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5765800"/>
  <p:notesSz cx="7556500" cy="5765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787398"/>
            <a:ext cx="6428422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3228848"/>
            <a:ext cx="529399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1326134"/>
            <a:ext cx="3289839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1606" y="2404291"/>
            <a:ext cx="290576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326134"/>
            <a:ext cx="6806565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5362194"/>
            <a:ext cx="2420112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5362194"/>
            <a:ext cx="1739455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19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15"/>
              <a:t>Q</a:t>
            </a:r>
            <a:r>
              <a:rPr dirty="0" spc="-315"/>
              <a:t>UÉ</a:t>
            </a:r>
            <a:r>
              <a:rPr dirty="0" spc="-150"/>
              <a:t> </a:t>
            </a:r>
            <a:r>
              <a:rPr dirty="0" spc="-455"/>
              <a:t>ES</a:t>
            </a:r>
            <a:r>
              <a:rPr dirty="0" spc="-150"/>
              <a:t> </a:t>
            </a:r>
            <a:r>
              <a:rPr dirty="0" spc="-345"/>
              <a:t>CULTURA?</a:t>
            </a:r>
            <a:endParaRPr sz="4500"/>
          </a:p>
        </p:txBody>
      </p:sp>
      <p:grpSp>
        <p:nvGrpSpPr>
          <p:cNvPr id="5" name="object 5" descr=""/>
          <p:cNvGrpSpPr/>
          <p:nvPr/>
        </p:nvGrpSpPr>
        <p:grpSpPr>
          <a:xfrm>
            <a:off x="306006" y="1241996"/>
            <a:ext cx="6755765" cy="2068195"/>
            <a:chOff x="306006" y="1241996"/>
            <a:chExt cx="6755765" cy="20681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07" y="3118675"/>
              <a:ext cx="4538497" cy="8587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764" y="3232289"/>
              <a:ext cx="4542434" cy="50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892" y="3066783"/>
              <a:ext cx="169290" cy="1975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034" y="3123501"/>
              <a:ext cx="72097" cy="798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006" y="3027705"/>
              <a:ext cx="225145" cy="27194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697" y="1722958"/>
              <a:ext cx="1614438" cy="158695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7521" y="1976310"/>
              <a:ext cx="192506" cy="18110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9043" y="1990788"/>
              <a:ext cx="464286" cy="43616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1075" y="2453803"/>
              <a:ext cx="1150124" cy="85610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57025" y="1241996"/>
              <a:ext cx="955636" cy="48007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0319" y="1241996"/>
              <a:ext cx="836345" cy="70018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9632" y="1241996"/>
              <a:ext cx="839431" cy="6939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20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4" y="0"/>
            <a:ext cx="7560309" cy="5760085"/>
            <a:chOff x="154" y="0"/>
            <a:chExt cx="7560309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" y="0"/>
              <a:ext cx="7559850" cy="57599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0289" y="467543"/>
              <a:ext cx="0" cy="4474845"/>
            </a:xfrm>
            <a:custGeom>
              <a:avLst/>
              <a:gdLst/>
              <a:ahLst/>
              <a:cxnLst/>
              <a:rect l="l" t="t" r="r" b="b"/>
              <a:pathLst>
                <a:path w="0" h="4474845">
                  <a:moveTo>
                    <a:pt x="0" y="0"/>
                  </a:moveTo>
                  <a:lnTo>
                    <a:pt x="0" y="4474437"/>
                  </a:lnTo>
                </a:path>
              </a:pathLst>
            </a:custGeom>
            <a:ln w="6970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3970" y="4907122"/>
              <a:ext cx="172720" cy="209550"/>
            </a:xfrm>
            <a:custGeom>
              <a:avLst/>
              <a:gdLst/>
              <a:ahLst/>
              <a:cxnLst/>
              <a:rect l="l" t="t" r="r" b="b"/>
              <a:pathLst>
                <a:path w="172720" h="209550">
                  <a:moveTo>
                    <a:pt x="0" y="0"/>
                  </a:moveTo>
                  <a:lnTo>
                    <a:pt x="172656" y="11"/>
                  </a:lnTo>
                  <a:lnTo>
                    <a:pt x="86318" y="209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425" y="285661"/>
              <a:ext cx="3779567" cy="518867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69204" y="505206"/>
            <a:ext cx="248920" cy="428752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45"/>
              </a:spcBef>
            </a:pPr>
            <a:r>
              <a:rPr dirty="0" sz="700" spc="-55">
                <a:solidFill>
                  <a:srgbClr val="231F20"/>
                </a:solidFill>
                <a:latin typeface="Verdana"/>
                <a:cs typeface="Verdana"/>
              </a:rPr>
              <a:t>Te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Verdana"/>
                <a:cs typeface="Verdana"/>
              </a:rPr>
              <a:t>explicamos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231F20"/>
                </a:solidFill>
                <a:latin typeface="Verdana"/>
                <a:cs typeface="Verdana"/>
              </a:rPr>
              <a:t>qué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7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231F20"/>
                </a:solidFill>
                <a:latin typeface="Verdana"/>
                <a:cs typeface="Verdana"/>
              </a:rPr>
              <a:t>cuáles</a:t>
            </a:r>
            <a:r>
              <a:rPr dirty="0" sz="7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son </a:t>
            </a:r>
            <a:r>
              <a:rPr dirty="0" sz="700" spc="-75">
                <a:solidFill>
                  <a:srgbClr val="231F20"/>
                </a:solidFill>
                <a:latin typeface="Verdana"/>
                <a:cs typeface="Verdana"/>
              </a:rPr>
              <a:t>sus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Verdana"/>
                <a:cs typeface="Verdana"/>
              </a:rPr>
              <a:t>características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Verdana"/>
                <a:cs typeface="Verdana"/>
              </a:rPr>
              <a:t>principales.</a:t>
            </a:r>
            <a:r>
              <a:rPr dirty="0" sz="7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231F20"/>
                </a:solidFill>
                <a:latin typeface="Verdana"/>
                <a:cs typeface="Verdana"/>
              </a:rPr>
              <a:t>Además,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231F20"/>
                </a:solidFill>
                <a:latin typeface="Verdana"/>
                <a:cs typeface="Verdana"/>
              </a:rPr>
              <a:t>cuáles</a:t>
            </a:r>
            <a:r>
              <a:rPr dirty="0" sz="700" spc="-30">
                <a:solidFill>
                  <a:srgbClr val="231F20"/>
                </a:solidFill>
                <a:latin typeface="Verdana"/>
                <a:cs typeface="Verdana"/>
              </a:rPr>
              <a:t> son </a:t>
            </a:r>
            <a:r>
              <a:rPr dirty="0" sz="700" spc="-25">
                <a:solidFill>
                  <a:srgbClr val="231F20"/>
                </a:solidFill>
                <a:latin typeface="Verdana"/>
                <a:cs typeface="Verdana"/>
              </a:rPr>
              <a:t>sus </a:t>
            </a:r>
            <a:r>
              <a:rPr dirty="0" sz="700" spc="-20">
                <a:solidFill>
                  <a:srgbClr val="231F20"/>
                </a:solidFill>
                <a:latin typeface="Verdana"/>
                <a:cs typeface="Verdana"/>
              </a:rPr>
              <a:t>elementos</a:t>
            </a:r>
            <a:r>
              <a:rPr dirty="0" sz="7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7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231F20"/>
                </a:solidFill>
                <a:latin typeface="Verdana"/>
                <a:cs typeface="Verdana"/>
              </a:rPr>
              <a:t>qué</a:t>
            </a:r>
            <a:r>
              <a:rPr dirty="0" sz="7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700" spc="-10">
                <a:solidFill>
                  <a:srgbClr val="231F20"/>
                </a:solidFill>
                <a:latin typeface="Verdana"/>
                <a:cs typeface="Verdana"/>
              </a:rPr>
              <a:t> el </a:t>
            </a:r>
            <a:r>
              <a:rPr dirty="0" sz="700" spc="-20">
                <a:solidFill>
                  <a:srgbClr val="231F20"/>
                </a:solidFill>
                <a:latin typeface="Verdana"/>
                <a:cs typeface="Verdana"/>
              </a:rPr>
              <a:t>etnocentrismo</a:t>
            </a:r>
            <a:r>
              <a:rPr dirty="0" sz="700" spc="-10">
                <a:solidFill>
                  <a:srgbClr val="231F20"/>
                </a:solidFill>
                <a:latin typeface="Verdana"/>
                <a:cs typeface="Verdana"/>
              </a:rPr>
              <a:t> cultural.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5299" y="647646"/>
            <a:ext cx="15036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0" b="1">
                <a:solidFill>
                  <a:srgbClr val="231F20"/>
                </a:solidFill>
                <a:latin typeface="Verdana"/>
                <a:cs typeface="Verdana"/>
              </a:rPr>
              <a:t>Significado</a:t>
            </a:r>
            <a:r>
              <a:rPr dirty="0" sz="1000" spc="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 b="1">
                <a:solidFill>
                  <a:srgbClr val="231F20"/>
                </a:solidFill>
                <a:latin typeface="Verdana"/>
                <a:cs typeface="Verdana"/>
              </a:rPr>
              <a:t>aproximado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5299" y="787346"/>
            <a:ext cx="5090160" cy="4494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04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¿Qué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cultura?</a:t>
            </a:r>
            <a:endParaRPr sz="900">
              <a:latin typeface="Verdana"/>
              <a:cs typeface="Verdana"/>
            </a:endParaRPr>
          </a:p>
          <a:p>
            <a:pPr algn="just" marL="12700" marR="151130">
              <a:lnSpc>
                <a:spcPts val="1000"/>
              </a:lnSpc>
              <a:spcBef>
                <a:spcPts val="60"/>
              </a:spcBef>
            </a:pP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sistema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complejo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conocimientos</a:t>
            </a:r>
            <a:r>
              <a:rPr dirty="0" sz="9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costumbres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caracteriza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Verdana"/>
                <a:cs typeface="Verdana"/>
              </a:rPr>
              <a:t>población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determinada,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transmite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Verdana"/>
                <a:cs typeface="Verdana"/>
              </a:rPr>
              <a:t>generación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generación.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lenguaje,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hábitos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valores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algunos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aspecto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conforman.</a:t>
            </a:r>
            <a:endParaRPr sz="900">
              <a:latin typeface="Verdana"/>
              <a:cs typeface="Verdana"/>
            </a:endParaRPr>
          </a:p>
          <a:p>
            <a:pPr algn="just" marL="12700" marR="151130">
              <a:lnSpc>
                <a:spcPts val="1000"/>
              </a:lnSpc>
            </a:pP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Verdana"/>
                <a:cs typeface="Verdana"/>
              </a:rPr>
              <a:t>palabra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proviene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latín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significa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cultivar,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labrar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cuidar.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Verdana"/>
                <a:cs typeface="Verdana"/>
              </a:rPr>
              <a:t>Hace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referen-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cia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cultivar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conocimiento,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educación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capacidad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intelectual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desarrolladas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por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Verdana"/>
                <a:cs typeface="Verdana"/>
              </a:rPr>
              <a:t>pueblo</a:t>
            </a:r>
            <a:r>
              <a:rPr dirty="0" sz="9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civilización.</a:t>
            </a:r>
            <a:r>
              <a:rPr dirty="0" sz="9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resultado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Verdana"/>
                <a:cs typeface="Verdana"/>
              </a:rPr>
              <a:t>acumulación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1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experiencias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compartida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Verdana"/>
                <a:cs typeface="Verdana"/>
              </a:rPr>
              <a:t>adaptación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diversas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circunstancias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lo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largo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tiempo;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constitu-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ye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factor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Verdana"/>
                <a:cs typeface="Verdana"/>
              </a:rPr>
              <a:t>clave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organización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social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supervivencia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colectiva.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900">
              <a:latin typeface="Verdana"/>
              <a:cs typeface="Verdana"/>
            </a:endParaRPr>
          </a:p>
          <a:p>
            <a:pPr algn="r" marR="5080">
              <a:lnSpc>
                <a:spcPts val="1390"/>
              </a:lnSpc>
              <a:spcBef>
                <a:spcPts val="5"/>
              </a:spcBef>
            </a:pPr>
            <a:r>
              <a:rPr dirty="0" sz="1200" spc="-10" b="1">
                <a:solidFill>
                  <a:srgbClr val="A1081D"/>
                </a:solidFill>
                <a:latin typeface="Verdana"/>
                <a:cs typeface="Verdana"/>
              </a:rPr>
              <a:t>UNESCO</a:t>
            </a:r>
            <a:endParaRPr sz="1200">
              <a:latin typeface="Verdana"/>
              <a:cs typeface="Verdana"/>
            </a:endParaRPr>
          </a:p>
          <a:p>
            <a:pPr algn="just" marL="12700" marR="244475">
              <a:lnSpc>
                <a:spcPts val="1000"/>
              </a:lnSpc>
              <a:spcBef>
                <a:spcPts val="50"/>
              </a:spcBef>
            </a:pPr>
            <a:r>
              <a:rPr dirty="0" sz="900" spc="-100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0" b="1">
                <a:solidFill>
                  <a:srgbClr val="231F20"/>
                </a:solidFill>
                <a:latin typeface="Verdana"/>
                <a:cs typeface="Verdana"/>
              </a:rPr>
              <a:t>Organización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Naciones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5" b="1">
                <a:solidFill>
                  <a:srgbClr val="231F20"/>
                </a:solidFill>
                <a:latin typeface="Verdana"/>
                <a:cs typeface="Verdana"/>
              </a:rPr>
              <a:t>Unidas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Educación,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 b="1">
                <a:solidFill>
                  <a:srgbClr val="231F20"/>
                </a:solidFill>
                <a:latin typeface="Verdana"/>
                <a:cs typeface="Verdana"/>
              </a:rPr>
              <a:t>Ciencia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8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5" b="1">
                <a:solidFill>
                  <a:srgbClr val="231F20"/>
                </a:solidFill>
                <a:latin typeface="Verdana"/>
                <a:cs typeface="Verdana"/>
              </a:rPr>
              <a:t>(UNESCO)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0" b="1">
                <a:solidFill>
                  <a:srgbClr val="231F20"/>
                </a:solidFill>
                <a:latin typeface="Verdana"/>
                <a:cs typeface="Verdana"/>
              </a:rPr>
              <a:t>definió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0" b="1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 b="1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“el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conjunto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5" b="1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0" b="1">
                <a:solidFill>
                  <a:srgbClr val="231F20"/>
                </a:solidFill>
                <a:latin typeface="Verdana"/>
                <a:cs typeface="Verdana"/>
              </a:rPr>
              <a:t>rasgos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5" b="1">
                <a:solidFill>
                  <a:srgbClr val="231F20"/>
                </a:solidFill>
                <a:latin typeface="Verdana"/>
                <a:cs typeface="Verdana"/>
              </a:rPr>
              <a:t>distintivos</a:t>
            </a:r>
            <a:r>
              <a:rPr dirty="0" sz="900" spc="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5" b="1">
                <a:solidFill>
                  <a:srgbClr val="231F20"/>
                </a:solidFill>
                <a:latin typeface="Verdana"/>
                <a:cs typeface="Verdana"/>
              </a:rPr>
              <a:t>espirituales,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materiales,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intelectuales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afectivos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0" b="1">
                <a:solidFill>
                  <a:srgbClr val="231F20"/>
                </a:solidFill>
                <a:latin typeface="Verdana"/>
                <a:cs typeface="Verdana"/>
              </a:rPr>
              <a:t>caracterizan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0" b="1">
                <a:solidFill>
                  <a:srgbClr val="231F20"/>
                </a:solidFill>
                <a:latin typeface="Verdana"/>
                <a:cs typeface="Verdana"/>
              </a:rPr>
              <a:t>sociedad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 b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5" b="1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grupo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0" b="1">
                <a:solidFill>
                  <a:srgbClr val="231F20"/>
                </a:solidFill>
                <a:latin typeface="Verdana"/>
                <a:cs typeface="Verdana"/>
              </a:rPr>
              <a:t>so-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 b="1">
                <a:solidFill>
                  <a:srgbClr val="231F20"/>
                </a:solidFill>
                <a:latin typeface="Verdana"/>
                <a:cs typeface="Verdana"/>
              </a:rPr>
              <a:t>cial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 b="1">
                <a:solidFill>
                  <a:srgbClr val="231F20"/>
                </a:solidFill>
                <a:latin typeface="Verdana"/>
                <a:cs typeface="Verdana"/>
              </a:rPr>
              <a:t>abarca,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5" b="1">
                <a:solidFill>
                  <a:srgbClr val="231F20"/>
                </a:solidFill>
                <a:latin typeface="Verdana"/>
                <a:cs typeface="Verdana"/>
              </a:rPr>
              <a:t>además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0" b="1">
                <a:solidFill>
                  <a:srgbClr val="231F20"/>
                </a:solidFill>
                <a:latin typeface="Verdana"/>
                <a:cs typeface="Verdana"/>
              </a:rPr>
              <a:t>artes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5" b="1">
                <a:solidFill>
                  <a:srgbClr val="231F20"/>
                </a:solidFill>
                <a:latin typeface="Verdana"/>
                <a:cs typeface="Verdana"/>
              </a:rPr>
              <a:t>letras,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5" b="1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modos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vida,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maneras</a:t>
            </a:r>
            <a:r>
              <a:rPr dirty="0" sz="900" spc="-4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10" b="1">
                <a:solidFill>
                  <a:srgbClr val="231F20"/>
                </a:solidFill>
                <a:latin typeface="Verdana"/>
                <a:cs typeface="Verdana"/>
              </a:rPr>
              <a:t>vivir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10" b="1">
                <a:solidFill>
                  <a:srgbClr val="231F20"/>
                </a:solidFill>
                <a:latin typeface="Verdana"/>
                <a:cs typeface="Verdana"/>
              </a:rPr>
              <a:t>juntos,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95" b="1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5" b="1">
                <a:solidFill>
                  <a:srgbClr val="231F20"/>
                </a:solidFill>
                <a:latin typeface="Verdana"/>
                <a:cs typeface="Verdana"/>
              </a:rPr>
              <a:t>sistemas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valores,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tradiciones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5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5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60" b="1">
                <a:solidFill>
                  <a:srgbClr val="231F20"/>
                </a:solidFill>
                <a:latin typeface="Verdana"/>
                <a:cs typeface="Verdana"/>
              </a:rPr>
              <a:t> creencias”.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Verdana"/>
              <a:cs typeface="Verdana"/>
            </a:endParaRPr>
          </a:p>
          <a:p>
            <a:pPr algn="r" marR="6350">
              <a:lnSpc>
                <a:spcPts val="1320"/>
              </a:lnSpc>
            </a:pPr>
            <a:r>
              <a:rPr dirty="0" sz="1200" spc="-165" b="1">
                <a:solidFill>
                  <a:srgbClr val="A1081D"/>
                </a:solidFill>
                <a:latin typeface="Verdana"/>
                <a:cs typeface="Verdana"/>
              </a:rPr>
              <a:t>CARACTERÍSTICAS</a:t>
            </a:r>
            <a:r>
              <a:rPr dirty="0" sz="1200" spc="-50" b="1">
                <a:solidFill>
                  <a:srgbClr val="A1081D"/>
                </a:solidFill>
                <a:latin typeface="Verdana"/>
                <a:cs typeface="Verdana"/>
              </a:rPr>
              <a:t> </a:t>
            </a:r>
            <a:r>
              <a:rPr dirty="0" sz="1200" spc="-190" b="1">
                <a:solidFill>
                  <a:srgbClr val="A1081D"/>
                </a:solidFill>
                <a:latin typeface="Verdana"/>
                <a:cs typeface="Verdana"/>
              </a:rPr>
              <a:t>DE</a:t>
            </a:r>
            <a:r>
              <a:rPr dirty="0" sz="1200" spc="-45" b="1">
                <a:solidFill>
                  <a:srgbClr val="A1081D"/>
                </a:solidFill>
                <a:latin typeface="Verdana"/>
                <a:cs typeface="Verdana"/>
              </a:rPr>
              <a:t> </a:t>
            </a:r>
            <a:r>
              <a:rPr dirty="0" sz="1200" spc="-150" b="1">
                <a:solidFill>
                  <a:srgbClr val="A1081D"/>
                </a:solidFill>
                <a:latin typeface="Verdana"/>
                <a:cs typeface="Verdana"/>
              </a:rPr>
              <a:t>LA</a:t>
            </a:r>
            <a:r>
              <a:rPr dirty="0" sz="1200" spc="-50" b="1">
                <a:solidFill>
                  <a:srgbClr val="A1081D"/>
                </a:solidFill>
                <a:latin typeface="Verdana"/>
                <a:cs typeface="Verdana"/>
              </a:rPr>
              <a:t> </a:t>
            </a:r>
            <a:r>
              <a:rPr dirty="0" sz="1200" spc="-25" b="1">
                <a:solidFill>
                  <a:srgbClr val="A1081D"/>
                </a:solidFill>
                <a:latin typeface="Verdana"/>
                <a:cs typeface="Verdana"/>
              </a:rPr>
              <a:t>CULTURA</a:t>
            </a:r>
            <a:endParaRPr sz="1200">
              <a:latin typeface="Verdana"/>
              <a:cs typeface="Verdana"/>
            </a:endParaRPr>
          </a:p>
          <a:p>
            <a:pPr algn="just" marL="12700">
              <a:lnSpc>
                <a:spcPts val="960"/>
              </a:lnSpc>
            </a:pPr>
            <a:r>
              <a:rPr dirty="0" sz="900" spc="-55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principales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características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destacan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siguientes: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900">
              <a:latin typeface="Verdana"/>
              <a:cs typeface="Verdana"/>
            </a:endParaRPr>
          </a:p>
          <a:p>
            <a:pPr algn="just" marL="12700" marR="150495" indent="116839">
              <a:lnSpc>
                <a:spcPts val="1000"/>
              </a:lnSpc>
              <a:buSzPct val="111111"/>
              <a:buChar char="•"/>
              <a:tabLst>
                <a:tab pos="129539" algn="l"/>
              </a:tabLst>
            </a:pP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Verdana"/>
                <a:cs typeface="Verdana"/>
              </a:rPr>
              <a:t>aprendida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compartida.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no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innata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Verdana"/>
                <a:cs typeface="Verdana"/>
              </a:rPr>
              <a:t>ni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hereda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genéticamente,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Verdana"/>
                <a:cs typeface="Verdana"/>
              </a:rPr>
              <a:t>sino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adquiere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lo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largo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vida</a:t>
            </a: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mediante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interacción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social.</a:t>
            </a: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transmite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entre</a:t>
            </a:r>
            <a:r>
              <a:rPr dirty="0" sz="900" spc="-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miembros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comunidad,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construye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colectivamente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evoluciona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Verdana"/>
                <a:cs typeface="Verdana"/>
              </a:rPr>
              <a:t>con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tiempo,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favoreciendo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Verdana"/>
                <a:cs typeface="Verdana"/>
              </a:rPr>
              <a:t>adaptación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cohesión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grupo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humano.</a:t>
            </a:r>
            <a:endParaRPr sz="900">
              <a:latin typeface="Verdana"/>
              <a:cs typeface="Verdana"/>
            </a:endParaRPr>
          </a:p>
          <a:p>
            <a:pPr algn="just" marL="12700" marR="151130" indent="120650">
              <a:lnSpc>
                <a:spcPts val="1000"/>
              </a:lnSpc>
              <a:spcBef>
                <a:spcPts val="870"/>
              </a:spcBef>
              <a:buSzPct val="111111"/>
              <a:buChar char="•"/>
              <a:tabLst>
                <a:tab pos="133350" algn="l"/>
              </a:tabLst>
            </a:pPr>
            <a:r>
              <a:rPr dirty="0" sz="900" spc="-114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capacidad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exclusiva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70">
                <a:solidFill>
                  <a:srgbClr val="231F20"/>
                </a:solidFill>
                <a:latin typeface="Verdana"/>
                <a:cs typeface="Verdana"/>
              </a:rPr>
              <a:t>ser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humano.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fruto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aprendizaje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con-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tinuo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constituye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Verdana"/>
                <a:cs typeface="Verdana"/>
              </a:rPr>
              <a:t>capacidad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distintiva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Verdana"/>
                <a:cs typeface="Verdana"/>
              </a:rPr>
              <a:t>especie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humana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frente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resto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animales,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implica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Verdana"/>
                <a:cs typeface="Verdana"/>
              </a:rPr>
              <a:t>creación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Verdana"/>
                <a:cs typeface="Verdana"/>
              </a:rPr>
              <a:t>transmisión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significados,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Verdana"/>
                <a:cs typeface="Verdana"/>
              </a:rPr>
              <a:t>valores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conocimien-</a:t>
            </a:r>
            <a:r>
              <a:rPr dirty="0" sz="900" spc="-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Verdana"/>
                <a:cs typeface="Verdana"/>
              </a:rPr>
              <a:t>tos.</a:t>
            </a:r>
            <a:endParaRPr sz="900">
              <a:latin typeface="Verdana"/>
              <a:cs typeface="Verdana"/>
            </a:endParaRPr>
          </a:p>
          <a:p>
            <a:pPr algn="just" marL="12700" marR="151130" indent="126364">
              <a:lnSpc>
                <a:spcPts val="1000"/>
              </a:lnSpc>
              <a:spcBef>
                <a:spcPts val="305"/>
              </a:spcBef>
              <a:buSzPct val="111111"/>
              <a:buChar char="•"/>
              <a:tabLst>
                <a:tab pos="139065" algn="l"/>
              </a:tabLst>
            </a:pP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Está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constante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transformación.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900" spc="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adapta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cambios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Verdana"/>
                <a:cs typeface="Verdana"/>
              </a:rPr>
              <a:t>históricos,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so- 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ciales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tecnológicos,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lo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genera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cambios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profundos</a:t>
            </a:r>
            <a:r>
              <a:rPr dirty="0" sz="9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9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formas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Verdana"/>
                <a:cs typeface="Verdana"/>
              </a:rPr>
              <a:t>estilos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vida. Por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ejemplo,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impacto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internet</a:t>
            </a:r>
            <a:r>
              <a:rPr dirty="0" sz="900" spc="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ha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Verdana"/>
                <a:cs typeface="Verdana"/>
              </a:rPr>
              <a:t>influido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comunicación,</a:t>
            </a:r>
            <a:r>
              <a:rPr dirty="0" sz="900" spc="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educación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9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Verdana"/>
                <a:cs typeface="Verdana"/>
              </a:rPr>
              <a:t>las </a:t>
            </a:r>
            <a:r>
              <a:rPr dirty="0" sz="900" spc="-20">
                <a:solidFill>
                  <a:srgbClr val="231F20"/>
                </a:solidFill>
                <a:latin typeface="Verdana"/>
                <a:cs typeface="Verdana"/>
              </a:rPr>
              <a:t>relaciones</a:t>
            </a:r>
            <a:r>
              <a:rPr dirty="0" sz="900" spc="-10">
                <a:solidFill>
                  <a:srgbClr val="231F20"/>
                </a:solidFill>
                <a:latin typeface="Verdana"/>
                <a:cs typeface="Verdana"/>
              </a:rPr>
              <a:t> sociales.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04474" y="641296"/>
            <a:ext cx="1238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b="1">
                <a:solidFill>
                  <a:srgbClr val="A1081D"/>
                </a:solidFill>
                <a:latin typeface="Verdana"/>
                <a:cs typeface="Verdana"/>
              </a:rPr>
              <a:t>APROXIMACIÓN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7200" y="2204023"/>
            <a:ext cx="6645909" cy="3142615"/>
            <a:chOff x="457200" y="2204023"/>
            <a:chExt cx="6645909" cy="3142615"/>
          </a:xfrm>
        </p:grpSpPr>
        <p:sp>
          <p:nvSpPr>
            <p:cNvPr id="13" name="object 13" descr=""/>
            <p:cNvSpPr/>
            <p:nvPr/>
          </p:nvSpPr>
          <p:spPr>
            <a:xfrm>
              <a:off x="538951" y="3674875"/>
              <a:ext cx="0" cy="1224280"/>
            </a:xfrm>
            <a:custGeom>
              <a:avLst/>
              <a:gdLst/>
              <a:ahLst/>
              <a:cxnLst/>
              <a:rect l="l" t="t" r="r" b="b"/>
              <a:pathLst>
                <a:path w="0" h="1224279">
                  <a:moveTo>
                    <a:pt x="0" y="0"/>
                  </a:moveTo>
                  <a:lnTo>
                    <a:pt x="0" y="1224140"/>
                  </a:lnTo>
                </a:path>
              </a:pathLst>
            </a:custGeom>
            <a:ln w="12700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65957" y="3264101"/>
              <a:ext cx="2088514" cy="0"/>
            </a:xfrm>
            <a:custGeom>
              <a:avLst/>
              <a:gdLst/>
              <a:ahLst/>
              <a:cxnLst/>
              <a:rect l="l" t="t" r="r" b="b"/>
              <a:pathLst>
                <a:path w="2088514" h="0">
                  <a:moveTo>
                    <a:pt x="0" y="0"/>
                  </a:moveTo>
                  <a:lnTo>
                    <a:pt x="2088235" y="0"/>
                  </a:lnTo>
                </a:path>
              </a:pathLst>
            </a:custGeom>
            <a:ln w="12700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29079" y="2210373"/>
              <a:ext cx="3024505" cy="0"/>
            </a:xfrm>
            <a:custGeom>
              <a:avLst/>
              <a:gdLst/>
              <a:ahLst/>
              <a:cxnLst/>
              <a:rect l="l" t="t" r="r" b="b"/>
              <a:pathLst>
                <a:path w="3024504" h="0">
                  <a:moveTo>
                    <a:pt x="0" y="0"/>
                  </a:moveTo>
                  <a:lnTo>
                    <a:pt x="3024339" y="0"/>
                  </a:lnTo>
                </a:path>
              </a:pathLst>
            </a:custGeom>
            <a:ln w="12700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57200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0154" y="5218963"/>
              <a:ext cx="3322955" cy="2280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6129" y="4975783"/>
              <a:ext cx="592797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0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21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60309" cy="5760085"/>
            <a:chOff x="0" y="0"/>
            <a:chExt cx="7560309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5759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1718" y="1193245"/>
              <a:ext cx="3101276" cy="41483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16710"/>
              <a:ext cx="1405801" cy="28133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0228" y="392846"/>
            <a:ext cx="231965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15">
                <a:solidFill>
                  <a:srgbClr val="656668"/>
                </a:solidFill>
              </a:rPr>
              <a:t>ELEMENTOS</a:t>
            </a:r>
            <a:r>
              <a:rPr dirty="0" sz="1400" spc="-65">
                <a:solidFill>
                  <a:srgbClr val="656668"/>
                </a:solidFill>
              </a:rPr>
              <a:t> </a:t>
            </a:r>
            <a:r>
              <a:rPr dirty="0" sz="1400" spc="-220">
                <a:solidFill>
                  <a:srgbClr val="656668"/>
                </a:solidFill>
              </a:rPr>
              <a:t>DE</a:t>
            </a:r>
            <a:r>
              <a:rPr dirty="0" sz="1400" spc="-65">
                <a:solidFill>
                  <a:srgbClr val="656668"/>
                </a:solidFill>
              </a:rPr>
              <a:t> </a:t>
            </a:r>
            <a:r>
              <a:rPr dirty="0" sz="1400" spc="-175">
                <a:solidFill>
                  <a:srgbClr val="656668"/>
                </a:solidFill>
              </a:rPr>
              <a:t>LA</a:t>
            </a:r>
            <a:r>
              <a:rPr dirty="0" sz="1400" spc="-65">
                <a:solidFill>
                  <a:srgbClr val="656668"/>
                </a:solidFill>
              </a:rPr>
              <a:t> </a:t>
            </a:r>
            <a:r>
              <a:rPr dirty="0" sz="1400" spc="-185">
                <a:solidFill>
                  <a:srgbClr val="656668"/>
                </a:solidFill>
              </a:rPr>
              <a:t>CULTURA</a:t>
            </a:r>
            <a:endParaRPr sz="1400"/>
          </a:p>
        </p:txBody>
      </p:sp>
      <p:grpSp>
        <p:nvGrpSpPr>
          <p:cNvPr id="8" name="object 8" descr=""/>
          <p:cNvGrpSpPr/>
          <p:nvPr/>
        </p:nvGrpSpPr>
        <p:grpSpPr>
          <a:xfrm>
            <a:off x="402678" y="927709"/>
            <a:ext cx="165100" cy="2002155"/>
            <a:chOff x="402678" y="927709"/>
            <a:chExt cx="165100" cy="200215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678" y="927709"/>
              <a:ext cx="155359" cy="14763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239" y="970089"/>
              <a:ext cx="69646" cy="696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561" y="1186205"/>
              <a:ext cx="155359" cy="1476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122" y="1228572"/>
              <a:ext cx="69634" cy="6964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2407" y="1435862"/>
              <a:ext cx="155346" cy="1476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955" y="1478229"/>
              <a:ext cx="69659" cy="6964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407" y="2075611"/>
              <a:ext cx="155346" cy="1476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955" y="2118004"/>
              <a:ext cx="69659" cy="6963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2407" y="1807197"/>
              <a:ext cx="155346" cy="14762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5955" y="1849577"/>
              <a:ext cx="69659" cy="6964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407" y="2567470"/>
              <a:ext cx="155346" cy="1476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955" y="2609850"/>
              <a:ext cx="69659" cy="6964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2407" y="2781897"/>
              <a:ext cx="155346" cy="14762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5955" y="2824264"/>
              <a:ext cx="69659" cy="6965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2407" y="2344051"/>
              <a:ext cx="155346" cy="1476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5955" y="2386418"/>
              <a:ext cx="69659" cy="69646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45579" y="5084885"/>
            <a:ext cx="1156335" cy="8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40">
                <a:solidFill>
                  <a:srgbClr val="231F20"/>
                </a:solidFill>
                <a:latin typeface="Verdana"/>
                <a:cs typeface="Verdana"/>
              </a:rPr>
              <a:t>CITA:</a:t>
            </a:r>
            <a:r>
              <a:rPr dirty="0" sz="400" spc="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Verdana"/>
                <a:cs typeface="Verdana"/>
              </a:rPr>
              <a:t>CULTURA-</a:t>
            </a:r>
            <a:r>
              <a:rPr dirty="0" sz="400" spc="-20">
                <a:solidFill>
                  <a:srgbClr val="231F20"/>
                </a:solidFill>
                <a:latin typeface="Verdana"/>
                <a:cs typeface="Verdana"/>
              </a:rPr>
              <a:t>ENCICLOPEDIA</a:t>
            </a:r>
            <a:r>
              <a:rPr dirty="0" sz="400" spc="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Verdana"/>
                <a:cs typeface="Verdana"/>
              </a:rPr>
              <a:t>HUMANIDADES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92300" y="641143"/>
            <a:ext cx="6724015" cy="431101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90"/>
              </a:spcBef>
            </a:pP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Aunque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existen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diversas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>
                <a:solidFill>
                  <a:srgbClr val="231F20"/>
                </a:solidFill>
                <a:latin typeface="Verdana"/>
                <a:cs typeface="Verdana"/>
              </a:rPr>
              <a:t>culturas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231F20"/>
                </a:solidFill>
                <a:latin typeface="Verdana"/>
                <a:cs typeface="Verdana"/>
              </a:rPr>
              <a:t>muy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231F20"/>
                </a:solidFill>
                <a:latin typeface="Verdana"/>
                <a:cs typeface="Verdana"/>
              </a:rPr>
              <a:t>diferentes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entre </a:t>
            </a:r>
            <a:r>
              <a:rPr dirty="0" sz="800" spc="-85">
                <a:solidFill>
                  <a:srgbClr val="231F20"/>
                </a:solidFill>
                <a:latin typeface="Verdana"/>
                <a:cs typeface="Verdana"/>
              </a:rPr>
              <a:t>sí,</a:t>
            </a:r>
            <a:r>
              <a:rPr dirty="0" sz="8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todas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231F20"/>
                </a:solidFill>
                <a:latin typeface="Verdana"/>
                <a:cs typeface="Verdana"/>
              </a:rPr>
              <a:t>comparten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45">
                <a:solidFill>
                  <a:srgbClr val="231F20"/>
                </a:solidFill>
                <a:latin typeface="Verdana"/>
                <a:cs typeface="Verdana"/>
              </a:rPr>
              <a:t>siguientes</a:t>
            </a:r>
            <a:r>
              <a:rPr dirty="0" sz="8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231F20"/>
                </a:solidFill>
                <a:latin typeface="Verdana"/>
                <a:cs typeface="Verdana"/>
              </a:rPr>
              <a:t>elementos:</a:t>
            </a:r>
            <a:endParaRPr sz="800">
              <a:latin typeface="Verdana"/>
              <a:cs typeface="Verdana"/>
            </a:endParaRPr>
          </a:p>
          <a:p>
            <a:pPr marL="208279">
              <a:lnSpc>
                <a:spcPct val="100000"/>
              </a:lnSpc>
              <a:spcBef>
                <a:spcPts val="590"/>
              </a:spcBef>
            </a:pPr>
            <a:r>
              <a:rPr dirty="0" sz="1200" spc="-170" b="1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2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25" b="1">
                <a:solidFill>
                  <a:srgbClr val="231F20"/>
                </a:solidFill>
                <a:latin typeface="Verdana"/>
                <a:cs typeface="Verdana"/>
              </a:rPr>
              <a:t>símbolos</a:t>
            </a:r>
            <a:r>
              <a:rPr dirty="0" sz="1000" spc="-12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son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reconocibles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por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toda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comunidad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representan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significados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compartidos.</a:t>
            </a:r>
            <a:endParaRPr sz="1000">
              <a:latin typeface="Verdana"/>
              <a:cs typeface="Verdana"/>
            </a:endParaRPr>
          </a:p>
          <a:p>
            <a:pPr marL="208279">
              <a:lnSpc>
                <a:spcPct val="100000"/>
              </a:lnSpc>
              <a:spcBef>
                <a:spcPts val="560"/>
              </a:spcBef>
            </a:pPr>
            <a:r>
              <a:rPr dirty="0" sz="1200" spc="-175" b="1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Verdana"/>
                <a:cs typeface="Verdana"/>
              </a:rPr>
              <a:t>idioma</a:t>
            </a:r>
            <a:r>
              <a:rPr dirty="0" sz="12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2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5" b="1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0" b="1">
                <a:solidFill>
                  <a:srgbClr val="231F20"/>
                </a:solidFill>
                <a:latin typeface="Verdana"/>
                <a:cs typeface="Verdana"/>
              </a:rPr>
              <a:t>lenguaje</a:t>
            </a:r>
            <a:r>
              <a:rPr dirty="0" sz="1000" spc="-10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forma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comunicación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verbal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escrita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propia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cada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grupo.</a:t>
            </a:r>
            <a:endParaRPr sz="1000">
              <a:latin typeface="Verdana"/>
              <a:cs typeface="Verdana"/>
            </a:endParaRPr>
          </a:p>
          <a:p>
            <a:pPr marL="208279" marR="156845">
              <a:lnSpc>
                <a:spcPct val="80600"/>
              </a:lnSpc>
              <a:spcBef>
                <a:spcPts val="835"/>
              </a:spcBef>
            </a:pPr>
            <a:r>
              <a:rPr dirty="0" sz="1200" spc="-130" b="1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20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05" b="1">
                <a:solidFill>
                  <a:srgbClr val="231F20"/>
                </a:solidFill>
                <a:latin typeface="Verdana"/>
                <a:cs typeface="Verdana"/>
              </a:rPr>
              <a:t>idiosincrasia</a:t>
            </a:r>
            <a:r>
              <a:rPr dirty="0" sz="1000" spc="-10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decir,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modo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ser,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pensar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actuar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personas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determinada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so-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ciedad.</a:t>
            </a:r>
            <a:endParaRPr sz="1000">
              <a:latin typeface="Verdana"/>
              <a:cs typeface="Verdana"/>
            </a:endParaRPr>
          </a:p>
          <a:p>
            <a:pPr marL="208279" marR="251460">
              <a:lnSpc>
                <a:spcPct val="138900"/>
              </a:lnSpc>
              <a:spcBef>
                <a:spcPts val="40"/>
              </a:spcBef>
            </a:pPr>
            <a:r>
              <a:rPr dirty="0" sz="1200" spc="-175" b="1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200" spc="-3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35" b="1">
                <a:solidFill>
                  <a:srgbClr val="231F20"/>
                </a:solidFill>
                <a:latin typeface="Verdana"/>
                <a:cs typeface="Verdana"/>
              </a:rPr>
              <a:t>sistema</a:t>
            </a:r>
            <a:r>
              <a:rPr dirty="0" sz="1200" spc="-3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50" b="1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200" spc="-3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Verdana"/>
                <a:cs typeface="Verdana"/>
              </a:rPr>
              <a:t>creencias</a:t>
            </a:r>
            <a:r>
              <a:rPr dirty="0" sz="1000" spc="-8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orienta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vida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colectiva,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religión,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mitos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rituales. </a:t>
            </a:r>
            <a:r>
              <a:rPr dirty="0" sz="1200" spc="-170" b="1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200" spc="-2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10" b="1">
                <a:solidFill>
                  <a:srgbClr val="231F20"/>
                </a:solidFill>
                <a:latin typeface="Verdana"/>
                <a:cs typeface="Verdana"/>
              </a:rPr>
              <a:t>valores</a:t>
            </a:r>
            <a:r>
              <a:rPr dirty="0" sz="1000" spc="-11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establecen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lo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considera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correcto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deseable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contribuyen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al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orden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social. </a:t>
            </a:r>
            <a:r>
              <a:rPr dirty="0" sz="1200" spc="-150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200" spc="-4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95" b="1">
                <a:solidFill>
                  <a:srgbClr val="231F20"/>
                </a:solidFill>
                <a:latin typeface="Verdana"/>
                <a:cs typeface="Verdana"/>
              </a:rPr>
              <a:t>leyes</a:t>
            </a: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regulan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convivencia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mediante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normas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sanciones.</a:t>
            </a:r>
            <a:endParaRPr sz="1000">
              <a:latin typeface="Verdana"/>
              <a:cs typeface="Verdana"/>
            </a:endParaRPr>
          </a:p>
          <a:p>
            <a:pPr marL="208279">
              <a:lnSpc>
                <a:spcPct val="100000"/>
              </a:lnSpc>
              <a:spcBef>
                <a:spcPts val="560"/>
              </a:spcBef>
            </a:pPr>
            <a:r>
              <a:rPr dirty="0" sz="1200" spc="-150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200" spc="-10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120" b="1">
                <a:solidFill>
                  <a:srgbClr val="231F20"/>
                </a:solidFill>
                <a:latin typeface="Verdana"/>
                <a:cs typeface="Verdana"/>
              </a:rPr>
              <a:t>costumbres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estilos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música,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vestimenta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alimentación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típicos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cada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cultura.</a:t>
            </a:r>
            <a:endParaRPr sz="1000">
              <a:latin typeface="Verdana"/>
              <a:cs typeface="Verdana"/>
            </a:endParaRPr>
          </a:p>
          <a:p>
            <a:pPr marL="208279" marR="156845">
              <a:lnSpc>
                <a:spcPct val="80600"/>
              </a:lnSpc>
              <a:spcBef>
                <a:spcPts val="840"/>
              </a:spcBef>
            </a:pPr>
            <a:r>
              <a:rPr dirty="0" sz="1200" spc="-150" b="1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2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75" b="1">
                <a:solidFill>
                  <a:srgbClr val="231F20"/>
                </a:solidFill>
                <a:latin typeface="Verdana"/>
                <a:cs typeface="Verdana"/>
              </a:rPr>
              <a:t>celebraciones</a:t>
            </a:r>
            <a:r>
              <a:rPr dirty="0" sz="1200" spc="-1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200" spc="-80" b="1">
                <a:solidFill>
                  <a:srgbClr val="231F20"/>
                </a:solidFill>
                <a:latin typeface="Verdana"/>
                <a:cs typeface="Verdana"/>
              </a:rPr>
              <a:t>colectivas</a:t>
            </a:r>
            <a:r>
              <a:rPr dirty="0" sz="1000" spc="-8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fiestas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patrias,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religiosas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populares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(por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ejemplo,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car-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naval).</a:t>
            </a:r>
            <a:endParaRPr sz="1000">
              <a:latin typeface="Verdana"/>
              <a:cs typeface="Verdana"/>
            </a:endParaRPr>
          </a:p>
          <a:p>
            <a:pPr marL="1382395">
              <a:lnSpc>
                <a:spcPct val="100000"/>
              </a:lnSpc>
              <a:spcBef>
                <a:spcPts val="650"/>
              </a:spcBef>
            </a:pPr>
            <a:r>
              <a:rPr dirty="0" sz="1400" spc="-195" b="1">
                <a:solidFill>
                  <a:srgbClr val="656668"/>
                </a:solidFill>
                <a:latin typeface="Verdana"/>
                <a:cs typeface="Verdana"/>
              </a:rPr>
              <a:t>ETNOCENTRISMO</a:t>
            </a:r>
            <a:r>
              <a:rPr dirty="0" sz="1400" spc="-35" b="1">
                <a:solidFill>
                  <a:srgbClr val="656668"/>
                </a:solidFill>
                <a:latin typeface="Verdana"/>
                <a:cs typeface="Verdana"/>
              </a:rPr>
              <a:t> </a:t>
            </a:r>
            <a:r>
              <a:rPr dirty="0" sz="1400" spc="-90" b="1">
                <a:solidFill>
                  <a:srgbClr val="656668"/>
                </a:solidFill>
                <a:latin typeface="Verdana"/>
                <a:cs typeface="Verdana"/>
              </a:rPr>
              <a:t>CULTURAL</a:t>
            </a:r>
            <a:endParaRPr sz="1400">
              <a:latin typeface="Verdana"/>
              <a:cs typeface="Verdana"/>
            </a:endParaRPr>
          </a:p>
          <a:p>
            <a:pPr algn="just" marL="65405">
              <a:lnSpc>
                <a:spcPct val="100000"/>
              </a:lnSpc>
              <a:spcBef>
                <a:spcPts val="75"/>
              </a:spcBef>
            </a:pPr>
            <a:r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etnocentrismo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puede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generar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sensación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orgullo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pertenencia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grupo.</a:t>
            </a:r>
            <a:endParaRPr sz="1000">
              <a:latin typeface="Verdana"/>
              <a:cs typeface="Verdana"/>
            </a:endParaRPr>
          </a:p>
          <a:p>
            <a:pPr algn="just" marL="65405" marR="5080">
              <a:lnSpc>
                <a:spcPct val="100000"/>
              </a:lnSpc>
              <a:spcBef>
                <a:spcPts val="1200"/>
              </a:spcBef>
            </a:pP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diversidad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culturas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alrededor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del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mundo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lugar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un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fenómeno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antropología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denomina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etnocentrismo.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80">
                <a:solidFill>
                  <a:srgbClr val="231F20"/>
                </a:solidFill>
                <a:latin typeface="Verdana"/>
                <a:cs typeface="Verdana"/>
              </a:rPr>
              <a:t>Este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consiste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actitud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persona,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grupo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sociedad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se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considera supe- </a:t>
            </a:r>
            <a:r>
              <a:rPr dirty="0" sz="1000" spc="-80">
                <a:solidFill>
                  <a:srgbClr val="231F20"/>
                </a:solidFill>
                <a:latin typeface="Verdana"/>
                <a:cs typeface="Verdana"/>
              </a:rPr>
              <a:t>rior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demás,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al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presuponer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propia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es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mejor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única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forma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Verdana"/>
                <a:cs typeface="Verdana"/>
              </a:rPr>
              <a:t>adecuada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ser.</a:t>
            </a:r>
            <a:endParaRPr sz="1000">
              <a:latin typeface="Verdana"/>
              <a:cs typeface="Verdana"/>
            </a:endParaRPr>
          </a:p>
          <a:p>
            <a:pPr algn="just" marL="65405" marR="5080">
              <a:lnSpc>
                <a:spcPct val="100000"/>
              </a:lnSpc>
              <a:spcBef>
                <a:spcPts val="1200"/>
              </a:spcBef>
            </a:pP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mayor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menor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medida,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etnocentrismo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se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manifiesta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todo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mundo.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dosis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moderadas,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puede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contribuir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generar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sensación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orgullo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cohesión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grupal. </a:t>
            </a:r>
            <a:r>
              <a:rPr dirty="0" sz="1000" spc="-120">
                <a:solidFill>
                  <a:srgbClr val="231F20"/>
                </a:solidFill>
                <a:latin typeface="Verdana"/>
                <a:cs typeface="Verdana"/>
              </a:rPr>
              <a:t>Sin</a:t>
            </a:r>
            <a:r>
              <a:rPr dirty="0" sz="1000" spc="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embargo,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casos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extremos,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cuando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no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deja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lugar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tolerancia,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puede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volverse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destructiva,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como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situaciones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co-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lonización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genocidio.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58279" y="4975783"/>
            <a:ext cx="6645909" cy="370840"/>
            <a:chOff x="458279" y="4975783"/>
            <a:chExt cx="6645909" cy="370840"/>
          </a:xfrm>
        </p:grpSpPr>
        <p:sp>
          <p:nvSpPr>
            <p:cNvPr id="28" name="object 28" descr=""/>
            <p:cNvSpPr/>
            <p:nvPr/>
          </p:nvSpPr>
          <p:spPr>
            <a:xfrm>
              <a:off x="458279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954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954" y="22809"/>
                  </a:lnTo>
                  <a:lnTo>
                    <a:pt x="3322954" y="0"/>
                  </a:lnTo>
                  <a:close/>
                </a:path>
              </a:pathLst>
            </a:custGeom>
            <a:solidFill>
              <a:srgbClr val="FF2D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1234" y="5218963"/>
              <a:ext cx="3322955" cy="2280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77196" y="4975783"/>
              <a:ext cx="592823" cy="370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499" y="5409693"/>
            <a:ext cx="990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31F20"/>
                </a:solidFill>
                <a:latin typeface="Times New Roman"/>
                <a:cs typeface="Times New Roman"/>
              </a:rPr>
              <a:t>22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57599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5579" y="418538"/>
            <a:ext cx="66706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antropologí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analiza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este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Verdana"/>
                <a:cs typeface="Verdana"/>
              </a:rPr>
              <a:t>concepto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bajo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el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principio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que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ninguna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cultura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mejor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que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otra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 que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solo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pueden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ser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juzgadas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función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Verdana"/>
                <a:cs typeface="Verdana"/>
              </a:rPr>
              <a:t>capacidad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satisfacer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las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necesidades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derecho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dirty="0" sz="1000" spc="-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90">
                <a:solidFill>
                  <a:srgbClr val="231F20"/>
                </a:solidFill>
                <a:latin typeface="Verdana"/>
                <a:cs typeface="Verdana"/>
              </a:rPr>
              <a:t>su</a:t>
            </a:r>
            <a:r>
              <a:rPr dirty="0" sz="1000" spc="-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Verdana"/>
                <a:cs typeface="Verdana"/>
              </a:rPr>
              <a:t>población.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Verdana"/>
                <a:cs typeface="Verdana"/>
              </a:rPr>
              <a:t>diversidad</a:t>
            </a:r>
            <a:r>
              <a:rPr dirty="0" sz="100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Verdana"/>
                <a:cs typeface="Verdana"/>
              </a:rPr>
              <a:t>cultural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necesari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Verdana"/>
                <a:cs typeface="Verdana"/>
              </a:rPr>
              <a:t>para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Verdana"/>
                <a:cs typeface="Verdana"/>
              </a:rPr>
              <a:t>garantizar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continuidad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l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31F20"/>
                </a:solidFill>
                <a:latin typeface="Verdana"/>
                <a:cs typeface="Verdana"/>
              </a:rPr>
              <a:t>humanidad,</a:t>
            </a:r>
            <a:r>
              <a:rPr dirty="0" sz="1000" spc="-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Verdana"/>
                <a:cs typeface="Verdana"/>
              </a:rPr>
              <a:t>respetando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31F20"/>
                </a:solidFill>
                <a:latin typeface="Verdana"/>
                <a:cs typeface="Verdana"/>
              </a:rPr>
              <a:t>los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65">
                <a:solidFill>
                  <a:srgbClr val="231F20"/>
                </a:solidFill>
                <a:latin typeface="Verdana"/>
                <a:cs typeface="Verdana"/>
              </a:rPr>
              <a:t>distintos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Verdana"/>
                <a:cs typeface="Verdana"/>
              </a:rPr>
              <a:t>entornos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Verdana"/>
                <a:cs typeface="Verdana"/>
              </a:rPr>
              <a:t>que</a:t>
            </a:r>
            <a:r>
              <a:rPr dirty="0" sz="10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Verdana"/>
                <a:cs typeface="Verdana"/>
              </a:rPr>
              <a:t>habita.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2025-12-11T13:56:58Z</dcterms:created>
  <dcterms:modified xsi:type="dcterms:W3CDTF">2025-12-11T13:56:58Z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LastSaved">
    <vt:filetime>2025-12-11T00:00:00Z</vt:filetime>
  </property>
  <property fmtid="{D5CDD505-2E9C-101B-9397-08002B2CF9AE}" pid="4" name="Producer">
    <vt:lpwstr>iLovePDF</vt:lpwstr>
  </property>
</Properties>
</file>