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5765800"/>
  <p:notesSz cx="7556500" cy="57658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787398"/>
            <a:ext cx="6428422" cy="1210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A1081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3228848"/>
            <a:ext cx="5293995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A1081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A1081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1326134"/>
            <a:ext cx="3289839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1326134"/>
            <a:ext cx="3289839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A1081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0954" y="670047"/>
            <a:ext cx="284226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A1081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1326134"/>
            <a:ext cx="6806565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5362194"/>
            <a:ext cx="2420112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5362194"/>
            <a:ext cx="1739455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5362194"/>
            <a:ext cx="1739455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20" Type="http://schemas.openxmlformats.org/officeDocument/2006/relationships/image" Target="../media/image46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Relationship Id="rId25" Type="http://schemas.openxmlformats.org/officeDocument/2006/relationships/image" Target="../media/image51.png"/><Relationship Id="rId26" Type="http://schemas.openxmlformats.org/officeDocument/2006/relationships/image" Target="../media/image52.png"/><Relationship Id="rId27" Type="http://schemas.openxmlformats.org/officeDocument/2006/relationships/image" Target="../media/image53.png"/><Relationship Id="rId28" Type="http://schemas.openxmlformats.org/officeDocument/2006/relationships/image" Target="../media/image54.png"/><Relationship Id="rId29" Type="http://schemas.openxmlformats.org/officeDocument/2006/relationships/image" Target="../media/image55.png"/><Relationship Id="rId30" Type="http://schemas.openxmlformats.org/officeDocument/2006/relationships/image" Target="../media/image56.png"/><Relationship Id="rId31" Type="http://schemas.openxmlformats.org/officeDocument/2006/relationships/image" Target="../media/image57.png"/><Relationship Id="rId32" Type="http://schemas.openxmlformats.org/officeDocument/2006/relationships/image" Target="../media/image58.png"/><Relationship Id="rId33" Type="http://schemas.openxmlformats.org/officeDocument/2006/relationships/image" Target="../media/image59.png"/><Relationship Id="rId34" Type="http://schemas.openxmlformats.org/officeDocument/2006/relationships/image" Target="../media/image60.png"/><Relationship Id="rId35" Type="http://schemas.openxmlformats.org/officeDocument/2006/relationships/image" Target="../media/image61.png"/><Relationship Id="rId36" Type="http://schemas.openxmlformats.org/officeDocument/2006/relationships/image" Target="../media/image62.png"/><Relationship Id="rId37" Type="http://schemas.openxmlformats.org/officeDocument/2006/relationships/image" Target="../media/image63.png"/><Relationship Id="rId38" Type="http://schemas.openxmlformats.org/officeDocument/2006/relationships/image" Target="../media/image64.png"/><Relationship Id="rId39" Type="http://schemas.openxmlformats.org/officeDocument/2006/relationships/image" Target="../media/image65.png"/><Relationship Id="rId40" Type="http://schemas.openxmlformats.org/officeDocument/2006/relationships/image" Target="../media/image19.png"/><Relationship Id="rId41" Type="http://schemas.openxmlformats.org/officeDocument/2006/relationships/image" Target="../media/image20.png"/><Relationship Id="rId42" Type="http://schemas.openxmlformats.org/officeDocument/2006/relationships/image" Target="../media/image66.jpg"/><Relationship Id="rId43" Type="http://schemas.openxmlformats.org/officeDocument/2006/relationships/image" Target="../media/image67.jpg"/><Relationship Id="rId44" Type="http://schemas.openxmlformats.org/officeDocument/2006/relationships/image" Target="../media/image6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0099" y="5409693"/>
            <a:ext cx="990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31F20"/>
                </a:solidFill>
                <a:latin typeface="Times New Roman"/>
                <a:cs typeface="Times New Roman"/>
              </a:rPr>
              <a:t>23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5"/>
            <a:ext cx="7560005" cy="57592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83299" y="2354104"/>
            <a:ext cx="370522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390">
                <a:solidFill>
                  <a:srgbClr val="231F20"/>
                </a:solidFill>
              </a:rPr>
              <a:t>P</a:t>
            </a:r>
            <a:r>
              <a:rPr dirty="0" sz="2500" spc="-390">
                <a:solidFill>
                  <a:srgbClr val="231F20"/>
                </a:solidFill>
              </a:rPr>
              <a:t>ATRIMONIO</a:t>
            </a:r>
            <a:r>
              <a:rPr dirty="0" sz="2500" spc="-120">
                <a:solidFill>
                  <a:srgbClr val="231F20"/>
                </a:solidFill>
              </a:rPr>
              <a:t> </a:t>
            </a:r>
            <a:r>
              <a:rPr dirty="0" sz="2500" spc="-395">
                <a:solidFill>
                  <a:srgbClr val="231F20"/>
                </a:solidFill>
              </a:rPr>
              <a:t>CULTURAL</a:t>
            </a:r>
            <a:endParaRPr sz="2500"/>
          </a:p>
        </p:txBody>
      </p:sp>
      <p:grpSp>
        <p:nvGrpSpPr>
          <p:cNvPr id="5" name="object 5" descr=""/>
          <p:cNvGrpSpPr/>
          <p:nvPr/>
        </p:nvGrpSpPr>
        <p:grpSpPr>
          <a:xfrm>
            <a:off x="528764" y="3049219"/>
            <a:ext cx="4591685" cy="179705"/>
            <a:chOff x="528764" y="3049219"/>
            <a:chExt cx="4591685" cy="17970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107" y="3081820"/>
              <a:ext cx="4591207" cy="11341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764" y="3212236"/>
              <a:ext cx="4574247" cy="1606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764" y="3049219"/>
              <a:ext cx="4574247" cy="15214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244843" y="1643100"/>
            <a:ext cx="6134735" cy="1647825"/>
            <a:chOff x="244843" y="1643100"/>
            <a:chExt cx="6134735" cy="164782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028" y="3022447"/>
              <a:ext cx="161886" cy="23294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4843" y="2977642"/>
              <a:ext cx="224650" cy="31300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64697" y="1643100"/>
              <a:ext cx="1614438" cy="158696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07521" y="1896478"/>
              <a:ext cx="192506" cy="181089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5559044" y="1910931"/>
            <a:ext cx="1502410" cy="1319530"/>
            <a:chOff x="5559044" y="1910931"/>
            <a:chExt cx="1502410" cy="1319530"/>
          </a:xfrm>
        </p:grpSpPr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59044" y="1910931"/>
              <a:ext cx="464286" cy="43618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11075" y="2373719"/>
              <a:ext cx="1150124" cy="856348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4180319" y="1162138"/>
            <a:ext cx="2708910" cy="700405"/>
            <a:chOff x="4180319" y="1162138"/>
            <a:chExt cx="2708910" cy="700405"/>
          </a:xfrm>
        </p:grpSpPr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57025" y="1162138"/>
              <a:ext cx="955636" cy="48008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80319" y="1162138"/>
              <a:ext cx="836345" cy="70018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49632" y="1162138"/>
              <a:ext cx="839431" cy="6939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7499" y="5409693"/>
            <a:ext cx="990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31F20"/>
                </a:solidFill>
                <a:latin typeface="Times New Roman"/>
                <a:cs typeface="Times New Roman"/>
              </a:rPr>
              <a:t>24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5" cy="575999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78500" y="1555746"/>
            <a:ext cx="398780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14" b="1">
                <a:solidFill>
                  <a:srgbClr val="231F20"/>
                </a:solidFill>
                <a:latin typeface="Verdana"/>
                <a:cs typeface="Verdana"/>
              </a:rPr>
              <a:t>Patrimonio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95" b="1">
                <a:solidFill>
                  <a:srgbClr val="231F20"/>
                </a:solidFill>
                <a:latin typeface="Verdana"/>
                <a:cs typeface="Verdana"/>
              </a:rPr>
              <a:t>Cultural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95" b="1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5" b="1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95" b="1">
                <a:solidFill>
                  <a:srgbClr val="231F20"/>
                </a:solidFill>
                <a:latin typeface="Verdana"/>
                <a:cs typeface="Verdana"/>
              </a:rPr>
              <a:t>conjunto</a:t>
            </a:r>
            <a:r>
              <a:rPr dirty="0" sz="1000" spc="-3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85" b="1">
                <a:solidFill>
                  <a:srgbClr val="231F20"/>
                </a:solidFill>
                <a:latin typeface="Verdana"/>
                <a:cs typeface="Verdana"/>
              </a:rPr>
              <a:t>bienes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85" b="1">
                <a:solidFill>
                  <a:srgbClr val="231F20"/>
                </a:solidFill>
                <a:latin typeface="Verdana"/>
                <a:cs typeface="Verdana"/>
              </a:rPr>
              <a:t>muebles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 b="1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Verdana"/>
                <a:cs typeface="Verdana"/>
              </a:rPr>
              <a:t>inmue- </a:t>
            </a:r>
            <a:r>
              <a:rPr dirty="0" sz="1000" spc="-85" b="1">
                <a:solidFill>
                  <a:srgbClr val="231F20"/>
                </a:solidFill>
                <a:latin typeface="Verdana"/>
                <a:cs typeface="Verdana"/>
              </a:rPr>
              <a:t>bles,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95" b="1">
                <a:solidFill>
                  <a:srgbClr val="231F20"/>
                </a:solidFill>
                <a:latin typeface="Verdana"/>
                <a:cs typeface="Verdana"/>
              </a:rPr>
              <a:t>materiales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 b="1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10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95" b="1">
                <a:solidFill>
                  <a:srgbClr val="231F20"/>
                </a:solidFill>
                <a:latin typeface="Verdana"/>
                <a:cs typeface="Verdana"/>
              </a:rPr>
              <a:t>inmateriales,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75" b="1">
                <a:solidFill>
                  <a:srgbClr val="231F20"/>
                </a:solidFill>
                <a:latin typeface="Verdana"/>
                <a:cs typeface="Verdana"/>
              </a:rPr>
              <a:t>propiedad</a:t>
            </a:r>
            <a:r>
              <a:rPr dirty="0" sz="1000" spc="-45" b="1">
                <a:solidFill>
                  <a:srgbClr val="231F20"/>
                </a:solidFill>
                <a:latin typeface="Verdana"/>
                <a:cs typeface="Verdana"/>
              </a:rPr>
              <a:t> de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75" b="1">
                <a:solidFill>
                  <a:srgbClr val="231F20"/>
                </a:solidFill>
                <a:latin typeface="Verdana"/>
                <a:cs typeface="Verdana"/>
              </a:rPr>
              <a:t>particulares</a:t>
            </a:r>
            <a:r>
              <a:rPr dirty="0" sz="1000" spc="2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o </a:t>
            </a:r>
            <a:r>
              <a:rPr dirty="0" sz="1000" spc="-45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2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5" b="1">
                <a:solidFill>
                  <a:srgbClr val="231F20"/>
                </a:solidFill>
                <a:latin typeface="Verdana"/>
                <a:cs typeface="Verdana"/>
              </a:rPr>
              <a:t>instituciones</a:t>
            </a:r>
            <a:r>
              <a:rPr dirty="0" sz="1000" spc="-2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20" b="1">
                <a:solidFill>
                  <a:srgbClr val="231F20"/>
                </a:solidFill>
                <a:latin typeface="Verdana"/>
                <a:cs typeface="Verdana"/>
              </a:rPr>
              <a:t>u</a:t>
            </a:r>
            <a:r>
              <a:rPr dirty="0" sz="1000" spc="-2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0" b="1">
                <a:solidFill>
                  <a:srgbClr val="231F20"/>
                </a:solidFill>
                <a:latin typeface="Verdana"/>
                <a:cs typeface="Verdana"/>
              </a:rPr>
              <a:t>organismos,</a:t>
            </a:r>
            <a:r>
              <a:rPr dirty="0" sz="1000" spc="-2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75" b="1">
                <a:solidFill>
                  <a:srgbClr val="231F20"/>
                </a:solidFill>
                <a:latin typeface="Verdana"/>
                <a:cs typeface="Verdana"/>
              </a:rPr>
              <a:t>públicos</a:t>
            </a:r>
            <a:r>
              <a:rPr dirty="0" sz="1000" spc="-2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 b="1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000" spc="-2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90" b="1">
                <a:solidFill>
                  <a:srgbClr val="231F20"/>
                </a:solidFill>
                <a:latin typeface="Verdana"/>
                <a:cs typeface="Verdana"/>
              </a:rPr>
              <a:t>semipúblicos,</a:t>
            </a:r>
            <a:r>
              <a:rPr dirty="0" sz="1000" spc="-2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75" b="1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1000" spc="-2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ten- </a:t>
            </a:r>
            <a:r>
              <a:rPr dirty="0" sz="1000" spc="-30" b="1">
                <a:solidFill>
                  <a:srgbClr val="231F20"/>
                </a:solidFill>
                <a:latin typeface="Verdana"/>
                <a:cs typeface="Verdana"/>
              </a:rPr>
              <a:t>ga</a:t>
            </a:r>
            <a:r>
              <a:rPr dirty="0" sz="10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90" b="1">
                <a:solidFill>
                  <a:srgbClr val="231F20"/>
                </a:solidFill>
                <a:latin typeface="Verdana"/>
                <a:cs typeface="Verdana"/>
              </a:rPr>
              <a:t>valor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excepcional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5" b="1">
                <a:solidFill>
                  <a:srgbClr val="231F20"/>
                </a:solidFill>
                <a:latin typeface="Verdana"/>
                <a:cs typeface="Verdana"/>
              </a:rPr>
              <a:t>desde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5" b="1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5" b="1">
                <a:solidFill>
                  <a:srgbClr val="231F20"/>
                </a:solidFill>
                <a:latin typeface="Verdana"/>
                <a:cs typeface="Verdana"/>
              </a:rPr>
              <a:t>punto</a:t>
            </a:r>
            <a:r>
              <a:rPr dirty="0" sz="1000" spc="-45" b="1">
                <a:solidFill>
                  <a:srgbClr val="231F20"/>
                </a:solidFill>
                <a:latin typeface="Verdana"/>
                <a:cs typeface="Verdana"/>
              </a:rPr>
              <a:t> de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10" b="1">
                <a:solidFill>
                  <a:srgbClr val="231F20"/>
                </a:solidFill>
                <a:latin typeface="Verdana"/>
                <a:cs typeface="Verdana"/>
              </a:rPr>
              <a:t>vista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5" b="1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10" b="1">
                <a:solidFill>
                  <a:srgbClr val="231F20"/>
                </a:solidFill>
                <a:latin typeface="Verdana"/>
                <a:cs typeface="Verdana"/>
              </a:rPr>
              <a:t>historia,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 b="1">
                <a:solidFill>
                  <a:srgbClr val="231F20"/>
                </a:solidFill>
                <a:latin typeface="Verdana"/>
                <a:cs typeface="Verdana"/>
              </a:rPr>
              <a:t>del </a:t>
            </a:r>
            <a:r>
              <a:rPr dirty="0" sz="1000" spc="-95" b="1">
                <a:solidFill>
                  <a:srgbClr val="231F20"/>
                </a:solidFill>
                <a:latin typeface="Verdana"/>
                <a:cs typeface="Verdana"/>
              </a:rPr>
              <a:t>arte,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5" b="1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ciencia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80" b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5" b="1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0" b="1">
                <a:solidFill>
                  <a:srgbClr val="231F20"/>
                </a:solidFill>
                <a:latin typeface="Verdana"/>
                <a:cs typeface="Verdana"/>
              </a:rPr>
              <a:t>cultura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80" b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95" b="1">
                <a:solidFill>
                  <a:srgbClr val="231F20"/>
                </a:solidFill>
                <a:latin typeface="Verdana"/>
                <a:cs typeface="Verdana"/>
              </a:rPr>
              <a:t>por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85" b="1">
                <a:solidFill>
                  <a:srgbClr val="231F20"/>
                </a:solidFill>
                <a:latin typeface="Verdana"/>
                <a:cs typeface="Verdana"/>
              </a:rPr>
              <a:t>lo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0" b="1">
                <a:solidFill>
                  <a:srgbClr val="231F20"/>
                </a:solidFill>
                <a:latin typeface="Verdana"/>
                <a:cs typeface="Verdana"/>
              </a:rPr>
              <a:t>tanto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80" b="1">
                <a:solidFill>
                  <a:srgbClr val="231F20"/>
                </a:solidFill>
                <a:latin typeface="Verdana"/>
                <a:cs typeface="Verdana"/>
              </a:rPr>
              <a:t>sean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90" b="1">
                <a:solidFill>
                  <a:srgbClr val="231F20"/>
                </a:solidFill>
                <a:latin typeface="Verdana"/>
                <a:cs typeface="Verdana"/>
              </a:rPr>
              <a:t>dignos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78500" y="2317746"/>
            <a:ext cx="40265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25" b="1">
                <a:solidFill>
                  <a:srgbClr val="231F20"/>
                </a:solidFill>
                <a:latin typeface="Verdana"/>
                <a:cs typeface="Verdana"/>
              </a:rPr>
              <a:t>ser</a:t>
            </a:r>
            <a:r>
              <a:rPr dirty="0" sz="1000" spc="-65" b="1">
                <a:solidFill>
                  <a:srgbClr val="231F20"/>
                </a:solidFill>
                <a:latin typeface="Verdana"/>
                <a:cs typeface="Verdana"/>
              </a:rPr>
              <a:t> considerados</a:t>
            </a:r>
            <a:r>
              <a:rPr dirty="0" sz="1000" spc="22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80" b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6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80" b="1">
                <a:solidFill>
                  <a:srgbClr val="231F20"/>
                </a:solidFill>
                <a:latin typeface="Verdana"/>
                <a:cs typeface="Verdana"/>
              </a:rPr>
              <a:t>conservados</a:t>
            </a:r>
            <a:r>
              <a:rPr dirty="0" sz="1000" spc="-6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5" b="1">
                <a:solidFill>
                  <a:srgbClr val="231F20"/>
                </a:solidFill>
                <a:latin typeface="Verdana"/>
                <a:cs typeface="Verdana"/>
              </a:rPr>
              <a:t>para</a:t>
            </a:r>
            <a:r>
              <a:rPr dirty="0" sz="1000" spc="-6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5" b="1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000" spc="-6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5" b="1">
                <a:solidFill>
                  <a:srgbClr val="231F20"/>
                </a:solidFill>
                <a:latin typeface="Verdana"/>
                <a:cs typeface="Verdana"/>
              </a:rPr>
              <a:t>nación</a:t>
            </a:r>
            <a:r>
              <a:rPr dirty="0" sz="1000" spc="-6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14" b="1">
                <a:solidFill>
                  <a:srgbClr val="231F20"/>
                </a:solidFill>
                <a:latin typeface="Verdana"/>
                <a:cs typeface="Verdana"/>
              </a:rPr>
              <a:t>(UNESCO,</a:t>
            </a:r>
            <a:r>
              <a:rPr dirty="0" sz="1000" spc="-6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85" b="1">
                <a:solidFill>
                  <a:srgbClr val="231F20"/>
                </a:solidFill>
                <a:latin typeface="Verdana"/>
                <a:cs typeface="Verdana"/>
              </a:rPr>
              <a:t>1997).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8500" y="360930"/>
            <a:ext cx="3940175" cy="1068070"/>
          </a:xfrm>
          <a:prstGeom prst="rect"/>
        </p:spPr>
        <p:txBody>
          <a:bodyPr wrap="square" lIns="0" tIns="51435" rIns="0" bIns="0" rtlCol="0" vert="horz">
            <a:spAutoFit/>
          </a:bodyPr>
          <a:lstStyle/>
          <a:p>
            <a:pPr marL="1035685">
              <a:lnSpc>
                <a:spcPct val="100000"/>
              </a:lnSpc>
              <a:spcBef>
                <a:spcPts val="405"/>
              </a:spcBef>
            </a:pPr>
            <a:r>
              <a:rPr dirty="0" spc="-130">
                <a:solidFill>
                  <a:srgbClr val="656668"/>
                </a:solidFill>
              </a:rPr>
              <a:t>CONCEPTOS</a:t>
            </a:r>
            <a:r>
              <a:rPr dirty="0" spc="-65">
                <a:solidFill>
                  <a:srgbClr val="656668"/>
                </a:solidFill>
              </a:rPr>
              <a:t> </a:t>
            </a:r>
            <a:r>
              <a:rPr dirty="0" spc="-20">
                <a:solidFill>
                  <a:srgbClr val="656668"/>
                </a:solidFill>
              </a:rPr>
              <a:t>BASE</a:t>
            </a:r>
          </a:p>
          <a:p>
            <a:pPr marL="12700" marR="5080">
              <a:lnSpc>
                <a:spcPct val="100000"/>
              </a:lnSpc>
              <a:spcBef>
                <a:spcPts val="220"/>
              </a:spcBef>
              <a:tabLst>
                <a:tab pos="868044" algn="l"/>
                <a:tab pos="1584325" algn="l"/>
              </a:tabLst>
            </a:pPr>
            <a:r>
              <a:rPr dirty="0" sz="1000" spc="-140">
                <a:solidFill>
                  <a:srgbClr val="231F20"/>
                </a:solidFill>
              </a:rPr>
              <a:t>El</a:t>
            </a:r>
            <a:r>
              <a:rPr dirty="0" sz="1000" spc="-30">
                <a:solidFill>
                  <a:srgbClr val="231F20"/>
                </a:solidFill>
              </a:rPr>
              <a:t> </a:t>
            </a:r>
            <a:r>
              <a:rPr dirty="0" sz="1000" spc="-114">
                <a:solidFill>
                  <a:srgbClr val="231F20"/>
                </a:solidFill>
              </a:rPr>
              <a:t>Patrimonio</a:t>
            </a:r>
            <a:r>
              <a:rPr dirty="0" sz="1000" spc="-30">
                <a:solidFill>
                  <a:srgbClr val="231F20"/>
                </a:solidFill>
              </a:rPr>
              <a:t> </a:t>
            </a:r>
            <a:r>
              <a:rPr dirty="0" sz="1000" spc="-95">
                <a:solidFill>
                  <a:srgbClr val="231F20"/>
                </a:solidFill>
              </a:rPr>
              <a:t>Cultural</a:t>
            </a:r>
            <a:r>
              <a:rPr dirty="0" sz="1000" spc="-30">
                <a:solidFill>
                  <a:srgbClr val="231F20"/>
                </a:solidFill>
              </a:rPr>
              <a:t> </a:t>
            </a:r>
            <a:r>
              <a:rPr dirty="0" sz="1000" spc="-95">
                <a:solidFill>
                  <a:srgbClr val="231F20"/>
                </a:solidFill>
              </a:rPr>
              <a:t>es</a:t>
            </a:r>
            <a:r>
              <a:rPr dirty="0" sz="1000" spc="-30">
                <a:solidFill>
                  <a:srgbClr val="231F20"/>
                </a:solidFill>
              </a:rPr>
              <a:t> </a:t>
            </a:r>
            <a:r>
              <a:rPr dirty="0" sz="1000" spc="-65">
                <a:solidFill>
                  <a:srgbClr val="231F20"/>
                </a:solidFill>
              </a:rPr>
              <a:t>la</a:t>
            </a:r>
            <a:r>
              <a:rPr dirty="0" sz="1000" spc="-30">
                <a:solidFill>
                  <a:srgbClr val="231F20"/>
                </a:solidFill>
              </a:rPr>
              <a:t> </a:t>
            </a:r>
            <a:r>
              <a:rPr dirty="0" sz="1000" spc="-90">
                <a:solidFill>
                  <a:srgbClr val="231F20"/>
                </a:solidFill>
              </a:rPr>
              <a:t>representación</a:t>
            </a:r>
            <a:r>
              <a:rPr dirty="0" sz="1000" spc="-30">
                <a:solidFill>
                  <a:srgbClr val="231F20"/>
                </a:solidFill>
              </a:rPr>
              <a:t> </a:t>
            </a:r>
            <a:r>
              <a:rPr dirty="0" sz="1000" spc="-75">
                <a:solidFill>
                  <a:srgbClr val="231F20"/>
                </a:solidFill>
              </a:rPr>
              <a:t>que</a:t>
            </a:r>
            <a:r>
              <a:rPr dirty="0" sz="1000" spc="-30">
                <a:solidFill>
                  <a:srgbClr val="231F20"/>
                </a:solidFill>
              </a:rPr>
              <a:t> </a:t>
            </a:r>
            <a:r>
              <a:rPr dirty="0" sz="1000" spc="-105">
                <a:solidFill>
                  <a:srgbClr val="231F20"/>
                </a:solidFill>
              </a:rPr>
              <a:t>los</a:t>
            </a:r>
            <a:r>
              <a:rPr dirty="0" sz="1000" spc="-30">
                <a:solidFill>
                  <a:srgbClr val="231F20"/>
                </a:solidFill>
              </a:rPr>
              <a:t> </a:t>
            </a:r>
            <a:r>
              <a:rPr dirty="0" sz="1000" spc="-80">
                <a:solidFill>
                  <a:srgbClr val="231F20"/>
                </a:solidFill>
              </a:rPr>
              <a:t>pueblos</a:t>
            </a:r>
            <a:r>
              <a:rPr dirty="0" sz="1000" spc="-30">
                <a:solidFill>
                  <a:srgbClr val="231F20"/>
                </a:solidFill>
              </a:rPr>
              <a:t> </a:t>
            </a:r>
            <a:r>
              <a:rPr dirty="0" sz="1000" spc="-25">
                <a:solidFill>
                  <a:srgbClr val="231F20"/>
                </a:solidFill>
              </a:rPr>
              <a:t>ha- </a:t>
            </a:r>
            <a:r>
              <a:rPr dirty="0" sz="1000" spc="-45">
                <a:solidFill>
                  <a:srgbClr val="231F20"/>
                </a:solidFill>
              </a:rPr>
              <a:t>cen de </a:t>
            </a:r>
            <a:r>
              <a:rPr dirty="0" sz="1000" spc="-25">
                <a:solidFill>
                  <a:srgbClr val="231F20"/>
                </a:solidFill>
              </a:rPr>
              <a:t>su</a:t>
            </a:r>
            <a:r>
              <a:rPr dirty="0" sz="1000">
                <a:solidFill>
                  <a:srgbClr val="231F20"/>
                </a:solidFill>
              </a:rPr>
              <a:t>	</a:t>
            </a:r>
            <a:r>
              <a:rPr dirty="0" sz="1000" spc="-100">
                <a:solidFill>
                  <a:srgbClr val="231F20"/>
                </a:solidFill>
              </a:rPr>
              <a:t>cultura</a:t>
            </a:r>
            <a:r>
              <a:rPr dirty="0" sz="1000" spc="-35">
                <a:solidFill>
                  <a:srgbClr val="231F20"/>
                </a:solidFill>
              </a:rPr>
              <a:t> </a:t>
            </a:r>
            <a:r>
              <a:rPr dirty="0" sz="1000" spc="-80">
                <a:solidFill>
                  <a:srgbClr val="231F20"/>
                </a:solidFill>
              </a:rPr>
              <a:t>en</a:t>
            </a:r>
            <a:r>
              <a:rPr dirty="0" sz="1000" spc="-35">
                <a:solidFill>
                  <a:srgbClr val="231F20"/>
                </a:solidFill>
              </a:rPr>
              <a:t> </a:t>
            </a:r>
            <a:r>
              <a:rPr dirty="0" sz="1000" spc="-105">
                <a:solidFill>
                  <a:srgbClr val="231F20"/>
                </a:solidFill>
              </a:rPr>
              <a:t>los</a:t>
            </a:r>
            <a:r>
              <a:rPr dirty="0" sz="1000" spc="-30">
                <a:solidFill>
                  <a:srgbClr val="231F20"/>
                </a:solidFill>
              </a:rPr>
              <a:t> </a:t>
            </a:r>
            <a:r>
              <a:rPr dirty="0" sz="1000" spc="-105">
                <a:solidFill>
                  <a:srgbClr val="231F20"/>
                </a:solidFill>
              </a:rPr>
              <a:t>diferentes</a:t>
            </a:r>
            <a:r>
              <a:rPr dirty="0" sz="1000" spc="-35">
                <a:solidFill>
                  <a:srgbClr val="231F20"/>
                </a:solidFill>
              </a:rPr>
              <a:t> </a:t>
            </a:r>
            <a:r>
              <a:rPr dirty="0" sz="1000" spc="-110">
                <a:solidFill>
                  <a:srgbClr val="231F20"/>
                </a:solidFill>
              </a:rPr>
              <a:t>momentos</a:t>
            </a:r>
            <a:r>
              <a:rPr dirty="0" sz="1000" spc="-30">
                <a:solidFill>
                  <a:srgbClr val="231F20"/>
                </a:solidFill>
              </a:rPr>
              <a:t> </a:t>
            </a:r>
            <a:r>
              <a:rPr dirty="0" sz="1000" spc="-45">
                <a:solidFill>
                  <a:srgbClr val="231F20"/>
                </a:solidFill>
              </a:rPr>
              <a:t>de</a:t>
            </a:r>
            <a:r>
              <a:rPr dirty="0" sz="1000" spc="-35">
                <a:solidFill>
                  <a:srgbClr val="231F20"/>
                </a:solidFill>
              </a:rPr>
              <a:t> </a:t>
            </a:r>
            <a:r>
              <a:rPr dirty="0" sz="1000" spc="-140">
                <a:solidFill>
                  <a:srgbClr val="231F20"/>
                </a:solidFill>
              </a:rPr>
              <a:t>su</a:t>
            </a:r>
            <a:r>
              <a:rPr dirty="0" sz="1000" spc="-30">
                <a:solidFill>
                  <a:srgbClr val="231F20"/>
                </a:solidFill>
              </a:rPr>
              <a:t> </a:t>
            </a:r>
            <a:r>
              <a:rPr dirty="0" sz="1000" spc="-60">
                <a:solidFill>
                  <a:srgbClr val="231F20"/>
                </a:solidFill>
              </a:rPr>
              <a:t>historia, </a:t>
            </a:r>
            <a:r>
              <a:rPr dirty="0" sz="1000" spc="-100">
                <a:solidFill>
                  <a:srgbClr val="231F20"/>
                </a:solidFill>
              </a:rPr>
              <a:t>esto</a:t>
            </a:r>
            <a:r>
              <a:rPr dirty="0" sz="1000" spc="-50">
                <a:solidFill>
                  <a:srgbClr val="231F20"/>
                </a:solidFill>
              </a:rPr>
              <a:t> </a:t>
            </a:r>
            <a:r>
              <a:rPr dirty="0" sz="1000" spc="-95">
                <a:solidFill>
                  <a:srgbClr val="231F20"/>
                </a:solidFill>
              </a:rPr>
              <a:t>no</a:t>
            </a:r>
            <a:r>
              <a:rPr dirty="0" sz="1000" spc="-50">
                <a:solidFill>
                  <a:srgbClr val="231F20"/>
                </a:solidFill>
              </a:rPr>
              <a:t> </a:t>
            </a:r>
            <a:r>
              <a:rPr dirty="0" sz="1000" spc="-70">
                <a:solidFill>
                  <a:srgbClr val="231F20"/>
                </a:solidFill>
              </a:rPr>
              <a:t>implica</a:t>
            </a:r>
            <a:r>
              <a:rPr dirty="0" sz="1000" spc="-50">
                <a:solidFill>
                  <a:srgbClr val="231F20"/>
                </a:solidFill>
              </a:rPr>
              <a:t> </a:t>
            </a:r>
            <a:r>
              <a:rPr dirty="0" sz="1000" spc="-75">
                <a:solidFill>
                  <a:srgbClr val="231F20"/>
                </a:solidFill>
              </a:rPr>
              <a:t>que</a:t>
            </a:r>
            <a:r>
              <a:rPr dirty="0" sz="1000" spc="-45">
                <a:solidFill>
                  <a:srgbClr val="231F20"/>
                </a:solidFill>
              </a:rPr>
              <a:t> </a:t>
            </a:r>
            <a:r>
              <a:rPr dirty="0" sz="1000" spc="-25">
                <a:solidFill>
                  <a:srgbClr val="231F20"/>
                </a:solidFill>
              </a:rPr>
              <a:t>se</a:t>
            </a:r>
            <a:r>
              <a:rPr dirty="0" sz="1000">
                <a:solidFill>
                  <a:srgbClr val="231F20"/>
                </a:solidFill>
              </a:rPr>
              <a:t>	</a:t>
            </a:r>
            <a:r>
              <a:rPr dirty="0" sz="1000" spc="-120">
                <a:solidFill>
                  <a:srgbClr val="231F20"/>
                </a:solidFill>
              </a:rPr>
              <a:t>restringa</a:t>
            </a:r>
            <a:r>
              <a:rPr dirty="0" sz="1000" spc="-15">
                <a:solidFill>
                  <a:srgbClr val="231F20"/>
                </a:solidFill>
              </a:rPr>
              <a:t> </a:t>
            </a:r>
            <a:r>
              <a:rPr dirty="0" sz="1000">
                <a:solidFill>
                  <a:srgbClr val="231F20"/>
                </a:solidFill>
              </a:rPr>
              <a:t>a</a:t>
            </a:r>
            <a:r>
              <a:rPr dirty="0" sz="1000" spc="-15">
                <a:solidFill>
                  <a:srgbClr val="231F20"/>
                </a:solidFill>
              </a:rPr>
              <a:t> </a:t>
            </a:r>
            <a:r>
              <a:rPr dirty="0" sz="1000" spc="-114">
                <a:solidFill>
                  <a:srgbClr val="231F20"/>
                </a:solidFill>
              </a:rPr>
              <a:t>testimonios</a:t>
            </a:r>
            <a:r>
              <a:rPr dirty="0" sz="1000" spc="-10">
                <a:solidFill>
                  <a:srgbClr val="231F20"/>
                </a:solidFill>
              </a:rPr>
              <a:t> </a:t>
            </a:r>
            <a:r>
              <a:rPr dirty="0" sz="1000" spc="-95">
                <a:solidFill>
                  <a:srgbClr val="231F20"/>
                </a:solidFill>
              </a:rPr>
              <a:t>materiales</a:t>
            </a:r>
            <a:r>
              <a:rPr dirty="0" sz="1000" spc="-15">
                <a:solidFill>
                  <a:srgbClr val="231F20"/>
                </a:solidFill>
              </a:rPr>
              <a:t> </a:t>
            </a:r>
            <a:r>
              <a:rPr dirty="0" sz="1000" spc="-25">
                <a:solidFill>
                  <a:srgbClr val="231F20"/>
                </a:solidFill>
              </a:rPr>
              <a:t>del </a:t>
            </a:r>
            <a:r>
              <a:rPr dirty="0" sz="1000" spc="-60">
                <a:solidFill>
                  <a:srgbClr val="231F20"/>
                </a:solidFill>
              </a:rPr>
              <a:t>pasado,</a:t>
            </a:r>
            <a:r>
              <a:rPr dirty="0" sz="1000" spc="-45">
                <a:solidFill>
                  <a:srgbClr val="231F20"/>
                </a:solidFill>
              </a:rPr>
              <a:t> </a:t>
            </a:r>
            <a:r>
              <a:rPr dirty="0" sz="1000" spc="-110">
                <a:solidFill>
                  <a:srgbClr val="231F20"/>
                </a:solidFill>
              </a:rPr>
              <a:t>sino</a:t>
            </a:r>
            <a:r>
              <a:rPr dirty="0" sz="1000" spc="-40">
                <a:solidFill>
                  <a:srgbClr val="231F20"/>
                </a:solidFill>
              </a:rPr>
              <a:t> </a:t>
            </a:r>
            <a:r>
              <a:rPr dirty="0" sz="1000" spc="-90">
                <a:solidFill>
                  <a:srgbClr val="231F20"/>
                </a:solidFill>
              </a:rPr>
              <a:t>también</a:t>
            </a:r>
            <a:r>
              <a:rPr dirty="0" sz="1000" spc="-40">
                <a:solidFill>
                  <a:srgbClr val="231F20"/>
                </a:solidFill>
              </a:rPr>
              <a:t> </a:t>
            </a:r>
            <a:r>
              <a:rPr dirty="0" sz="1000" spc="-85">
                <a:solidFill>
                  <a:srgbClr val="231F20"/>
                </a:solidFill>
              </a:rPr>
              <a:t>las</a:t>
            </a:r>
            <a:r>
              <a:rPr dirty="0" sz="1000" spc="-40">
                <a:solidFill>
                  <a:srgbClr val="231F20"/>
                </a:solidFill>
              </a:rPr>
              <a:t> </a:t>
            </a:r>
            <a:r>
              <a:rPr dirty="0" sz="1000" spc="-100">
                <a:solidFill>
                  <a:srgbClr val="231F20"/>
                </a:solidFill>
              </a:rPr>
              <a:t>culturas</a:t>
            </a:r>
            <a:r>
              <a:rPr dirty="0" sz="1000" spc="-40">
                <a:solidFill>
                  <a:srgbClr val="231F20"/>
                </a:solidFill>
              </a:rPr>
              <a:t> </a:t>
            </a:r>
            <a:r>
              <a:rPr dirty="0" sz="1000" spc="-90">
                <a:solidFill>
                  <a:srgbClr val="231F20"/>
                </a:solidFill>
              </a:rPr>
              <a:t>vivas</a:t>
            </a:r>
            <a:r>
              <a:rPr dirty="0" sz="1000" spc="-40">
                <a:solidFill>
                  <a:srgbClr val="231F20"/>
                </a:solidFill>
              </a:rPr>
              <a:t> </a:t>
            </a:r>
            <a:r>
              <a:rPr dirty="0" sz="1000" spc="-75">
                <a:solidFill>
                  <a:srgbClr val="231F20"/>
                </a:solidFill>
              </a:rPr>
              <a:t>que</a:t>
            </a:r>
            <a:r>
              <a:rPr dirty="0" sz="1000" spc="-40">
                <a:solidFill>
                  <a:srgbClr val="231F20"/>
                </a:solidFill>
              </a:rPr>
              <a:t> </a:t>
            </a:r>
            <a:r>
              <a:rPr dirty="0" sz="1000" spc="-90">
                <a:solidFill>
                  <a:srgbClr val="231F20"/>
                </a:solidFill>
              </a:rPr>
              <a:t>se</a:t>
            </a:r>
            <a:r>
              <a:rPr dirty="0" sz="1000" spc="-40">
                <a:solidFill>
                  <a:srgbClr val="231F20"/>
                </a:solidFill>
              </a:rPr>
              <a:t> </a:t>
            </a:r>
            <a:r>
              <a:rPr dirty="0" sz="1000" spc="-105">
                <a:solidFill>
                  <a:srgbClr val="231F20"/>
                </a:solidFill>
              </a:rPr>
              <a:t>representan</a:t>
            </a:r>
            <a:r>
              <a:rPr dirty="0" sz="1000" spc="-40">
                <a:solidFill>
                  <a:srgbClr val="231F20"/>
                </a:solidFill>
              </a:rPr>
              <a:t> </a:t>
            </a:r>
            <a:r>
              <a:rPr dirty="0" sz="1000" spc="-80">
                <a:solidFill>
                  <a:srgbClr val="231F20"/>
                </a:solidFill>
              </a:rPr>
              <a:t>y</a:t>
            </a:r>
            <a:r>
              <a:rPr dirty="0" sz="1000" spc="-40">
                <a:solidFill>
                  <a:srgbClr val="231F20"/>
                </a:solidFill>
              </a:rPr>
              <a:t> </a:t>
            </a:r>
            <a:r>
              <a:rPr dirty="0" sz="1000" spc="-25">
                <a:solidFill>
                  <a:srgbClr val="231F20"/>
                </a:solidFill>
              </a:rPr>
              <a:t>se </a:t>
            </a:r>
            <a:r>
              <a:rPr dirty="0" sz="1000" spc="-105">
                <a:solidFill>
                  <a:srgbClr val="231F20"/>
                </a:solidFill>
              </a:rPr>
              <a:t>manifiestan</a:t>
            </a:r>
            <a:r>
              <a:rPr dirty="0" sz="1000" spc="-20">
                <a:solidFill>
                  <a:srgbClr val="231F20"/>
                </a:solidFill>
              </a:rPr>
              <a:t> </a:t>
            </a:r>
            <a:r>
              <a:rPr dirty="0" sz="1000" spc="-10">
                <a:solidFill>
                  <a:srgbClr val="231F20"/>
                </a:solidFill>
              </a:rPr>
              <a:t>actualmente.</a:t>
            </a:r>
            <a:endParaRPr sz="1000"/>
          </a:p>
        </p:txBody>
      </p:sp>
      <p:sp>
        <p:nvSpPr>
          <p:cNvPr id="7" name="object 7" descr=""/>
          <p:cNvSpPr txBox="1"/>
          <p:nvPr/>
        </p:nvSpPr>
        <p:spPr>
          <a:xfrm>
            <a:off x="444500" y="2995745"/>
            <a:ext cx="4330065" cy="2017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81280">
              <a:lnSpc>
                <a:spcPts val="1145"/>
              </a:lnSpc>
              <a:spcBef>
                <a:spcPts val="100"/>
              </a:spcBef>
            </a:pPr>
            <a:r>
              <a:rPr dirty="0" sz="1000" spc="-145" b="1">
                <a:solidFill>
                  <a:srgbClr val="656668"/>
                </a:solidFill>
                <a:latin typeface="Verdana"/>
                <a:cs typeface="Verdana"/>
              </a:rPr>
              <a:t>ARTÍCULO</a:t>
            </a:r>
            <a:r>
              <a:rPr dirty="0" sz="1000" spc="-35" b="1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000" spc="-125" b="1">
                <a:solidFill>
                  <a:srgbClr val="656668"/>
                </a:solidFill>
                <a:latin typeface="Verdana"/>
                <a:cs typeface="Verdana"/>
              </a:rPr>
              <a:t>5.</a:t>
            </a:r>
            <a:r>
              <a:rPr dirty="0" sz="1000" spc="-30" b="1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000" spc="-90" b="1">
                <a:solidFill>
                  <a:srgbClr val="656668"/>
                </a:solidFill>
                <a:latin typeface="Verdana"/>
                <a:cs typeface="Verdana"/>
              </a:rPr>
              <a:t>(DEFINICIONES).</a:t>
            </a:r>
            <a:endParaRPr sz="1000">
              <a:latin typeface="Verdana"/>
              <a:cs typeface="Verdana"/>
            </a:endParaRPr>
          </a:p>
          <a:p>
            <a:pPr algn="just" marL="78740">
              <a:lnSpc>
                <a:spcPts val="1145"/>
              </a:lnSpc>
            </a:pPr>
            <a:r>
              <a:rPr dirty="0" sz="1000" spc="-105" b="1">
                <a:solidFill>
                  <a:srgbClr val="656668"/>
                </a:solidFill>
                <a:latin typeface="Verdana"/>
                <a:cs typeface="Verdana"/>
              </a:rPr>
              <a:t>Para</a:t>
            </a:r>
            <a:r>
              <a:rPr dirty="0" sz="1000" spc="-40" b="1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000" spc="-75" b="1">
                <a:solidFill>
                  <a:srgbClr val="656668"/>
                </a:solidFill>
                <a:latin typeface="Verdana"/>
                <a:cs typeface="Verdana"/>
              </a:rPr>
              <a:t>efectos</a:t>
            </a:r>
            <a:r>
              <a:rPr dirty="0" sz="1000" spc="-35" b="1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000" spc="-45" b="1">
                <a:solidFill>
                  <a:srgbClr val="656668"/>
                </a:solidFill>
                <a:latin typeface="Verdana"/>
                <a:cs typeface="Verdana"/>
              </a:rPr>
              <a:t>de</a:t>
            </a:r>
            <a:r>
              <a:rPr dirty="0" sz="1000" spc="-35" b="1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000" spc="-65" b="1">
                <a:solidFill>
                  <a:srgbClr val="656668"/>
                </a:solidFill>
                <a:latin typeface="Verdana"/>
                <a:cs typeface="Verdana"/>
              </a:rPr>
              <a:t>la</a:t>
            </a:r>
            <a:r>
              <a:rPr dirty="0" sz="1000" spc="-40" b="1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000" spc="-100" b="1">
                <a:solidFill>
                  <a:srgbClr val="656668"/>
                </a:solidFill>
                <a:latin typeface="Verdana"/>
                <a:cs typeface="Verdana"/>
              </a:rPr>
              <a:t>presente</a:t>
            </a:r>
            <a:r>
              <a:rPr dirty="0" sz="1000" spc="-35" b="1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000" spc="-110" b="1">
                <a:solidFill>
                  <a:srgbClr val="656668"/>
                </a:solidFill>
                <a:latin typeface="Verdana"/>
                <a:cs typeface="Verdana"/>
              </a:rPr>
              <a:t>Ley</a:t>
            </a:r>
            <a:r>
              <a:rPr dirty="0" sz="1000" spc="-35" b="1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000" spc="-80" b="1">
                <a:solidFill>
                  <a:srgbClr val="656668"/>
                </a:solidFill>
                <a:latin typeface="Verdana"/>
                <a:cs typeface="Verdana"/>
              </a:rPr>
              <a:t>y</a:t>
            </a:r>
            <a:r>
              <a:rPr dirty="0" sz="1000" spc="-40" b="1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000" spc="-140" b="1">
                <a:solidFill>
                  <a:srgbClr val="656668"/>
                </a:solidFill>
                <a:latin typeface="Verdana"/>
                <a:cs typeface="Verdana"/>
              </a:rPr>
              <a:t>su</a:t>
            </a:r>
            <a:r>
              <a:rPr dirty="0" sz="1000" spc="-35" b="1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000" spc="-85" b="1">
                <a:solidFill>
                  <a:srgbClr val="656668"/>
                </a:solidFill>
                <a:latin typeface="Verdana"/>
                <a:cs typeface="Verdana"/>
              </a:rPr>
              <a:t>reglamento,</a:t>
            </a:r>
            <a:r>
              <a:rPr dirty="0" sz="1000" spc="-35" b="1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000" spc="-85" b="1">
                <a:solidFill>
                  <a:srgbClr val="656668"/>
                </a:solidFill>
                <a:latin typeface="Verdana"/>
                <a:cs typeface="Verdana"/>
              </a:rPr>
              <a:t>entiéndase</a:t>
            </a:r>
            <a:r>
              <a:rPr dirty="0" sz="1000" spc="-40" b="1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000" spc="-20" b="1">
                <a:solidFill>
                  <a:srgbClr val="656668"/>
                </a:solidFill>
                <a:latin typeface="Verdana"/>
                <a:cs typeface="Verdana"/>
              </a:rPr>
              <a:t>por:</a:t>
            </a:r>
            <a:endParaRPr sz="1000">
              <a:latin typeface="Verdana"/>
              <a:cs typeface="Verdana"/>
            </a:endParaRPr>
          </a:p>
          <a:p>
            <a:pPr algn="just" marL="12700" marR="5080">
              <a:lnSpc>
                <a:spcPct val="100000"/>
              </a:lnSpc>
              <a:spcBef>
                <a:spcPts val="195"/>
              </a:spcBef>
            </a:pPr>
            <a:r>
              <a:rPr dirty="0" sz="1000" spc="-85">
                <a:solidFill>
                  <a:srgbClr val="231F20"/>
                </a:solidFill>
                <a:latin typeface="Verdana"/>
                <a:cs typeface="Verdana"/>
              </a:rPr>
              <a:t>2.</a:t>
            </a:r>
            <a:r>
              <a:rPr dirty="0" sz="10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Patrimonio</a:t>
            </a:r>
            <a:r>
              <a:rPr dirty="0" sz="10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Cultural</a:t>
            </a:r>
            <a:r>
              <a:rPr dirty="0" sz="10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Boliviano.</a:t>
            </a:r>
            <a:r>
              <a:rPr dirty="0" sz="10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25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dirty="0" sz="10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0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conjunto</a:t>
            </a:r>
            <a:r>
              <a:rPr dirty="0" sz="10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bienes</a:t>
            </a:r>
            <a:r>
              <a:rPr dirty="0" sz="10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culturales</a:t>
            </a:r>
            <a:r>
              <a:rPr dirty="0" sz="10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1000" spc="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Verdana"/>
                <a:cs typeface="Verdana"/>
              </a:rPr>
              <a:t>como</a:t>
            </a:r>
            <a:r>
              <a:rPr dirty="0" sz="1000" spc="-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manifestación</a:t>
            </a:r>
            <a:r>
              <a:rPr dirty="0" sz="1000" spc="-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000" spc="-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cultura,</a:t>
            </a:r>
            <a:r>
              <a:rPr dirty="0" sz="1000" spc="-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representan</a:t>
            </a:r>
            <a:r>
              <a:rPr dirty="0" sz="1000" spc="-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000" spc="-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valor</a:t>
            </a:r>
            <a:r>
              <a:rPr dirty="0" sz="1000" spc="-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más</a:t>
            </a:r>
            <a:r>
              <a:rPr dirty="0" sz="1000" spc="-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importan-</a:t>
            </a:r>
            <a:r>
              <a:rPr dirty="0" sz="1000" spc="-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te</a:t>
            </a:r>
            <a:r>
              <a:rPr dirty="0" sz="1000" spc="-1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1000" spc="-1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000" spc="-1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Verdana"/>
                <a:cs typeface="Verdana"/>
              </a:rPr>
              <a:t>conformación</a:t>
            </a:r>
            <a:r>
              <a:rPr dirty="0" sz="1000" spc="-1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1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000" spc="-1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diversidad</a:t>
            </a:r>
            <a:r>
              <a:rPr dirty="0" sz="1000" spc="-1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cultural</a:t>
            </a:r>
            <a:r>
              <a:rPr dirty="0" sz="1000" spc="-1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dirty="0" sz="1000" spc="-1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Estado</a:t>
            </a:r>
            <a:r>
              <a:rPr dirty="0" sz="1000" spc="-1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Plurinacional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constituye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elemento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Verdana"/>
                <a:cs typeface="Verdana"/>
              </a:rPr>
              <a:t>clave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Verdana"/>
                <a:cs typeface="Verdana"/>
              </a:rPr>
              <a:t>para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desarrollo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integral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país.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Verdana"/>
                <a:cs typeface="Verdana"/>
              </a:rPr>
              <a:t>compone</a:t>
            </a:r>
            <a:r>
              <a:rPr dirty="0" sz="10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por</a:t>
            </a:r>
            <a:r>
              <a:rPr dirty="0" sz="10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10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significados</a:t>
            </a:r>
            <a:r>
              <a:rPr dirty="0" sz="10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valores</a:t>
            </a:r>
            <a:r>
              <a:rPr dirty="0" sz="10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atribuidos</a:t>
            </a:r>
            <a:r>
              <a:rPr dirty="0" sz="10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10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bienes</a:t>
            </a:r>
            <a:r>
              <a:rPr dirty="0" sz="10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expre-</a:t>
            </a:r>
            <a:r>
              <a:rPr dirty="0" sz="1000" spc="-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siones</a:t>
            </a:r>
            <a:r>
              <a:rPr dirty="0" sz="10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culturales,</a:t>
            </a:r>
            <a:r>
              <a:rPr dirty="0" sz="10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inmateriales</a:t>
            </a:r>
            <a:r>
              <a:rPr dirty="0" sz="10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materiales,</a:t>
            </a:r>
            <a:r>
              <a:rPr dirty="0" sz="10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por</a:t>
            </a:r>
            <a:r>
              <a:rPr dirty="0" sz="10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parte</a:t>
            </a:r>
            <a:r>
              <a:rPr dirty="0" sz="10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10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Verdana"/>
                <a:cs typeface="Verdana"/>
              </a:rPr>
              <a:t>nacione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s</a:t>
            </a:r>
            <a:r>
              <a:rPr dirty="0" sz="10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pueblos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Verdana"/>
                <a:cs typeface="Verdana"/>
              </a:rPr>
              <a:t>indígen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originario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campesinos,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comunidades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interculturales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1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afrobolivianas</a:t>
            </a:r>
            <a:r>
              <a:rPr dirty="0" sz="1000" spc="-1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1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1000" spc="-1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comunidades</a:t>
            </a:r>
            <a:r>
              <a:rPr dirty="0" sz="1000" spc="-1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1000" spc="-1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dirty="0" sz="1000" spc="-1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Verdana"/>
                <a:cs typeface="Verdana"/>
              </a:rPr>
              <a:t>autodefinen</a:t>
            </a:r>
            <a:r>
              <a:rPr dirty="0" sz="1000" spc="-1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Verdana"/>
                <a:cs typeface="Verdana"/>
              </a:rPr>
              <a:t>como</a:t>
            </a:r>
            <a:r>
              <a:rPr dirty="0" sz="1000" spc="-1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urbanas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rurales,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migrantes,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espirituales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 de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fe,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transmitidos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por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herencia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establecidos</a:t>
            </a:r>
            <a:r>
              <a:rPr dirty="0" sz="10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colectivamente.</a:t>
            </a:r>
            <a:r>
              <a:rPr dirty="0" sz="10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85">
                <a:solidFill>
                  <a:srgbClr val="231F20"/>
                </a:solidFill>
                <a:latin typeface="Verdana"/>
                <a:cs typeface="Verdana"/>
              </a:rPr>
              <a:t>Estos</a:t>
            </a:r>
            <a:r>
              <a:rPr dirty="0" sz="10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significados</a:t>
            </a:r>
            <a:r>
              <a:rPr dirty="0" sz="10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valores</a:t>
            </a:r>
            <a:r>
              <a:rPr dirty="0" sz="10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forman</a:t>
            </a:r>
            <a:r>
              <a:rPr dirty="0" sz="10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parte 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expresión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identidad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Estado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Plurinacional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Bolivia.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479709" y="2601446"/>
            <a:ext cx="18002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40" b="1">
                <a:solidFill>
                  <a:srgbClr val="656668"/>
                </a:solidFill>
                <a:latin typeface="Verdana"/>
                <a:cs typeface="Verdana"/>
              </a:rPr>
              <a:t>LEY</a:t>
            </a:r>
            <a:r>
              <a:rPr dirty="0" sz="1400" spc="-70" b="1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 spc="-240" b="1">
                <a:solidFill>
                  <a:srgbClr val="656668"/>
                </a:solidFill>
                <a:latin typeface="Verdana"/>
                <a:cs typeface="Verdana"/>
              </a:rPr>
              <a:t>DEL</a:t>
            </a:r>
            <a:r>
              <a:rPr dirty="0" sz="1400" spc="-70" b="1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 spc="-190" b="1">
                <a:solidFill>
                  <a:srgbClr val="656668"/>
                </a:solidFill>
                <a:latin typeface="Verdana"/>
                <a:cs typeface="Verdana"/>
              </a:rPr>
              <a:t>PATRIMONIO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475977" y="2486770"/>
            <a:ext cx="14471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656668"/>
                </a:solidFill>
                <a:latin typeface="Verdana"/>
                <a:cs typeface="Verdana"/>
              </a:rPr>
              <a:t>Del</a:t>
            </a:r>
            <a:r>
              <a:rPr dirty="0" sz="1100" spc="-7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100" spc="-95">
                <a:solidFill>
                  <a:srgbClr val="656668"/>
                </a:solidFill>
                <a:latin typeface="Verdana"/>
                <a:cs typeface="Verdana"/>
              </a:rPr>
              <a:t>23</a:t>
            </a:r>
            <a:r>
              <a:rPr dirty="0" sz="1100" spc="-7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100" spc="60">
                <a:solidFill>
                  <a:srgbClr val="656668"/>
                </a:solidFill>
                <a:latin typeface="Verdana"/>
                <a:cs typeface="Verdana"/>
              </a:rPr>
              <a:t>de</a:t>
            </a:r>
            <a:r>
              <a:rPr dirty="0" sz="1100" spc="-7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656668"/>
                </a:solidFill>
                <a:latin typeface="Verdana"/>
                <a:cs typeface="Verdana"/>
              </a:rPr>
              <a:t>mayo</a:t>
            </a:r>
            <a:r>
              <a:rPr dirty="0" sz="1100" spc="-75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100" spc="-70">
                <a:solidFill>
                  <a:srgbClr val="656668"/>
                </a:solidFill>
                <a:latin typeface="Verdana"/>
                <a:cs typeface="Verdana"/>
              </a:rPr>
              <a:t>2014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57200" y="224995"/>
            <a:ext cx="7103109" cy="5504815"/>
            <a:chOff x="457200" y="224995"/>
            <a:chExt cx="7103109" cy="5504815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1001" y="224995"/>
              <a:ext cx="2798991" cy="550439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194" y="656996"/>
              <a:ext cx="155359" cy="14762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755" y="699376"/>
              <a:ext cx="69646" cy="6964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194" y="1583994"/>
              <a:ext cx="155359" cy="14762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755" y="1626374"/>
              <a:ext cx="69646" cy="69634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57200" y="5218963"/>
              <a:ext cx="3322954" cy="22860"/>
            </a:xfrm>
            <a:custGeom>
              <a:avLst/>
              <a:gdLst/>
              <a:ahLst/>
              <a:cxnLst/>
              <a:rect l="l" t="t" r="r" b="b"/>
              <a:pathLst>
                <a:path w="3322954" h="22860">
                  <a:moveTo>
                    <a:pt x="3322954" y="0"/>
                  </a:moveTo>
                  <a:lnTo>
                    <a:pt x="0" y="0"/>
                  </a:lnTo>
                  <a:lnTo>
                    <a:pt x="0" y="22809"/>
                  </a:lnTo>
                  <a:lnTo>
                    <a:pt x="3322954" y="22809"/>
                  </a:lnTo>
                  <a:lnTo>
                    <a:pt x="3322954" y="0"/>
                  </a:lnTo>
                  <a:close/>
                </a:path>
              </a:pathLst>
            </a:custGeom>
            <a:solidFill>
              <a:srgbClr val="FF2D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0154" y="5218963"/>
              <a:ext cx="3322955" cy="2280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76129" y="4975783"/>
              <a:ext cx="592797" cy="370839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433699" y="2369821"/>
            <a:ext cx="3919854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745" b="1">
                <a:solidFill>
                  <a:srgbClr val="231F20"/>
                </a:solidFill>
                <a:latin typeface="Verdana"/>
                <a:cs typeface="Verdana"/>
              </a:rPr>
              <a:t>LEY</a:t>
            </a:r>
            <a:r>
              <a:rPr dirty="0" sz="4500" spc="-27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4500" spc="-335" b="1">
                <a:solidFill>
                  <a:srgbClr val="231F20"/>
                </a:solidFill>
                <a:latin typeface="Verdana"/>
                <a:cs typeface="Verdana"/>
              </a:rPr>
              <a:t>530</a:t>
            </a:r>
            <a:r>
              <a:rPr dirty="0" sz="1400" spc="-335" b="1">
                <a:solidFill>
                  <a:srgbClr val="656668"/>
                </a:solidFill>
                <a:latin typeface="Verdana"/>
                <a:cs typeface="Verdana"/>
              </a:rPr>
              <a:t>CULTURAL</a:t>
            </a:r>
            <a:r>
              <a:rPr dirty="0" sz="1400" spc="-85" b="1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 spc="-150" b="1">
                <a:solidFill>
                  <a:srgbClr val="656668"/>
                </a:solidFill>
                <a:latin typeface="Verdana"/>
                <a:cs typeface="Verdana"/>
              </a:rPr>
              <a:t>BOLIVIANO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0099" y="5409693"/>
            <a:ext cx="990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31F20"/>
                </a:solidFill>
                <a:latin typeface="Times New Roman"/>
                <a:cs typeface="Times New Roman"/>
              </a:rPr>
              <a:t>25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7560309" cy="5760085"/>
            <a:chOff x="0" y="0"/>
            <a:chExt cx="7560309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60005" cy="57599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4995"/>
              <a:ext cx="2795397" cy="550439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66322" y="392846"/>
            <a:ext cx="1561465" cy="23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0">
                <a:solidFill>
                  <a:srgbClr val="000000"/>
                </a:solidFill>
              </a:rPr>
              <a:t>CONCEPTOS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 spc="-190">
                <a:solidFill>
                  <a:srgbClr val="000000"/>
                </a:solidFill>
              </a:rPr>
              <a:t>BASE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95771" y="568615"/>
            <a:ext cx="3009900" cy="4581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372110" marR="8255" indent="188595">
              <a:lnSpc>
                <a:spcPct val="125000"/>
              </a:lnSpc>
              <a:spcBef>
                <a:spcPts val="100"/>
              </a:spcBef>
            </a:pPr>
            <a:r>
              <a:rPr dirty="0" sz="800" spc="-75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patrimonio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cultural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desarrollo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están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60">
                <a:solidFill>
                  <a:srgbClr val="231F20"/>
                </a:solidFill>
                <a:latin typeface="Verdana"/>
                <a:cs typeface="Verdana"/>
              </a:rPr>
              <a:t>intrínse-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camente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ligados,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ya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patrimonio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motor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para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desarrollo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sostenible,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social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 económico.</a:t>
            </a:r>
            <a:r>
              <a:rPr dirty="0" sz="8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El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patrimonio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cultural,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tanto</a:t>
            </a:r>
            <a:r>
              <a:rPr dirty="0" sz="8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tangible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como</a:t>
            </a:r>
            <a:r>
              <a:rPr dirty="0" sz="8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intangible,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proporciona</a:t>
            </a:r>
            <a:r>
              <a:rPr dirty="0" sz="8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identidad,</a:t>
            </a:r>
            <a:r>
              <a:rPr dirty="0" sz="8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cohesión</a:t>
            </a:r>
            <a:r>
              <a:rPr dirty="0" sz="8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social</a:t>
            </a:r>
            <a:r>
              <a:rPr dirty="0" sz="8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8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recursos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pueden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40">
                <a:solidFill>
                  <a:srgbClr val="231F20"/>
                </a:solidFill>
                <a:latin typeface="Verdana"/>
                <a:cs typeface="Verdana"/>
              </a:rPr>
              <a:t>impulsar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el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crecimiento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7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40">
                <a:solidFill>
                  <a:srgbClr val="231F20"/>
                </a:solidFill>
                <a:latin typeface="Verdana"/>
                <a:cs typeface="Verdana"/>
              </a:rPr>
              <a:t>través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del </a:t>
            </a:r>
            <a:r>
              <a:rPr dirty="0" sz="800" spc="-55">
                <a:solidFill>
                  <a:srgbClr val="231F20"/>
                </a:solidFill>
                <a:latin typeface="Verdana"/>
                <a:cs typeface="Verdana"/>
              </a:rPr>
              <a:t>turismo</a:t>
            </a:r>
            <a:r>
              <a:rPr dirty="0" sz="8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sostenible,</a:t>
            </a:r>
            <a:r>
              <a:rPr dirty="0" sz="8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8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innovación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8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8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salvaguardia</a:t>
            </a:r>
            <a:r>
              <a:rPr dirty="0" sz="800" spc="5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conocimientos</a:t>
            </a:r>
            <a:r>
              <a:rPr dirty="0" sz="8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ancestrales.</a:t>
            </a:r>
            <a:r>
              <a:rPr dirty="0" sz="8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8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UNESCO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conside-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ra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 la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cultura</a:t>
            </a:r>
            <a:r>
              <a:rPr dirty="0" sz="8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como 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dirty="0" sz="8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componente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esencial</a:t>
            </a:r>
            <a:r>
              <a:rPr dirty="0" sz="8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para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alcanzar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Objetivos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Desarrollo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Sostenible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40">
                <a:solidFill>
                  <a:srgbClr val="231F20"/>
                </a:solidFill>
                <a:latin typeface="Verdana"/>
                <a:cs typeface="Verdana"/>
              </a:rPr>
              <a:t>(ODS),</a:t>
            </a:r>
            <a:endParaRPr sz="800">
              <a:latin typeface="Verdana"/>
              <a:cs typeface="Verdana"/>
            </a:endParaRPr>
          </a:p>
          <a:p>
            <a:pPr algn="r" marL="657225" marR="8890" indent="-293370">
              <a:lnSpc>
                <a:spcPct val="125000"/>
              </a:lnSpc>
            </a:pP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destacando</a:t>
            </a:r>
            <a:r>
              <a:rPr dirty="0" sz="8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70">
                <a:solidFill>
                  <a:srgbClr val="231F20"/>
                </a:solidFill>
                <a:latin typeface="Verdana"/>
                <a:cs typeface="Verdana"/>
              </a:rPr>
              <a:t>su</a:t>
            </a:r>
            <a:r>
              <a:rPr dirty="0" sz="8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papel</a:t>
            </a:r>
            <a:r>
              <a:rPr dirty="0" sz="800" spc="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8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8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educación,</a:t>
            </a:r>
            <a:r>
              <a:rPr dirty="0" sz="800" spc="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8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promoción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8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800" spc="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paz</a:t>
            </a:r>
            <a:r>
              <a:rPr dirty="0" sz="800" spc="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800" spc="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800" spc="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adaptación</a:t>
            </a:r>
            <a:r>
              <a:rPr dirty="0" sz="800" spc="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al</a:t>
            </a:r>
            <a:r>
              <a:rPr dirty="0" sz="800" spc="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cambio</a:t>
            </a:r>
            <a:r>
              <a:rPr dirty="0" sz="800" spc="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climático.</a:t>
            </a:r>
            <a:endParaRPr sz="8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480"/>
              </a:spcBef>
            </a:pPr>
            <a:r>
              <a:rPr dirty="0" sz="800" spc="-100" b="1">
                <a:solidFill>
                  <a:srgbClr val="797A7D"/>
                </a:solidFill>
                <a:latin typeface="Verdana"/>
                <a:cs typeface="Verdana"/>
              </a:rPr>
              <a:t>VINCULOS</a:t>
            </a:r>
            <a:r>
              <a:rPr dirty="0" sz="800" spc="-20" b="1">
                <a:solidFill>
                  <a:srgbClr val="797A7D"/>
                </a:solidFill>
                <a:latin typeface="Verdana"/>
                <a:cs typeface="Verdana"/>
              </a:rPr>
              <a:t> </a:t>
            </a:r>
            <a:r>
              <a:rPr dirty="0" sz="800" spc="-150" b="1">
                <a:solidFill>
                  <a:srgbClr val="797A7D"/>
                </a:solidFill>
                <a:latin typeface="Verdana"/>
                <a:cs typeface="Verdana"/>
              </a:rPr>
              <a:t>ENTRE</a:t>
            </a:r>
            <a:r>
              <a:rPr dirty="0" sz="800" spc="-15" b="1">
                <a:solidFill>
                  <a:srgbClr val="797A7D"/>
                </a:solidFill>
                <a:latin typeface="Verdana"/>
                <a:cs typeface="Verdana"/>
              </a:rPr>
              <a:t> </a:t>
            </a:r>
            <a:r>
              <a:rPr dirty="0" sz="800" spc="-120" b="1">
                <a:solidFill>
                  <a:srgbClr val="797A7D"/>
                </a:solidFill>
                <a:latin typeface="Verdana"/>
                <a:cs typeface="Verdana"/>
              </a:rPr>
              <a:t>PATRIMONIO</a:t>
            </a:r>
            <a:r>
              <a:rPr dirty="0" sz="800" spc="-15" b="1">
                <a:solidFill>
                  <a:srgbClr val="797A7D"/>
                </a:solidFill>
                <a:latin typeface="Verdana"/>
                <a:cs typeface="Verdana"/>
              </a:rPr>
              <a:t> </a:t>
            </a:r>
            <a:r>
              <a:rPr dirty="0" sz="800" spc="-130" b="1">
                <a:solidFill>
                  <a:srgbClr val="797A7D"/>
                </a:solidFill>
                <a:latin typeface="Verdana"/>
                <a:cs typeface="Verdana"/>
              </a:rPr>
              <a:t>CULTURAL</a:t>
            </a:r>
            <a:r>
              <a:rPr dirty="0" sz="800" spc="-15" b="1">
                <a:solidFill>
                  <a:srgbClr val="797A7D"/>
                </a:solidFill>
                <a:latin typeface="Verdana"/>
                <a:cs typeface="Verdana"/>
              </a:rPr>
              <a:t> </a:t>
            </a:r>
            <a:r>
              <a:rPr dirty="0" sz="800" spc="-100" b="1">
                <a:solidFill>
                  <a:srgbClr val="797A7D"/>
                </a:solidFill>
                <a:latin typeface="Verdana"/>
                <a:cs typeface="Verdana"/>
              </a:rPr>
              <a:t>Y</a:t>
            </a:r>
            <a:r>
              <a:rPr dirty="0" sz="800" spc="-15" b="1">
                <a:solidFill>
                  <a:srgbClr val="797A7D"/>
                </a:solidFill>
                <a:latin typeface="Verdana"/>
                <a:cs typeface="Verdana"/>
              </a:rPr>
              <a:t> </a:t>
            </a:r>
            <a:r>
              <a:rPr dirty="0" sz="800" spc="-110" b="1">
                <a:solidFill>
                  <a:srgbClr val="797A7D"/>
                </a:solidFill>
                <a:latin typeface="Verdana"/>
                <a:cs typeface="Verdana"/>
              </a:rPr>
              <a:t>DESARRLLO</a:t>
            </a:r>
            <a:endParaRPr sz="800">
              <a:latin typeface="Verdana"/>
              <a:cs typeface="Verdana"/>
            </a:endParaRPr>
          </a:p>
          <a:p>
            <a:pPr algn="just" marL="427990">
              <a:lnSpc>
                <a:spcPct val="100000"/>
              </a:lnSpc>
              <a:spcBef>
                <a:spcPts val="30"/>
              </a:spcBef>
            </a:pPr>
            <a:r>
              <a:rPr dirty="0" sz="800" spc="-85" b="1">
                <a:solidFill>
                  <a:srgbClr val="231F20"/>
                </a:solidFill>
                <a:latin typeface="Verdana"/>
                <a:cs typeface="Verdana"/>
              </a:rPr>
              <a:t>Motor</a:t>
            </a:r>
            <a:r>
              <a:rPr dirty="0" sz="800" spc="-1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45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800" spc="-1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85" b="1">
                <a:solidFill>
                  <a:srgbClr val="231F20"/>
                </a:solidFill>
                <a:latin typeface="Verdana"/>
                <a:cs typeface="Verdana"/>
              </a:rPr>
              <a:t>desarrollo</a:t>
            </a:r>
            <a:r>
              <a:rPr dirty="0" sz="800" spc="-1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85" b="1">
                <a:solidFill>
                  <a:srgbClr val="231F20"/>
                </a:solidFill>
                <a:latin typeface="Verdana"/>
                <a:cs typeface="Verdana"/>
              </a:rPr>
              <a:t>sostenible:</a:t>
            </a:r>
            <a:r>
              <a:rPr dirty="0" sz="800" spc="-1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75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patrimonio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cultural</a:t>
            </a:r>
            <a:endParaRPr sz="800">
              <a:latin typeface="Verdana"/>
              <a:cs typeface="Verdana"/>
            </a:endParaRPr>
          </a:p>
          <a:p>
            <a:pPr algn="just" marL="438150" marR="5080" indent="-57785">
              <a:lnSpc>
                <a:spcPct val="125000"/>
              </a:lnSpc>
            </a:pPr>
            <a:r>
              <a:rPr dirty="0" sz="800" spc="-55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integra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estrategias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desarrollo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sostenible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que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buscan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45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equilibrio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entre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crecimiento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económico,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equidad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social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preservación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medio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ambiente.</a:t>
            </a:r>
            <a:endParaRPr sz="800">
              <a:latin typeface="Verdana"/>
              <a:cs typeface="Verdana"/>
            </a:endParaRPr>
          </a:p>
          <a:p>
            <a:pPr algn="r" marR="5715">
              <a:lnSpc>
                <a:spcPct val="100000"/>
              </a:lnSpc>
              <a:spcBef>
                <a:spcPts val="75"/>
              </a:spcBef>
            </a:pPr>
            <a:r>
              <a:rPr dirty="0" sz="800" spc="-95" b="1">
                <a:solidFill>
                  <a:srgbClr val="231F20"/>
                </a:solidFill>
                <a:latin typeface="Verdana"/>
                <a:cs typeface="Verdana"/>
              </a:rPr>
              <a:t>Fomento</a:t>
            </a:r>
            <a:r>
              <a:rPr dirty="0" sz="800" spc="-2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45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800" spc="-2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60" b="1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800" spc="-2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70" b="1">
                <a:solidFill>
                  <a:srgbClr val="231F20"/>
                </a:solidFill>
                <a:latin typeface="Verdana"/>
                <a:cs typeface="Verdana"/>
              </a:rPr>
              <a:t>identidad</a:t>
            </a:r>
            <a:r>
              <a:rPr dirty="0" sz="800" spc="-2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70" b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800" spc="-2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70" b="1">
                <a:solidFill>
                  <a:srgbClr val="231F20"/>
                </a:solidFill>
                <a:latin typeface="Verdana"/>
                <a:cs typeface="Verdana"/>
              </a:rPr>
              <a:t>cohesión</a:t>
            </a:r>
            <a:r>
              <a:rPr dirty="0" sz="800" spc="-2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65" b="1">
                <a:solidFill>
                  <a:srgbClr val="231F20"/>
                </a:solidFill>
                <a:latin typeface="Verdana"/>
                <a:cs typeface="Verdana"/>
              </a:rPr>
              <a:t>social:</a:t>
            </a:r>
            <a:r>
              <a:rPr dirty="0" sz="800" spc="-3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55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bienes</a:t>
            </a:r>
            <a:endParaRPr sz="800">
              <a:latin typeface="Verdana"/>
              <a:cs typeface="Verdana"/>
            </a:endParaRPr>
          </a:p>
          <a:p>
            <a:pPr algn="r" marL="295910" marR="5080" indent="127635">
              <a:lnSpc>
                <a:spcPct val="125000"/>
              </a:lnSpc>
            </a:pPr>
            <a:r>
              <a:rPr dirty="0" sz="8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prácticas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culturales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ayudan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7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40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personas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7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com-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prender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90">
                <a:solidFill>
                  <a:srgbClr val="231F20"/>
                </a:solidFill>
                <a:latin typeface="Verdana"/>
                <a:cs typeface="Verdana"/>
              </a:rPr>
              <a:t>sus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orígenes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7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crear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sentido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pertenen-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cia,</a:t>
            </a:r>
            <a:r>
              <a:rPr dirty="0" sz="8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fortaleciendo</a:t>
            </a:r>
            <a:r>
              <a:rPr dirty="0" sz="8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8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cohesión</a:t>
            </a:r>
            <a:r>
              <a:rPr dirty="0" sz="8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social</a:t>
            </a:r>
            <a:r>
              <a:rPr dirty="0" sz="8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8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8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tolerancia.</a:t>
            </a:r>
            <a:endParaRPr sz="800">
              <a:latin typeface="Verdana"/>
              <a:cs typeface="Verdana"/>
            </a:endParaRPr>
          </a:p>
          <a:p>
            <a:pPr algn="r" marL="312420" marR="5080" indent="13335">
              <a:lnSpc>
                <a:spcPct val="125000"/>
              </a:lnSpc>
            </a:pPr>
            <a:r>
              <a:rPr dirty="0" sz="800" spc="-55" b="1">
                <a:solidFill>
                  <a:srgbClr val="231F20"/>
                </a:solidFill>
                <a:latin typeface="Verdana"/>
                <a:cs typeface="Verdana"/>
              </a:rPr>
              <a:t>Generación</a:t>
            </a:r>
            <a:r>
              <a:rPr dirty="0" sz="800" spc="-2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45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800" spc="-1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65" b="1">
                <a:solidFill>
                  <a:srgbClr val="231F20"/>
                </a:solidFill>
                <a:latin typeface="Verdana"/>
                <a:cs typeface="Verdana"/>
              </a:rPr>
              <a:t>empleo</a:t>
            </a:r>
            <a:r>
              <a:rPr dirty="0" sz="800" spc="-2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70" b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800" spc="-1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75" b="1">
                <a:solidFill>
                  <a:srgbClr val="231F20"/>
                </a:solidFill>
                <a:latin typeface="Verdana"/>
                <a:cs typeface="Verdana"/>
              </a:rPr>
              <a:t>oportunidades</a:t>
            </a:r>
            <a:r>
              <a:rPr dirty="0" sz="800" spc="-1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45" b="1">
                <a:solidFill>
                  <a:srgbClr val="231F20"/>
                </a:solidFill>
                <a:latin typeface="Verdana"/>
                <a:cs typeface="Verdana"/>
              </a:rPr>
              <a:t>económicas: </a:t>
            </a:r>
            <a:r>
              <a:rPr dirty="0" sz="800" spc="-75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patrimonio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cultural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impulsa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sectores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como</a:t>
            </a:r>
            <a:r>
              <a:rPr dirty="0" sz="8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40">
                <a:solidFill>
                  <a:srgbClr val="231F20"/>
                </a:solidFill>
                <a:latin typeface="Verdana"/>
                <a:cs typeface="Verdana"/>
              </a:rPr>
              <a:t>turismo 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sostenible </a:t>
            </a:r>
            <a:r>
              <a:rPr dirty="0" sz="8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40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55">
                <a:solidFill>
                  <a:srgbClr val="231F20"/>
                </a:solidFill>
                <a:latin typeface="Verdana"/>
                <a:cs typeface="Verdana"/>
              </a:rPr>
              <a:t>industrias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creativas,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7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65">
                <a:solidFill>
                  <a:srgbClr val="231F20"/>
                </a:solidFill>
                <a:latin typeface="Verdana"/>
                <a:cs typeface="Verdana"/>
              </a:rPr>
              <a:t>su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vez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gene- 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ran</a:t>
            </a:r>
            <a:r>
              <a:rPr dirty="0" sz="8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empleo</a:t>
            </a:r>
            <a:r>
              <a:rPr dirty="0" sz="8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8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fomentan</a:t>
            </a:r>
            <a:r>
              <a:rPr dirty="0" sz="8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8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innovación.</a:t>
            </a:r>
            <a:endParaRPr sz="800">
              <a:latin typeface="Verdana"/>
              <a:cs typeface="Verdana"/>
            </a:endParaRPr>
          </a:p>
          <a:p>
            <a:pPr algn="r" marL="12700" marR="14604" indent="666115">
              <a:lnSpc>
                <a:spcPct val="125000"/>
              </a:lnSpc>
              <a:spcBef>
                <a:spcPts val="10"/>
              </a:spcBef>
            </a:pPr>
            <a:r>
              <a:rPr dirty="0" sz="800" spc="-80" b="1">
                <a:solidFill>
                  <a:srgbClr val="231F20"/>
                </a:solidFill>
                <a:latin typeface="Verdana"/>
                <a:cs typeface="Verdana"/>
              </a:rPr>
              <a:t>Resiliencia</a:t>
            </a:r>
            <a:r>
              <a:rPr dirty="0" sz="800" spc="-1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70" b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800" spc="-1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55" b="1">
                <a:solidFill>
                  <a:srgbClr val="231F20"/>
                </a:solidFill>
                <a:latin typeface="Verdana"/>
                <a:cs typeface="Verdana"/>
              </a:rPr>
              <a:t>adaptación:</a:t>
            </a:r>
            <a:r>
              <a:rPr dirty="0" sz="800" spc="-1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75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patrimonio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cultural 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inmaterial,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como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8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conocimientos agrícolas</a:t>
            </a:r>
            <a:r>
              <a:rPr dirty="0" sz="8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40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8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prácticas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gestión</a:t>
            </a:r>
            <a:r>
              <a:rPr dirty="0" sz="8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agua,</a:t>
            </a:r>
            <a:r>
              <a:rPr dirty="0" sz="8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ofrece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45">
                <a:solidFill>
                  <a:srgbClr val="231F20"/>
                </a:solidFill>
                <a:latin typeface="Verdana"/>
                <a:cs typeface="Verdana"/>
              </a:rPr>
              <a:t>recursos</a:t>
            </a:r>
            <a:r>
              <a:rPr dirty="0" sz="8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estrategias</a:t>
            </a:r>
            <a:r>
              <a:rPr dirty="0" sz="8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valiosas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para</a:t>
            </a:r>
            <a:r>
              <a:rPr dirty="0" sz="8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8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40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8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comunidades</a:t>
            </a:r>
            <a:r>
              <a:rPr dirty="0" sz="8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dirty="0" sz="8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adapten</a:t>
            </a:r>
            <a:r>
              <a:rPr dirty="0" sz="8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7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8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desafíos</a:t>
            </a:r>
            <a:r>
              <a:rPr dirty="0" sz="8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como</a:t>
            </a:r>
            <a:r>
              <a:rPr dirty="0" sz="8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5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endParaRPr sz="800">
              <a:latin typeface="Verdana"/>
              <a:cs typeface="Verdana"/>
            </a:endParaRPr>
          </a:p>
          <a:p>
            <a:pPr algn="r" marR="14604">
              <a:lnSpc>
                <a:spcPct val="100000"/>
              </a:lnSpc>
              <a:spcBef>
                <a:spcPts val="240"/>
              </a:spcBef>
            </a:pP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cambio</a:t>
            </a:r>
            <a:r>
              <a:rPr dirty="0" sz="800" spc="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climático.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56895" y="457200"/>
            <a:ext cx="6645909" cy="4889500"/>
            <a:chOff x="456895" y="457200"/>
            <a:chExt cx="6645909" cy="488950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8573" y="1907997"/>
              <a:ext cx="835816" cy="66372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56895" y="5218607"/>
              <a:ext cx="3322954" cy="22860"/>
            </a:xfrm>
            <a:custGeom>
              <a:avLst/>
              <a:gdLst/>
              <a:ahLst/>
              <a:cxnLst/>
              <a:rect l="l" t="t" r="r" b="b"/>
              <a:pathLst>
                <a:path w="3322954" h="22860">
                  <a:moveTo>
                    <a:pt x="3322954" y="0"/>
                  </a:moveTo>
                  <a:lnTo>
                    <a:pt x="0" y="0"/>
                  </a:lnTo>
                  <a:lnTo>
                    <a:pt x="0" y="22809"/>
                  </a:lnTo>
                  <a:lnTo>
                    <a:pt x="3322954" y="22809"/>
                  </a:lnTo>
                  <a:lnTo>
                    <a:pt x="3322954" y="0"/>
                  </a:lnTo>
                  <a:close/>
                </a:path>
              </a:pathLst>
            </a:custGeom>
            <a:solidFill>
              <a:srgbClr val="FF2D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837" y="5218607"/>
              <a:ext cx="3322955" cy="2280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5812" y="4975440"/>
              <a:ext cx="592810" cy="37083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8800" y="457200"/>
              <a:ext cx="1763991" cy="47288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7499" y="5409693"/>
            <a:ext cx="990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31F20"/>
                </a:solidFill>
                <a:latin typeface="Times New Roman"/>
                <a:cs typeface="Times New Roman"/>
              </a:rPr>
              <a:t>26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7560309" cy="5760085"/>
            <a:chOff x="0" y="0"/>
            <a:chExt cx="7560309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60005" cy="57599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697" y="457696"/>
              <a:ext cx="3054296" cy="478031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3664" y="0"/>
              <a:ext cx="3856327" cy="57599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02799" y="5423231"/>
            <a:ext cx="73660" cy="102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spc="-35">
                <a:solidFill>
                  <a:srgbClr val="231F20"/>
                </a:solidFill>
                <a:latin typeface="Times New Roman"/>
                <a:cs typeface="Times New Roman"/>
              </a:rPr>
              <a:t>27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594" y="0"/>
            <a:ext cx="7556500" cy="5760085"/>
            <a:chOff x="3594" y="0"/>
            <a:chExt cx="7556500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4" y="0"/>
              <a:ext cx="7556411" cy="57599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5" y="904172"/>
              <a:ext cx="7516814" cy="485582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832" y="1224152"/>
              <a:ext cx="94005" cy="8167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9798" y="1355419"/>
              <a:ext cx="29254" cy="11422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1867" y="1224394"/>
              <a:ext cx="108153" cy="4245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5024" y="1224216"/>
              <a:ext cx="94212" cy="8163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0947" y="1280325"/>
              <a:ext cx="196189" cy="18931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6919" y="1360169"/>
              <a:ext cx="124459" cy="10947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13477" y="1309243"/>
              <a:ext cx="59735" cy="5966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832" y="1668881"/>
              <a:ext cx="94005" cy="8167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9960" y="1800199"/>
              <a:ext cx="29092" cy="11417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1867" y="1669122"/>
              <a:ext cx="108153" cy="4246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5024" y="1668945"/>
              <a:ext cx="94212" cy="8163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0948" y="1725053"/>
              <a:ext cx="196189" cy="18931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6919" y="1804898"/>
              <a:ext cx="124459" cy="10947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3474" y="1753971"/>
              <a:ext cx="59738" cy="5966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5928" y="1745805"/>
              <a:ext cx="23444" cy="2340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72832" y="2124024"/>
              <a:ext cx="94005" cy="8180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29617" y="2255456"/>
              <a:ext cx="29435" cy="11418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1867" y="2124392"/>
              <a:ext cx="108153" cy="4246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5024" y="2124214"/>
              <a:ext cx="94212" cy="8163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30947" y="2180323"/>
              <a:ext cx="196189" cy="18931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6919" y="2260168"/>
              <a:ext cx="124459" cy="10947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13477" y="2209241"/>
              <a:ext cx="59735" cy="5966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5928" y="2201074"/>
              <a:ext cx="23444" cy="23406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832" y="2507424"/>
              <a:ext cx="94005" cy="8167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29960" y="2638729"/>
              <a:ext cx="29092" cy="11418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1867" y="2507653"/>
              <a:ext cx="108153" cy="42468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85024" y="2507475"/>
              <a:ext cx="94212" cy="81648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30946" y="2563584"/>
              <a:ext cx="196190" cy="189331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6919" y="2643441"/>
              <a:ext cx="124459" cy="10947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13477" y="2592514"/>
              <a:ext cx="59735" cy="5966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75430" y="1195349"/>
              <a:ext cx="94005" cy="8167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32549" y="1326667"/>
              <a:ext cx="29114" cy="114173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74465" y="1195590"/>
              <a:ext cx="108153" cy="42468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87621" y="1195412"/>
              <a:ext cx="94214" cy="81635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33541" y="1251521"/>
              <a:ext cx="196193" cy="189318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59529" y="1331366"/>
              <a:ext cx="124447" cy="109474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016074" y="1280452"/>
              <a:ext cx="59735" cy="59651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58526" y="1272273"/>
              <a:ext cx="23444" cy="23406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875430" y="1657718"/>
              <a:ext cx="94005" cy="81699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933621" y="1789277"/>
              <a:ext cx="28041" cy="113944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74465" y="1657972"/>
              <a:ext cx="108153" cy="42468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87621" y="1657794"/>
              <a:ext cx="94214" cy="81648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33541" y="1713903"/>
              <a:ext cx="196193" cy="189318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59529" y="1793748"/>
              <a:ext cx="124556" cy="109474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16072" y="1742833"/>
              <a:ext cx="59738" cy="59664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58526" y="1734654"/>
              <a:ext cx="23444" cy="23406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875430" y="2120112"/>
              <a:ext cx="94005" cy="81673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32549" y="2251430"/>
              <a:ext cx="29114" cy="114173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74465" y="2120354"/>
              <a:ext cx="108153" cy="42468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087621" y="2120176"/>
              <a:ext cx="94214" cy="81635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933541" y="2176297"/>
              <a:ext cx="196193" cy="189306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59541" y="2256129"/>
              <a:ext cx="124434" cy="109474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016072" y="2205215"/>
              <a:ext cx="59738" cy="59664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58526" y="2197036"/>
              <a:ext cx="23444" cy="23406"/>
            </a:xfrm>
            <a:prstGeom prst="rect">
              <a:avLst/>
            </a:prstGeom>
          </p:spPr>
        </p:pic>
      </p:grpSp>
      <p:sp>
        <p:nvSpPr>
          <p:cNvPr id="60" name="object 60" descr=""/>
          <p:cNvSpPr txBox="1"/>
          <p:nvPr/>
        </p:nvSpPr>
        <p:spPr>
          <a:xfrm>
            <a:off x="1481300" y="1179546"/>
            <a:ext cx="2327275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1765">
              <a:lnSpc>
                <a:spcPct val="100000"/>
              </a:lnSpc>
              <a:spcBef>
                <a:spcPts val="100"/>
              </a:spcBef>
            </a:pPr>
            <a:r>
              <a:rPr dirty="0" sz="1000" spc="-105" b="1">
                <a:solidFill>
                  <a:srgbClr val="231F20"/>
                </a:solidFill>
                <a:latin typeface="Verdana"/>
                <a:cs typeface="Verdana"/>
              </a:rPr>
              <a:t>Iglesias,</a:t>
            </a:r>
            <a:r>
              <a:rPr dirty="0" sz="1000" spc="-3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 b="1">
                <a:solidFill>
                  <a:srgbClr val="231F20"/>
                </a:solidFill>
                <a:latin typeface="Verdana"/>
                <a:cs typeface="Verdana"/>
              </a:rPr>
              <a:t>casas</a:t>
            </a:r>
            <a:r>
              <a:rPr dirty="0" sz="1000" spc="-3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3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 b="1">
                <a:solidFill>
                  <a:srgbClr val="231F20"/>
                </a:solidFill>
                <a:latin typeface="Verdana"/>
                <a:cs typeface="Verdana"/>
              </a:rPr>
              <a:t>hacienda,</a:t>
            </a:r>
            <a:r>
              <a:rPr dirty="0" sz="1000" spc="-3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 b="1">
                <a:solidFill>
                  <a:srgbClr val="231F20"/>
                </a:solidFill>
                <a:latin typeface="Verdana"/>
                <a:cs typeface="Verdana"/>
              </a:rPr>
              <a:t>casas de </a:t>
            </a:r>
            <a:r>
              <a:rPr dirty="0" sz="1000" spc="-90" b="1">
                <a:solidFill>
                  <a:srgbClr val="231F20"/>
                </a:solidFill>
                <a:latin typeface="Verdana"/>
                <a:cs typeface="Verdana"/>
              </a:rPr>
              <a:t>personajes</a:t>
            </a:r>
            <a:r>
              <a:rPr dirty="0" sz="10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80" b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Verdana"/>
                <a:cs typeface="Verdana"/>
              </a:rPr>
              <a:t>autoridades</a:t>
            </a:r>
            <a:endParaRPr sz="1000">
              <a:latin typeface="Verdana"/>
              <a:cs typeface="Verdana"/>
            </a:endParaRPr>
          </a:p>
          <a:p>
            <a:pPr marL="12700" marR="170815">
              <a:lnSpc>
                <a:spcPct val="100000"/>
              </a:lnSpc>
              <a:spcBef>
                <a:spcPts val="1200"/>
              </a:spcBef>
            </a:pPr>
            <a:r>
              <a:rPr dirty="0" sz="1000" spc="-130" b="1">
                <a:solidFill>
                  <a:srgbClr val="231F20"/>
                </a:solidFill>
                <a:latin typeface="Verdana"/>
                <a:cs typeface="Verdana"/>
              </a:rPr>
              <a:t>Sitios</a:t>
            </a:r>
            <a:r>
              <a:rPr dirty="0" sz="1000" spc="-2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75" b="1">
                <a:solidFill>
                  <a:srgbClr val="231F20"/>
                </a:solidFill>
                <a:latin typeface="Verdana"/>
                <a:cs typeface="Verdana"/>
              </a:rPr>
              <a:t>arqueológicos,</a:t>
            </a:r>
            <a:r>
              <a:rPr dirty="0" sz="1000" spc="-1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70" b="1">
                <a:solidFill>
                  <a:srgbClr val="231F20"/>
                </a:solidFill>
                <a:latin typeface="Verdana"/>
                <a:cs typeface="Verdana"/>
              </a:rPr>
              <a:t>paleontológi- </a:t>
            </a:r>
            <a:r>
              <a:rPr dirty="0" sz="1000" spc="-65" b="1">
                <a:solidFill>
                  <a:srgbClr val="231F20"/>
                </a:solidFill>
                <a:latin typeface="Verdana"/>
                <a:cs typeface="Verdana"/>
              </a:rPr>
              <a:t>cos,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85" b="1">
                <a:solidFill>
                  <a:srgbClr val="231F20"/>
                </a:solidFill>
                <a:latin typeface="Verdana"/>
                <a:cs typeface="Verdana"/>
              </a:rPr>
              <a:t>paisajes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Verdana"/>
                <a:cs typeface="Verdana"/>
              </a:rPr>
              <a:t>culturales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dirty="0" sz="1000" spc="-105" b="1">
                <a:solidFill>
                  <a:srgbClr val="231F20"/>
                </a:solidFill>
                <a:latin typeface="Verdana"/>
                <a:cs typeface="Verdana"/>
              </a:rPr>
              <a:t>Bienes</a:t>
            </a:r>
            <a:r>
              <a:rPr dirty="0" sz="1000" spc="-2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95" b="1">
                <a:solidFill>
                  <a:srgbClr val="231F20"/>
                </a:solidFill>
                <a:latin typeface="Verdana"/>
                <a:cs typeface="Verdana"/>
              </a:rPr>
              <a:t>culturales</a:t>
            </a:r>
            <a:r>
              <a:rPr dirty="0" sz="1000" spc="-2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95" b="1">
                <a:solidFill>
                  <a:srgbClr val="231F20"/>
                </a:solidFill>
                <a:latin typeface="Verdana"/>
                <a:cs typeface="Verdana"/>
              </a:rPr>
              <a:t>muebles:</a:t>
            </a:r>
            <a:r>
              <a:rPr dirty="0" sz="1000" spc="-2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 b="1">
                <a:solidFill>
                  <a:srgbClr val="231F20"/>
                </a:solidFill>
                <a:latin typeface="Verdana"/>
                <a:cs typeface="Verdana"/>
              </a:rPr>
              <a:t>cerámica, </a:t>
            </a:r>
            <a:r>
              <a:rPr dirty="0" sz="1000" spc="-100" b="1">
                <a:solidFill>
                  <a:srgbClr val="231F20"/>
                </a:solidFill>
                <a:latin typeface="Verdana"/>
                <a:cs typeface="Verdana"/>
              </a:rPr>
              <a:t>moviliario,</a:t>
            </a:r>
            <a:r>
              <a:rPr dirty="0" sz="1000" spc="2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Verdana"/>
                <a:cs typeface="Verdana"/>
              </a:rPr>
              <a:t>utensilios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000" spc="-85" b="1">
                <a:solidFill>
                  <a:srgbClr val="231F20"/>
                </a:solidFill>
                <a:latin typeface="Verdana"/>
                <a:cs typeface="Verdana"/>
              </a:rPr>
              <a:t>Obras</a:t>
            </a:r>
            <a:r>
              <a:rPr dirty="0" sz="1000" spc="-45" b="1">
                <a:solidFill>
                  <a:srgbClr val="231F20"/>
                </a:solidFill>
                <a:latin typeface="Verdana"/>
                <a:cs typeface="Verdana"/>
              </a:rPr>
              <a:t> de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 b="1">
                <a:solidFill>
                  <a:srgbClr val="231F20"/>
                </a:solidFill>
                <a:latin typeface="Verdana"/>
                <a:cs typeface="Verdana"/>
              </a:rPr>
              <a:t>arte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4260499" y="1179546"/>
            <a:ext cx="228155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0" b="1">
                <a:solidFill>
                  <a:srgbClr val="231F20"/>
                </a:solidFill>
                <a:latin typeface="Verdana"/>
                <a:cs typeface="Verdana"/>
              </a:rPr>
              <a:t>Danzas</a:t>
            </a:r>
            <a:r>
              <a:rPr dirty="0" sz="1000" spc="-3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80" b="1">
                <a:solidFill>
                  <a:srgbClr val="231F20"/>
                </a:solidFill>
                <a:latin typeface="Verdana"/>
                <a:cs typeface="Verdana"/>
              </a:rPr>
              <a:t>autóctonas</a:t>
            </a:r>
            <a:r>
              <a:rPr dirty="0" sz="1000" spc="-3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80" b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3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Verdana"/>
                <a:cs typeface="Verdana"/>
              </a:rPr>
              <a:t>patronales,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000" spc="-75" b="1">
                <a:solidFill>
                  <a:srgbClr val="231F20"/>
                </a:solidFill>
                <a:latin typeface="Verdana"/>
                <a:cs typeface="Verdana"/>
              </a:rPr>
              <a:t>composiciones</a:t>
            </a:r>
            <a:r>
              <a:rPr dirty="0" sz="1000" spc="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Verdana"/>
                <a:cs typeface="Verdana"/>
              </a:rPr>
              <a:t>musicales</a:t>
            </a:r>
            <a:endParaRPr sz="1000">
              <a:latin typeface="Verdana"/>
              <a:cs typeface="Verdana"/>
            </a:endParaRPr>
          </a:p>
          <a:p>
            <a:pPr marL="12700" marR="116205">
              <a:lnSpc>
                <a:spcPct val="100000"/>
              </a:lnSpc>
              <a:spcBef>
                <a:spcPts val="1200"/>
              </a:spcBef>
            </a:pPr>
            <a:r>
              <a:rPr dirty="0" sz="1000" spc="-135" b="1">
                <a:solidFill>
                  <a:srgbClr val="231F20"/>
                </a:solidFill>
                <a:latin typeface="Verdana"/>
                <a:cs typeface="Verdana"/>
              </a:rPr>
              <a:t>Usos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80" b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5" b="1">
                <a:solidFill>
                  <a:srgbClr val="231F20"/>
                </a:solidFill>
                <a:latin typeface="Verdana"/>
                <a:cs typeface="Verdana"/>
              </a:rPr>
              <a:t>costumbres</a:t>
            </a:r>
            <a:r>
              <a:rPr dirty="0" sz="1000" spc="-3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40" b="1">
                <a:solidFill>
                  <a:srgbClr val="231F20"/>
                </a:solidFill>
                <a:latin typeface="Verdana"/>
                <a:cs typeface="Verdana"/>
              </a:rPr>
              <a:t>(ritos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70" b="1">
                <a:solidFill>
                  <a:srgbClr val="231F20"/>
                </a:solidFill>
                <a:latin typeface="Verdana"/>
                <a:cs typeface="Verdana"/>
              </a:rPr>
              <a:t>cultivo, </a:t>
            </a:r>
            <a:r>
              <a:rPr dirty="0" sz="1000" spc="-100" b="1">
                <a:solidFill>
                  <a:srgbClr val="231F20"/>
                </a:solidFill>
                <a:latin typeface="Verdana"/>
                <a:cs typeface="Verdana"/>
              </a:rPr>
              <a:t>religiosos,</a:t>
            </a:r>
            <a:r>
              <a:rPr dirty="0" sz="1000" spc="-1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80" b="1">
                <a:solidFill>
                  <a:srgbClr val="231F20"/>
                </a:solidFill>
                <a:latin typeface="Verdana"/>
                <a:cs typeface="Verdana"/>
              </a:rPr>
              <a:t>organización</a:t>
            </a:r>
            <a:r>
              <a:rPr dirty="0" sz="1000" spc="-1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Verdana"/>
                <a:cs typeface="Verdana"/>
              </a:rPr>
              <a:t>política)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dirty="0" sz="1000" spc="-100" b="1">
                <a:solidFill>
                  <a:srgbClr val="231F20"/>
                </a:solidFill>
                <a:latin typeface="Verdana"/>
                <a:cs typeface="Verdana"/>
              </a:rPr>
              <a:t>Filosofía,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10" b="1">
                <a:solidFill>
                  <a:srgbClr val="231F20"/>
                </a:solidFill>
                <a:latin typeface="Verdana"/>
                <a:cs typeface="Verdana"/>
              </a:rPr>
              <a:t>forma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5" b="1">
                <a:solidFill>
                  <a:srgbClr val="231F20"/>
                </a:solidFill>
                <a:latin typeface="Verdana"/>
                <a:cs typeface="Verdana"/>
              </a:rPr>
              <a:t>ver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5" b="1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0" b="1">
                <a:solidFill>
                  <a:srgbClr val="231F20"/>
                </a:solidFill>
                <a:latin typeface="Verdana"/>
                <a:cs typeface="Verdana"/>
              </a:rPr>
              <a:t>mundo</a:t>
            </a:r>
            <a:r>
              <a:rPr dirty="0" sz="1000" spc="-5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 b="1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0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 b="1">
                <a:solidFill>
                  <a:srgbClr val="231F20"/>
                </a:solidFill>
                <a:latin typeface="Verdana"/>
                <a:cs typeface="Verdana"/>
              </a:rPr>
              <a:t>su </a:t>
            </a:r>
            <a:r>
              <a:rPr dirty="0" sz="1000" spc="-10" b="1">
                <a:solidFill>
                  <a:srgbClr val="231F20"/>
                </a:solidFill>
                <a:latin typeface="Verdana"/>
                <a:cs typeface="Verdana"/>
              </a:rPr>
              <a:t>contexto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457200" y="2757970"/>
            <a:ext cx="6645909" cy="2588895"/>
            <a:chOff x="457200" y="2757970"/>
            <a:chExt cx="6645909" cy="2588895"/>
          </a:xfrm>
        </p:grpSpPr>
        <p:sp>
          <p:nvSpPr>
            <p:cNvPr id="63" name="object 63" descr=""/>
            <p:cNvSpPr/>
            <p:nvPr/>
          </p:nvSpPr>
          <p:spPr>
            <a:xfrm>
              <a:off x="457200" y="5218963"/>
              <a:ext cx="3322954" cy="22860"/>
            </a:xfrm>
            <a:custGeom>
              <a:avLst/>
              <a:gdLst/>
              <a:ahLst/>
              <a:cxnLst/>
              <a:rect l="l" t="t" r="r" b="b"/>
              <a:pathLst>
                <a:path w="3322954" h="22860">
                  <a:moveTo>
                    <a:pt x="3322954" y="0"/>
                  </a:moveTo>
                  <a:lnTo>
                    <a:pt x="0" y="0"/>
                  </a:lnTo>
                  <a:lnTo>
                    <a:pt x="0" y="22809"/>
                  </a:lnTo>
                  <a:lnTo>
                    <a:pt x="3322954" y="22809"/>
                  </a:lnTo>
                  <a:lnTo>
                    <a:pt x="3322954" y="0"/>
                  </a:lnTo>
                  <a:close/>
                </a:path>
              </a:pathLst>
            </a:custGeom>
            <a:solidFill>
              <a:srgbClr val="FF2D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780154" y="5218963"/>
              <a:ext cx="3322955" cy="22809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476129" y="4975783"/>
              <a:ext cx="592797" cy="370839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491298" y="2773806"/>
              <a:ext cx="1976868" cy="1112901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94243" y="3954602"/>
              <a:ext cx="1975180" cy="1113510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271695" y="2757970"/>
              <a:ext cx="2143506" cy="1607654"/>
            </a:xfrm>
            <a:prstGeom prst="rect">
              <a:avLst/>
            </a:prstGeom>
          </p:spPr>
        </p:pic>
      </p:grp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COMO</a:t>
            </a:r>
            <a:r>
              <a:rPr dirty="0" spc="-85"/>
              <a:t> </a:t>
            </a:r>
            <a:r>
              <a:rPr dirty="0" spc="-260"/>
              <a:t>SE</a:t>
            </a:r>
            <a:r>
              <a:rPr dirty="0" spc="-80"/>
              <a:t> </a:t>
            </a:r>
            <a:r>
              <a:rPr dirty="0" spc="-250"/>
              <a:t>DIVIDE</a:t>
            </a:r>
            <a:r>
              <a:rPr dirty="0" spc="-85"/>
              <a:t> </a:t>
            </a:r>
            <a:r>
              <a:rPr dirty="0" spc="-260"/>
              <a:t>EL</a:t>
            </a:r>
            <a:r>
              <a:rPr dirty="0" spc="-80"/>
              <a:t> </a:t>
            </a:r>
            <a:r>
              <a:rPr dirty="0" spc="-185"/>
              <a:t>PATRIMONIO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2025-12-11T13:56:38Z</dcterms:created>
  <dcterms:modified xsi:type="dcterms:W3CDTF">2025-12-11T13:56:38Z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2025-12-11T00:00:00Z</vt:filetime>
  </property>
  <property fmtid="{D5CDD505-2E9C-101B-9397-08002B2CF9AE}" pid="3" name="LastSaved">
    <vt:filetime>2025-12-11T00:00:00Z</vt:filetime>
  </property>
  <property fmtid="{D5CDD505-2E9C-101B-9397-08002B2CF9AE}" pid="4" name="Producer">
    <vt:lpwstr>iLovePDF</vt:lpwstr>
  </property>
</Properties>
</file>