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</p:sldIdLst>
  <p:sldSz cx="7556500" cy="5765800"/>
  <p:notesSz cx="7556500" cy="57658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1200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1787398"/>
            <a:ext cx="6428422" cy="12108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rgbClr val="231F2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3228848"/>
            <a:ext cx="5293995" cy="1441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rgbClr val="231F2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231F2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231F2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231F2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1326134"/>
            <a:ext cx="3289839" cy="3805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1326134"/>
            <a:ext cx="3289839" cy="3805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231F2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96100" y="420164"/>
            <a:ext cx="1149350" cy="40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rgbClr val="231F2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49247" y="2731914"/>
            <a:ext cx="3818254" cy="2298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rgbClr val="231F2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5362194"/>
            <a:ext cx="2420112" cy="288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5362194"/>
            <a:ext cx="1739455" cy="288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5362194"/>
            <a:ext cx="1739455" cy="288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90099" y="5409693"/>
            <a:ext cx="9906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25" dirty="0">
                <a:solidFill>
                  <a:srgbClr val="231F20"/>
                </a:solidFill>
                <a:latin typeface="Times New Roman"/>
                <a:cs typeface="Times New Roman"/>
              </a:rPr>
              <a:t>29</a:t>
            </a:r>
            <a:endParaRPr sz="6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7560309" cy="5760085"/>
            <a:chOff x="0" y="0"/>
            <a:chExt cx="7560309" cy="57600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560005" cy="575999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447749"/>
              <a:ext cx="5481084" cy="331224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63387" y="2199233"/>
              <a:ext cx="2096617" cy="356076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2199233"/>
              <a:ext cx="5481084" cy="259854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3605162" y="1309046"/>
            <a:ext cx="18002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40" dirty="0">
                <a:solidFill>
                  <a:srgbClr val="656668"/>
                </a:solidFill>
                <a:latin typeface="Tahoma"/>
                <a:cs typeface="Tahoma"/>
              </a:rPr>
              <a:t>LEY</a:t>
            </a:r>
            <a:r>
              <a:rPr sz="1400" b="1" dirty="0">
                <a:solidFill>
                  <a:srgbClr val="656668"/>
                </a:solidFill>
                <a:latin typeface="Tahoma"/>
                <a:cs typeface="Tahoma"/>
              </a:rPr>
              <a:t> </a:t>
            </a:r>
            <a:r>
              <a:rPr sz="1400" b="1" spc="-145" dirty="0">
                <a:solidFill>
                  <a:srgbClr val="656668"/>
                </a:solidFill>
                <a:latin typeface="Tahoma"/>
                <a:cs typeface="Tahoma"/>
              </a:rPr>
              <a:t>DEL</a:t>
            </a:r>
            <a:r>
              <a:rPr sz="1400" b="1" spc="5" dirty="0">
                <a:solidFill>
                  <a:srgbClr val="656668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656668"/>
                </a:solidFill>
                <a:latin typeface="Tahoma"/>
                <a:cs typeface="Tahoma"/>
              </a:rPr>
              <a:t>PATRIMONIO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01431" y="1194371"/>
            <a:ext cx="14471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solidFill>
                  <a:srgbClr val="656668"/>
                </a:solidFill>
                <a:latin typeface="Verdana"/>
                <a:cs typeface="Verdana"/>
              </a:rPr>
              <a:t>Del</a:t>
            </a:r>
            <a:r>
              <a:rPr sz="1100" spc="-75" dirty="0">
                <a:solidFill>
                  <a:srgbClr val="656668"/>
                </a:solidFill>
                <a:latin typeface="Verdana"/>
                <a:cs typeface="Verdana"/>
              </a:rPr>
              <a:t> </a:t>
            </a:r>
            <a:r>
              <a:rPr sz="1100" spc="-95" dirty="0">
                <a:solidFill>
                  <a:srgbClr val="656668"/>
                </a:solidFill>
                <a:latin typeface="Verdana"/>
                <a:cs typeface="Verdana"/>
              </a:rPr>
              <a:t>23</a:t>
            </a:r>
            <a:r>
              <a:rPr sz="1100" spc="-75" dirty="0">
                <a:solidFill>
                  <a:srgbClr val="656668"/>
                </a:solidFill>
                <a:latin typeface="Verdana"/>
                <a:cs typeface="Verdana"/>
              </a:rPr>
              <a:t> </a:t>
            </a:r>
            <a:r>
              <a:rPr sz="1100" spc="60" dirty="0">
                <a:solidFill>
                  <a:srgbClr val="656668"/>
                </a:solidFill>
                <a:latin typeface="Verdana"/>
                <a:cs typeface="Verdana"/>
              </a:rPr>
              <a:t>de</a:t>
            </a:r>
            <a:r>
              <a:rPr sz="1100" spc="-75" dirty="0">
                <a:solidFill>
                  <a:srgbClr val="656668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656668"/>
                </a:solidFill>
                <a:latin typeface="Verdana"/>
                <a:cs typeface="Verdana"/>
              </a:rPr>
              <a:t>mayo</a:t>
            </a:r>
            <a:r>
              <a:rPr sz="1100" spc="-75" dirty="0">
                <a:solidFill>
                  <a:srgbClr val="656668"/>
                </a:solidFill>
                <a:latin typeface="Verdana"/>
                <a:cs typeface="Verdana"/>
              </a:rPr>
              <a:t> </a:t>
            </a:r>
            <a:r>
              <a:rPr sz="1100" spc="-70" dirty="0">
                <a:solidFill>
                  <a:srgbClr val="656668"/>
                </a:solidFill>
                <a:latin typeface="Verdana"/>
                <a:cs typeface="Verdana"/>
              </a:rPr>
              <a:t>2014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42099" y="2242179"/>
            <a:ext cx="4058920" cy="121920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2000" b="1" spc="-195" dirty="0">
                <a:solidFill>
                  <a:srgbClr val="231F20"/>
                </a:solidFill>
                <a:latin typeface="Tahoma"/>
                <a:cs typeface="Tahoma"/>
              </a:rPr>
              <a:t>LEY</a:t>
            </a:r>
            <a:r>
              <a:rPr sz="2000" b="1" spc="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000" b="1" spc="-175" dirty="0">
                <a:solidFill>
                  <a:srgbClr val="231F20"/>
                </a:solidFill>
                <a:latin typeface="Tahoma"/>
                <a:cs typeface="Tahoma"/>
              </a:rPr>
              <a:t>1220</a:t>
            </a:r>
            <a:r>
              <a:rPr sz="2000" b="1" spc="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000" b="1" spc="-145" dirty="0">
                <a:solidFill>
                  <a:srgbClr val="231F20"/>
                </a:solidFill>
                <a:latin typeface="Tahoma"/>
                <a:cs typeface="Tahoma"/>
              </a:rPr>
              <a:t>PATRIMONIO</a:t>
            </a:r>
            <a:r>
              <a:rPr sz="2000" b="1" spc="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000" b="1" spc="-55" dirty="0">
                <a:solidFill>
                  <a:srgbClr val="231F20"/>
                </a:solidFill>
                <a:latin typeface="Tahoma"/>
                <a:cs typeface="Tahoma"/>
              </a:rPr>
              <a:t>CULTURAL</a:t>
            </a:r>
            <a:endParaRPr sz="2000" dirty="0">
              <a:latin typeface="Tahoma"/>
              <a:cs typeface="Tahoma"/>
            </a:endParaRPr>
          </a:p>
          <a:p>
            <a:pPr marL="113664">
              <a:lnSpc>
                <a:spcPct val="100000"/>
              </a:lnSpc>
              <a:spcBef>
                <a:spcPts val="384"/>
              </a:spcBef>
            </a:pPr>
            <a:r>
              <a:rPr sz="1100" spc="-95" dirty="0">
                <a:solidFill>
                  <a:srgbClr val="656668"/>
                </a:solidFill>
                <a:latin typeface="Verdana"/>
                <a:cs typeface="Verdana"/>
              </a:rPr>
              <a:t>30</a:t>
            </a:r>
            <a:r>
              <a:rPr sz="1100" spc="-80" dirty="0">
                <a:solidFill>
                  <a:srgbClr val="656668"/>
                </a:solidFill>
                <a:latin typeface="Verdana"/>
                <a:cs typeface="Verdana"/>
              </a:rPr>
              <a:t> DE</a:t>
            </a:r>
            <a:r>
              <a:rPr sz="1100" spc="-75" dirty="0">
                <a:solidFill>
                  <a:srgbClr val="656668"/>
                </a:solidFill>
                <a:latin typeface="Verdana"/>
                <a:cs typeface="Verdana"/>
              </a:rPr>
              <a:t> </a:t>
            </a:r>
            <a:r>
              <a:rPr sz="1100" spc="-25" dirty="0">
                <a:solidFill>
                  <a:srgbClr val="656668"/>
                </a:solidFill>
                <a:latin typeface="Verdana"/>
                <a:cs typeface="Verdana"/>
              </a:rPr>
              <a:t>AGOSTO</a:t>
            </a:r>
            <a:r>
              <a:rPr sz="1100" spc="-80" dirty="0">
                <a:solidFill>
                  <a:srgbClr val="656668"/>
                </a:solidFill>
                <a:latin typeface="Verdana"/>
                <a:cs typeface="Verdana"/>
              </a:rPr>
              <a:t> DE</a:t>
            </a:r>
            <a:r>
              <a:rPr sz="1100" spc="-75" dirty="0">
                <a:solidFill>
                  <a:srgbClr val="656668"/>
                </a:solidFill>
                <a:latin typeface="Verdana"/>
                <a:cs typeface="Verdana"/>
              </a:rPr>
              <a:t> </a:t>
            </a:r>
            <a:r>
              <a:rPr sz="1100" spc="-20" dirty="0">
                <a:solidFill>
                  <a:srgbClr val="656668"/>
                </a:solidFill>
                <a:latin typeface="Verdana"/>
                <a:cs typeface="Verdana"/>
              </a:rPr>
              <a:t>2019</a:t>
            </a:r>
            <a:endParaRPr sz="1100" dirty="0">
              <a:latin typeface="Verdana"/>
              <a:cs typeface="Verdana"/>
            </a:endParaRPr>
          </a:p>
          <a:p>
            <a:pPr marL="48260" marR="5080" indent="-3175">
              <a:lnSpc>
                <a:spcPts val="1360"/>
              </a:lnSpc>
              <a:spcBef>
                <a:spcPts val="505"/>
              </a:spcBef>
            </a:pPr>
            <a:r>
              <a:rPr sz="1400" b="1" spc="-35" dirty="0">
                <a:solidFill>
                  <a:srgbClr val="656668"/>
                </a:solidFill>
                <a:latin typeface="Tahoma"/>
                <a:cs typeface="Tahoma"/>
              </a:rPr>
              <a:t>Realiza</a:t>
            </a:r>
            <a:r>
              <a:rPr sz="1400" b="1" spc="-5" dirty="0">
                <a:solidFill>
                  <a:srgbClr val="656668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656668"/>
                </a:solidFill>
                <a:latin typeface="Tahoma"/>
                <a:cs typeface="Tahoma"/>
              </a:rPr>
              <a:t>modificaciones</a:t>
            </a:r>
            <a:r>
              <a:rPr sz="1400" b="1" spc="-5" dirty="0">
                <a:solidFill>
                  <a:srgbClr val="656668"/>
                </a:solidFill>
                <a:latin typeface="Tahoma"/>
                <a:cs typeface="Tahoma"/>
              </a:rPr>
              <a:t> </a:t>
            </a:r>
            <a:r>
              <a:rPr sz="1400" b="1" spc="55" dirty="0">
                <a:solidFill>
                  <a:srgbClr val="656668"/>
                </a:solidFill>
                <a:latin typeface="Tahoma"/>
                <a:cs typeface="Tahoma"/>
              </a:rPr>
              <a:t>e</a:t>
            </a:r>
            <a:r>
              <a:rPr sz="1400" b="1" spc="-5" dirty="0">
                <a:solidFill>
                  <a:srgbClr val="656668"/>
                </a:solidFill>
                <a:latin typeface="Tahoma"/>
                <a:cs typeface="Tahoma"/>
              </a:rPr>
              <a:t> </a:t>
            </a:r>
            <a:r>
              <a:rPr sz="1400" b="1" spc="-20" dirty="0">
                <a:solidFill>
                  <a:srgbClr val="656668"/>
                </a:solidFill>
                <a:latin typeface="Tahoma"/>
                <a:cs typeface="Tahoma"/>
              </a:rPr>
              <a:t>incorporaciones</a:t>
            </a:r>
            <a:r>
              <a:rPr sz="1400" b="1" spc="-5" dirty="0">
                <a:solidFill>
                  <a:srgbClr val="656668"/>
                </a:solidFill>
                <a:latin typeface="Tahoma"/>
                <a:cs typeface="Tahoma"/>
              </a:rPr>
              <a:t> </a:t>
            </a:r>
            <a:r>
              <a:rPr sz="1400" b="1" spc="80" dirty="0">
                <a:solidFill>
                  <a:srgbClr val="656668"/>
                </a:solidFill>
                <a:latin typeface="Tahoma"/>
                <a:cs typeface="Tahoma"/>
              </a:rPr>
              <a:t>a</a:t>
            </a:r>
            <a:r>
              <a:rPr sz="1400" b="1" spc="-5" dirty="0">
                <a:solidFill>
                  <a:srgbClr val="656668"/>
                </a:solidFill>
                <a:latin typeface="Tahoma"/>
                <a:cs typeface="Tahoma"/>
              </a:rPr>
              <a:t> </a:t>
            </a:r>
            <a:r>
              <a:rPr sz="1400" b="1" spc="-25" dirty="0">
                <a:solidFill>
                  <a:srgbClr val="656668"/>
                </a:solidFill>
                <a:latin typeface="Tahoma"/>
                <a:cs typeface="Tahoma"/>
              </a:rPr>
              <a:t>la Ley</a:t>
            </a:r>
            <a:r>
              <a:rPr sz="1400" b="1" spc="20" dirty="0">
                <a:solidFill>
                  <a:srgbClr val="656668"/>
                </a:solidFill>
                <a:latin typeface="Tahoma"/>
                <a:cs typeface="Tahoma"/>
              </a:rPr>
              <a:t> </a:t>
            </a:r>
            <a:r>
              <a:rPr sz="1400" b="1" spc="-114" dirty="0">
                <a:solidFill>
                  <a:srgbClr val="656668"/>
                </a:solidFill>
                <a:latin typeface="Tahoma"/>
                <a:cs typeface="Tahoma"/>
              </a:rPr>
              <a:t>N°</a:t>
            </a:r>
            <a:r>
              <a:rPr sz="1400" b="1" spc="20" dirty="0">
                <a:solidFill>
                  <a:srgbClr val="656668"/>
                </a:solidFill>
                <a:latin typeface="Tahoma"/>
                <a:cs typeface="Tahoma"/>
              </a:rPr>
              <a:t> </a:t>
            </a:r>
            <a:r>
              <a:rPr sz="1400" b="1" spc="-114" dirty="0">
                <a:solidFill>
                  <a:srgbClr val="656668"/>
                </a:solidFill>
                <a:latin typeface="Tahoma"/>
                <a:cs typeface="Tahoma"/>
              </a:rPr>
              <a:t>530</a:t>
            </a:r>
            <a:r>
              <a:rPr sz="1400" b="1" spc="25" dirty="0">
                <a:solidFill>
                  <a:srgbClr val="656668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656668"/>
                </a:solidFill>
                <a:latin typeface="Tahoma"/>
                <a:cs typeface="Tahoma"/>
              </a:rPr>
              <a:t>de</a:t>
            </a:r>
            <a:r>
              <a:rPr sz="1400" b="1" spc="20" dirty="0">
                <a:solidFill>
                  <a:srgbClr val="656668"/>
                </a:solidFill>
                <a:latin typeface="Tahoma"/>
                <a:cs typeface="Tahoma"/>
              </a:rPr>
              <a:t> </a:t>
            </a:r>
            <a:r>
              <a:rPr sz="1400" b="1" spc="-114" dirty="0">
                <a:solidFill>
                  <a:srgbClr val="656668"/>
                </a:solidFill>
                <a:latin typeface="Tahoma"/>
                <a:cs typeface="Tahoma"/>
              </a:rPr>
              <a:t>23</a:t>
            </a:r>
            <a:r>
              <a:rPr sz="1400" b="1" spc="25" dirty="0">
                <a:solidFill>
                  <a:srgbClr val="656668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656668"/>
                </a:solidFill>
                <a:latin typeface="Tahoma"/>
                <a:cs typeface="Tahoma"/>
              </a:rPr>
              <a:t>de</a:t>
            </a:r>
            <a:r>
              <a:rPr sz="1400" b="1" spc="20" dirty="0">
                <a:solidFill>
                  <a:srgbClr val="656668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656668"/>
                </a:solidFill>
                <a:latin typeface="Tahoma"/>
                <a:cs typeface="Tahoma"/>
              </a:rPr>
              <a:t>mayo</a:t>
            </a:r>
            <a:r>
              <a:rPr sz="1400" b="1" spc="25" dirty="0">
                <a:solidFill>
                  <a:srgbClr val="656668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656668"/>
                </a:solidFill>
                <a:latin typeface="Tahoma"/>
                <a:cs typeface="Tahoma"/>
              </a:rPr>
              <a:t>de</a:t>
            </a:r>
            <a:r>
              <a:rPr sz="1400" b="1" spc="20" dirty="0">
                <a:solidFill>
                  <a:srgbClr val="656668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656668"/>
                </a:solidFill>
                <a:latin typeface="Tahoma"/>
                <a:cs typeface="Tahoma"/>
              </a:rPr>
              <a:t>2014,</a:t>
            </a:r>
            <a:endParaRPr sz="1400" dirty="0">
              <a:latin typeface="Tahoma"/>
              <a:cs typeface="Tahoma"/>
            </a:endParaRPr>
          </a:p>
          <a:p>
            <a:pPr marL="50800">
              <a:lnSpc>
                <a:spcPts val="1370"/>
              </a:lnSpc>
            </a:pPr>
            <a:r>
              <a:rPr sz="1400" b="1" dirty="0">
                <a:solidFill>
                  <a:srgbClr val="656668"/>
                </a:solidFill>
                <a:latin typeface="Tahoma"/>
                <a:cs typeface="Tahoma"/>
              </a:rPr>
              <a:t>del</a:t>
            </a:r>
            <a:r>
              <a:rPr sz="1400" b="1" spc="-40" dirty="0">
                <a:solidFill>
                  <a:srgbClr val="656668"/>
                </a:solidFill>
                <a:latin typeface="Tahoma"/>
                <a:cs typeface="Tahoma"/>
              </a:rPr>
              <a:t> </a:t>
            </a:r>
            <a:r>
              <a:rPr sz="1400" b="1" spc="-65" dirty="0">
                <a:solidFill>
                  <a:srgbClr val="656668"/>
                </a:solidFill>
                <a:latin typeface="Tahoma"/>
                <a:cs typeface="Tahoma"/>
              </a:rPr>
              <a:t>Patrimonio</a:t>
            </a:r>
            <a:r>
              <a:rPr sz="1400" b="1" spc="-35" dirty="0">
                <a:solidFill>
                  <a:srgbClr val="656668"/>
                </a:solidFill>
                <a:latin typeface="Tahoma"/>
                <a:cs typeface="Tahoma"/>
              </a:rPr>
              <a:t> </a:t>
            </a:r>
            <a:r>
              <a:rPr sz="1400" b="1" spc="-45" dirty="0">
                <a:solidFill>
                  <a:srgbClr val="656668"/>
                </a:solidFill>
                <a:latin typeface="Tahoma"/>
                <a:cs typeface="Tahoma"/>
              </a:rPr>
              <a:t>Cultural</a:t>
            </a:r>
            <a:r>
              <a:rPr sz="1400" b="1" spc="-40" dirty="0">
                <a:solidFill>
                  <a:srgbClr val="656668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656668"/>
                </a:solidFill>
                <a:latin typeface="Tahoma"/>
                <a:cs typeface="Tahoma"/>
              </a:rPr>
              <a:t>Boliviano.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559153" y="1077421"/>
            <a:ext cx="3919854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425" dirty="0"/>
              <a:t>LEY</a:t>
            </a:r>
            <a:r>
              <a:rPr sz="4500" spc="15" dirty="0"/>
              <a:t> </a:t>
            </a:r>
            <a:r>
              <a:rPr sz="4500" spc="-175" dirty="0"/>
              <a:t>530</a:t>
            </a:r>
            <a:r>
              <a:rPr sz="1400" spc="-175" dirty="0">
                <a:solidFill>
                  <a:srgbClr val="656668"/>
                </a:solidFill>
              </a:rPr>
              <a:t>CULTURAL</a:t>
            </a:r>
            <a:r>
              <a:rPr sz="1400" dirty="0">
                <a:solidFill>
                  <a:srgbClr val="656668"/>
                </a:solidFill>
              </a:rPr>
              <a:t> </a:t>
            </a:r>
            <a:r>
              <a:rPr sz="1400" spc="-60" dirty="0">
                <a:solidFill>
                  <a:srgbClr val="656668"/>
                </a:solidFill>
              </a:rPr>
              <a:t>BOLIVIANO</a:t>
            </a:r>
            <a:endParaRPr sz="1400"/>
          </a:p>
        </p:txBody>
      </p:sp>
      <p:grpSp>
        <p:nvGrpSpPr>
          <p:cNvPr id="12" name="object 12"/>
          <p:cNvGrpSpPr/>
          <p:nvPr/>
        </p:nvGrpSpPr>
        <p:grpSpPr>
          <a:xfrm>
            <a:off x="512624" y="450246"/>
            <a:ext cx="6593840" cy="4380230"/>
            <a:chOff x="512624" y="450246"/>
            <a:chExt cx="6593840" cy="4380230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57007" y="465296"/>
              <a:ext cx="949391" cy="71204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2624" y="450246"/>
              <a:ext cx="567406" cy="85112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09106" y="3923996"/>
              <a:ext cx="2433753" cy="84662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59045" y="3923996"/>
              <a:ext cx="1208448" cy="9063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90099" y="5409693"/>
            <a:ext cx="9906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25" dirty="0">
                <a:solidFill>
                  <a:srgbClr val="231F20"/>
                </a:solidFill>
                <a:latin typeface="Times New Roman"/>
                <a:cs typeface="Times New Roman"/>
              </a:rPr>
              <a:t>31</a:t>
            </a:r>
            <a:endParaRPr sz="6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3160"/>
            <a:ext cx="7560309" cy="5747385"/>
            <a:chOff x="0" y="13160"/>
            <a:chExt cx="7560309" cy="57473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3160"/>
              <a:ext cx="7560005" cy="57468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34908" y="3620884"/>
              <a:ext cx="2767883" cy="7444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06437" y="2680187"/>
              <a:ext cx="2767885" cy="74448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" y="1746250"/>
              <a:ext cx="2767888" cy="744483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482866" y="3884846"/>
            <a:ext cx="20891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80" dirty="0">
                <a:solidFill>
                  <a:srgbClr val="231F20"/>
                </a:solidFill>
                <a:latin typeface="Verdana"/>
                <a:cs typeface="Verdana"/>
              </a:rPr>
              <a:t>ARTICULO</a:t>
            </a:r>
            <a:r>
              <a:rPr sz="1400" spc="-10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231F20"/>
                </a:solidFill>
                <a:latin typeface="Verdana"/>
                <a:cs typeface="Verdana"/>
              </a:rPr>
              <a:t>2.</a:t>
            </a:r>
            <a:r>
              <a:rPr sz="1400" spc="1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b="1" spc="-95" dirty="0">
                <a:solidFill>
                  <a:srgbClr val="231F20"/>
                </a:solidFill>
                <a:latin typeface="Tahoma"/>
                <a:cs typeface="Tahoma"/>
              </a:rPr>
              <a:t>FINALIDAD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5758" y="1574595"/>
            <a:ext cx="8820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70" dirty="0">
                <a:solidFill>
                  <a:srgbClr val="656668"/>
                </a:solidFill>
                <a:latin typeface="Tahoma"/>
                <a:cs typeface="Tahoma"/>
              </a:rPr>
              <a:t>CLASIFICAR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17961" y="1700596"/>
            <a:ext cx="7969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25" dirty="0">
                <a:solidFill>
                  <a:srgbClr val="656668"/>
                </a:solidFill>
                <a:latin typeface="Tahoma"/>
                <a:cs typeface="Tahoma"/>
              </a:rPr>
              <a:t>REGISTRAR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92848" y="1844596"/>
            <a:ext cx="1638300" cy="350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80"/>
              </a:lnSpc>
              <a:spcBef>
                <a:spcPts val="100"/>
              </a:spcBef>
            </a:pPr>
            <a:r>
              <a:rPr sz="1200" b="1" spc="-40" dirty="0">
                <a:solidFill>
                  <a:srgbClr val="656668"/>
                </a:solidFill>
                <a:latin typeface="Tahoma"/>
                <a:cs typeface="Tahoma"/>
              </a:rPr>
              <a:t>RESTITUCIÓN</a:t>
            </a:r>
            <a:endParaRPr sz="1200">
              <a:latin typeface="Tahoma"/>
              <a:cs typeface="Tahoma"/>
            </a:endParaRPr>
          </a:p>
          <a:p>
            <a:pPr marL="548640">
              <a:lnSpc>
                <a:spcPts val="1280"/>
              </a:lnSpc>
            </a:pPr>
            <a:r>
              <a:rPr sz="1200" b="1" spc="-85" dirty="0">
                <a:solidFill>
                  <a:srgbClr val="656668"/>
                </a:solidFill>
                <a:latin typeface="Tahoma"/>
                <a:cs typeface="Tahoma"/>
              </a:rPr>
              <a:t>REPATRIACIÓN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81676" y="2519596"/>
            <a:ext cx="99186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656668"/>
                </a:solidFill>
                <a:latin typeface="Tahoma"/>
                <a:cs typeface="Tahoma"/>
              </a:rPr>
              <a:t>PROTECCIÓN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11462" y="3465676"/>
            <a:ext cx="6661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80" dirty="0">
                <a:solidFill>
                  <a:srgbClr val="656668"/>
                </a:solidFill>
                <a:latin typeface="Tahoma"/>
                <a:cs typeface="Tahoma"/>
              </a:rPr>
              <a:t>DEFENZA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87425" y="3585195"/>
            <a:ext cx="8604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85" dirty="0">
                <a:solidFill>
                  <a:srgbClr val="656668"/>
                </a:solidFill>
                <a:latin typeface="Tahoma"/>
                <a:cs typeface="Tahoma"/>
              </a:rPr>
              <a:t>PROPIEDAD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844938" y="3725595"/>
            <a:ext cx="1234440" cy="349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75"/>
              </a:lnSpc>
              <a:spcBef>
                <a:spcPts val="100"/>
              </a:spcBef>
            </a:pPr>
            <a:r>
              <a:rPr sz="1200" b="1" spc="-10" dirty="0">
                <a:solidFill>
                  <a:srgbClr val="656668"/>
                </a:solidFill>
                <a:latin typeface="Tahoma"/>
                <a:cs typeface="Tahoma"/>
              </a:rPr>
              <a:t>CUSTODIA</a:t>
            </a:r>
            <a:endParaRPr sz="1200">
              <a:latin typeface="Tahoma"/>
              <a:cs typeface="Tahoma"/>
            </a:endParaRPr>
          </a:p>
          <a:p>
            <a:pPr marL="586740">
              <a:lnSpc>
                <a:spcPts val="1275"/>
              </a:lnSpc>
            </a:pPr>
            <a:r>
              <a:rPr sz="1200" b="1" spc="-80" dirty="0">
                <a:solidFill>
                  <a:srgbClr val="656668"/>
                </a:solidFill>
                <a:latin typeface="Tahoma"/>
                <a:cs typeface="Tahoma"/>
              </a:rPr>
              <a:t>GESTIÓN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371935" y="2645227"/>
            <a:ext cx="1852930" cy="4895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8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656668"/>
                </a:solidFill>
                <a:latin typeface="Tahoma"/>
                <a:cs typeface="Tahoma"/>
              </a:rPr>
              <a:t>CONSERVACIÓN</a:t>
            </a:r>
            <a:endParaRPr sz="1200">
              <a:latin typeface="Tahoma"/>
              <a:cs typeface="Tahoma"/>
            </a:endParaRPr>
          </a:p>
          <a:p>
            <a:pPr marL="570865">
              <a:lnSpc>
                <a:spcPts val="1105"/>
              </a:lnSpc>
            </a:pPr>
            <a:r>
              <a:rPr sz="1200" b="1" spc="-10" dirty="0">
                <a:solidFill>
                  <a:srgbClr val="656668"/>
                </a:solidFill>
                <a:latin typeface="Tahoma"/>
                <a:cs typeface="Tahoma"/>
              </a:rPr>
              <a:t>RESTAURACIÓN</a:t>
            </a:r>
            <a:endParaRPr sz="1200">
              <a:latin typeface="Tahoma"/>
              <a:cs typeface="Tahoma"/>
            </a:endParaRPr>
          </a:p>
          <a:p>
            <a:pPr marL="1156335">
              <a:lnSpc>
                <a:spcPts val="1265"/>
              </a:lnSpc>
            </a:pPr>
            <a:r>
              <a:rPr sz="1200" b="1" spc="-110" dirty="0">
                <a:solidFill>
                  <a:srgbClr val="656668"/>
                </a:solidFill>
                <a:latin typeface="Tahoma"/>
                <a:cs typeface="Tahoma"/>
              </a:rPr>
              <a:t>DIFUSIÓN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45" dirty="0"/>
              <a:t>LEY</a:t>
            </a:r>
            <a:r>
              <a:rPr spc="-10" dirty="0"/>
              <a:t> </a:t>
            </a:r>
            <a:r>
              <a:rPr spc="-175" dirty="0"/>
              <a:t>530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300298" y="888691"/>
            <a:ext cx="5076825" cy="467359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3110230">
              <a:lnSpc>
                <a:spcPct val="100000"/>
              </a:lnSpc>
              <a:spcBef>
                <a:spcPts val="445"/>
              </a:spcBef>
            </a:pPr>
            <a:r>
              <a:rPr sz="1400" spc="-80" dirty="0">
                <a:solidFill>
                  <a:srgbClr val="231F20"/>
                </a:solidFill>
                <a:latin typeface="Verdana"/>
                <a:cs typeface="Verdana"/>
              </a:rPr>
              <a:t>ARTICULO</a:t>
            </a:r>
            <a:r>
              <a:rPr sz="1400" spc="-10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231F20"/>
                </a:solidFill>
                <a:latin typeface="Verdana"/>
                <a:cs typeface="Verdana"/>
              </a:rPr>
              <a:t>1.</a:t>
            </a:r>
            <a:r>
              <a:rPr sz="1400" spc="9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Tahoma"/>
                <a:cs typeface="Tahoma"/>
              </a:rPr>
              <a:t>OBJETO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000" spc="-20" dirty="0">
                <a:solidFill>
                  <a:srgbClr val="231F20"/>
                </a:solidFill>
                <a:latin typeface="Verdana"/>
                <a:cs typeface="Verdana"/>
              </a:rPr>
              <a:t>La</a:t>
            </a:r>
            <a:r>
              <a:rPr sz="1000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Verdana"/>
                <a:cs typeface="Verdana"/>
              </a:rPr>
              <a:t>presente</a:t>
            </a:r>
            <a:r>
              <a:rPr sz="1000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Verdana"/>
                <a:cs typeface="Verdana"/>
              </a:rPr>
              <a:t>Ley </a:t>
            </a:r>
            <a:r>
              <a:rPr sz="1000" spc="-20" dirty="0">
                <a:solidFill>
                  <a:srgbClr val="231F20"/>
                </a:solidFill>
                <a:latin typeface="Verdana"/>
                <a:cs typeface="Verdana"/>
              </a:rPr>
              <a:t>tiene</a:t>
            </a:r>
            <a:r>
              <a:rPr sz="1000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Verdana"/>
                <a:cs typeface="Verdana"/>
              </a:rPr>
              <a:t>por</a:t>
            </a:r>
            <a:r>
              <a:rPr sz="1000" spc="-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Verdana"/>
                <a:cs typeface="Verdana"/>
              </a:rPr>
              <a:t>objeto</a:t>
            </a:r>
            <a:r>
              <a:rPr sz="1000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Verdana"/>
                <a:cs typeface="Verdana"/>
              </a:rPr>
              <a:t>normar </a:t>
            </a:r>
            <a:r>
              <a:rPr sz="1000" spc="-60" dirty="0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sz="1000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Verdana"/>
                <a:cs typeface="Verdana"/>
              </a:rPr>
              <a:t>definir</a:t>
            </a:r>
            <a:r>
              <a:rPr sz="1000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Verdana"/>
                <a:cs typeface="Verdana"/>
              </a:rPr>
              <a:t>políticas</a:t>
            </a:r>
            <a:r>
              <a:rPr sz="1000" spc="-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Verdana"/>
                <a:cs typeface="Verdana"/>
              </a:rPr>
              <a:t>públicas</a:t>
            </a:r>
            <a:r>
              <a:rPr sz="1000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231F20"/>
                </a:solidFill>
                <a:latin typeface="Verdana"/>
                <a:cs typeface="Verdana"/>
              </a:rPr>
              <a:t>que</a:t>
            </a:r>
            <a:r>
              <a:rPr sz="1000" spc="-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Verdana"/>
                <a:cs typeface="Verdana"/>
              </a:rPr>
              <a:t>regulen</a:t>
            </a:r>
            <a:r>
              <a:rPr sz="1000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Verdana"/>
                <a:cs typeface="Verdana"/>
              </a:rPr>
              <a:t>la: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84501" y="4151345"/>
            <a:ext cx="484505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000" spc="-15" dirty="0">
                <a:solidFill>
                  <a:srgbClr val="231F20"/>
                </a:solidFill>
                <a:latin typeface="Verdana"/>
                <a:cs typeface="Verdana"/>
              </a:rPr>
              <a:t>La</a:t>
            </a:r>
            <a:r>
              <a:rPr sz="1000" spc="11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Verdana"/>
                <a:cs typeface="Verdana"/>
              </a:rPr>
              <a:t>presente</a:t>
            </a:r>
            <a:r>
              <a:rPr sz="1000" spc="11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Verdana"/>
                <a:cs typeface="Verdana"/>
              </a:rPr>
              <a:t>Ley</a:t>
            </a:r>
            <a:r>
              <a:rPr sz="1000" spc="11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Verdana"/>
                <a:cs typeface="Verdana"/>
              </a:rPr>
              <a:t>tiene</a:t>
            </a:r>
            <a:r>
              <a:rPr sz="1000" spc="11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40" dirty="0">
                <a:solidFill>
                  <a:srgbClr val="231F20"/>
                </a:solidFill>
                <a:latin typeface="Verdana"/>
                <a:cs typeface="Verdana"/>
              </a:rPr>
              <a:t>como</a:t>
            </a:r>
            <a:r>
              <a:rPr sz="1000" spc="11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Verdana"/>
                <a:cs typeface="Verdana"/>
              </a:rPr>
              <a:t>finalidad</a:t>
            </a:r>
            <a:r>
              <a:rPr sz="1000" spc="11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Verdana"/>
                <a:cs typeface="Verdana"/>
              </a:rPr>
              <a:t>poner</a:t>
            </a:r>
            <a:r>
              <a:rPr sz="1000" spc="11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Verdana"/>
                <a:cs typeface="Verdana"/>
              </a:rPr>
              <a:t>en</a:t>
            </a:r>
            <a:r>
              <a:rPr sz="1000" spc="11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Verdana"/>
                <a:cs typeface="Verdana"/>
              </a:rPr>
              <a:t>valor</a:t>
            </a:r>
            <a:r>
              <a:rPr sz="1000" spc="11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Verdana"/>
                <a:cs typeface="Verdana"/>
              </a:rPr>
              <a:t>las</a:t>
            </a:r>
            <a:r>
              <a:rPr sz="1000" spc="-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Verdana"/>
                <a:cs typeface="Verdana"/>
              </a:rPr>
              <a:t>identidades</a:t>
            </a:r>
            <a:r>
              <a:rPr sz="1000" spc="-2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Verdana"/>
                <a:cs typeface="Verdana"/>
              </a:rPr>
              <a:t>culturales</a:t>
            </a:r>
            <a:r>
              <a:rPr sz="1000" spc="-2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Verdana"/>
                <a:cs typeface="Verdana"/>
              </a:rPr>
              <a:t>del</a:t>
            </a:r>
            <a:r>
              <a:rPr sz="1000" spc="-2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Verdana"/>
                <a:cs typeface="Verdana"/>
              </a:rPr>
              <a:t>Estado</a:t>
            </a:r>
            <a:r>
              <a:rPr sz="1000" spc="-2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Verdana"/>
                <a:cs typeface="Verdana"/>
              </a:rPr>
              <a:t>Plurinacional</a:t>
            </a:r>
            <a:r>
              <a:rPr sz="1000" spc="-2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40" dirty="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sz="1000" spc="-2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Verdana"/>
                <a:cs typeface="Verdana"/>
              </a:rPr>
              <a:t>Bolivia,</a:t>
            </a:r>
            <a:r>
              <a:rPr sz="1000" spc="-2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120" dirty="0">
                <a:solidFill>
                  <a:srgbClr val="231F20"/>
                </a:solidFill>
                <a:latin typeface="Verdana"/>
                <a:cs typeface="Verdana"/>
              </a:rPr>
              <a:t>sus</a:t>
            </a:r>
            <a:r>
              <a:rPr sz="1000" spc="-2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Verdana"/>
                <a:cs typeface="Verdana"/>
              </a:rPr>
              <a:t>diversas</a:t>
            </a:r>
            <a:r>
              <a:rPr sz="1000" spc="-2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Verdana"/>
                <a:cs typeface="Verdana"/>
              </a:rPr>
              <a:t>expresiones</a:t>
            </a:r>
            <a:r>
              <a:rPr sz="1000" spc="-2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sz="100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Verdana"/>
                <a:cs typeface="Verdana"/>
              </a:rPr>
              <a:t>legados,</a:t>
            </a:r>
            <a:r>
              <a:rPr sz="1000" spc="1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Verdana"/>
                <a:cs typeface="Verdana"/>
              </a:rPr>
              <a:t>promoviendo</a:t>
            </a:r>
            <a:r>
              <a:rPr sz="1000" spc="1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Verdana"/>
                <a:cs typeface="Verdana"/>
              </a:rPr>
              <a:t>l</a:t>
            </a:r>
            <a:r>
              <a:rPr sz="1000" dirty="0">
                <a:solidFill>
                  <a:srgbClr val="231F20"/>
                </a:solidFill>
                <a:latin typeface="Verdana"/>
                <a:cs typeface="Verdana"/>
              </a:rPr>
              <a:t>a</a:t>
            </a:r>
            <a:r>
              <a:rPr sz="1000" spc="1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Verdana"/>
                <a:cs typeface="Verdana"/>
              </a:rPr>
              <a:t>diversidad</a:t>
            </a:r>
            <a:r>
              <a:rPr sz="1000" spc="1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Verdana"/>
                <a:cs typeface="Verdana"/>
              </a:rPr>
              <a:t>cultural,</a:t>
            </a:r>
            <a:r>
              <a:rPr sz="1000" spc="1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Verdana"/>
                <a:cs typeface="Verdana"/>
              </a:rPr>
              <a:t>el</a:t>
            </a:r>
            <a:r>
              <a:rPr sz="1000" spc="1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Verdana"/>
                <a:cs typeface="Verdana"/>
              </a:rPr>
              <a:t>dinamismo</a:t>
            </a:r>
            <a:r>
              <a:rPr sz="1000" spc="1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Verdana"/>
                <a:cs typeface="Verdana"/>
              </a:rPr>
              <a:t>intercultural</a:t>
            </a:r>
            <a:r>
              <a:rPr sz="1000" spc="1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sz="1000" spc="1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Verdana"/>
                <a:cs typeface="Verdana"/>
              </a:rPr>
              <a:t>la </a:t>
            </a:r>
            <a:r>
              <a:rPr sz="1000" spc="-20" dirty="0">
                <a:solidFill>
                  <a:srgbClr val="231F20"/>
                </a:solidFill>
                <a:latin typeface="Verdana"/>
                <a:cs typeface="Verdana"/>
              </a:rPr>
              <a:t>corresponsabilidad</a:t>
            </a:r>
            <a:r>
              <a:rPr sz="1000" spc="-1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45" dirty="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sz="1000" spc="-1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Verdana"/>
                <a:cs typeface="Verdana"/>
              </a:rPr>
              <a:t>todos</a:t>
            </a:r>
            <a:r>
              <a:rPr sz="1000" spc="-1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Verdana"/>
                <a:cs typeface="Verdana"/>
              </a:rPr>
              <a:t>los</a:t>
            </a:r>
            <a:r>
              <a:rPr sz="1000" spc="-1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Verdana"/>
                <a:cs typeface="Verdana"/>
              </a:rPr>
              <a:t>actores</a:t>
            </a:r>
            <a:r>
              <a:rPr sz="1000" spc="-1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sz="1000" spc="-1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Verdana"/>
                <a:cs typeface="Verdana"/>
              </a:rPr>
              <a:t>sectores</a:t>
            </a:r>
            <a:r>
              <a:rPr sz="1000" spc="-1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Verdana"/>
                <a:cs typeface="Verdana"/>
              </a:rPr>
              <a:t>sociales,</a:t>
            </a:r>
            <a:r>
              <a:rPr sz="1000" spc="-1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40" dirty="0">
                <a:solidFill>
                  <a:srgbClr val="231F20"/>
                </a:solidFill>
                <a:latin typeface="Verdana"/>
                <a:cs typeface="Verdana"/>
              </a:rPr>
              <a:t>como</a:t>
            </a:r>
            <a:r>
              <a:rPr sz="1000" spc="-1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60" dirty="0">
                <a:solidFill>
                  <a:srgbClr val="231F20"/>
                </a:solidFill>
                <a:latin typeface="Verdana"/>
                <a:cs typeface="Verdana"/>
              </a:rPr>
              <a:t>componen-</a:t>
            </a:r>
            <a:r>
              <a:rPr sz="1000" spc="-9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20" dirty="0">
                <a:solidFill>
                  <a:srgbClr val="231F20"/>
                </a:solidFill>
                <a:latin typeface="Verdana"/>
                <a:cs typeface="Verdana"/>
              </a:rPr>
              <a:t>te</a:t>
            </a:r>
            <a:r>
              <a:rPr sz="1000" spc="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Verdana"/>
                <a:cs typeface="Verdana"/>
              </a:rPr>
              <a:t>esenciales</a:t>
            </a:r>
            <a:r>
              <a:rPr sz="1000" spc="-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Verdana"/>
                <a:cs typeface="Verdana"/>
              </a:rPr>
              <a:t>del</a:t>
            </a:r>
            <a:r>
              <a:rPr sz="1000" spc="-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Verdana"/>
                <a:cs typeface="Verdana"/>
              </a:rPr>
              <a:t>desarrollo</a:t>
            </a:r>
            <a:r>
              <a:rPr sz="1000" spc="-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231F20"/>
                </a:solidFill>
                <a:latin typeface="Verdana"/>
                <a:cs typeface="Verdana"/>
              </a:rPr>
              <a:t>humano</a:t>
            </a:r>
            <a:r>
              <a:rPr sz="1000" spc="-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sz="1000" spc="-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Verdana"/>
                <a:cs typeface="Verdana"/>
              </a:rPr>
              <a:t>socioeconómico</a:t>
            </a:r>
            <a:r>
              <a:rPr sz="1000" spc="-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Verdana"/>
                <a:cs typeface="Verdana"/>
              </a:rPr>
              <a:t>del</a:t>
            </a:r>
            <a:r>
              <a:rPr sz="1000" spc="-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15" dirty="0">
                <a:solidFill>
                  <a:srgbClr val="231F20"/>
                </a:solidFill>
                <a:latin typeface="Verdana"/>
                <a:cs typeface="Verdana"/>
              </a:rPr>
              <a:t>pueblo</a:t>
            </a:r>
            <a:r>
              <a:rPr sz="1000" spc="-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Verdana"/>
                <a:cs typeface="Verdana"/>
              </a:rPr>
              <a:t>Boliviano.</a:t>
            </a:r>
            <a:endParaRPr sz="1000">
              <a:latin typeface="Verdana"/>
              <a:cs typeface="Verdan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57200" y="4975783"/>
            <a:ext cx="6645909" cy="370840"/>
            <a:chOff x="457200" y="4975783"/>
            <a:chExt cx="6645909" cy="370840"/>
          </a:xfrm>
        </p:grpSpPr>
        <p:sp>
          <p:nvSpPr>
            <p:cNvPr id="21" name="object 21"/>
            <p:cNvSpPr/>
            <p:nvPr/>
          </p:nvSpPr>
          <p:spPr>
            <a:xfrm>
              <a:off x="457200" y="5218963"/>
              <a:ext cx="3322954" cy="22860"/>
            </a:xfrm>
            <a:custGeom>
              <a:avLst/>
              <a:gdLst/>
              <a:ahLst/>
              <a:cxnLst/>
              <a:rect l="l" t="t" r="r" b="b"/>
              <a:pathLst>
                <a:path w="3322954" h="22860">
                  <a:moveTo>
                    <a:pt x="3322954" y="0"/>
                  </a:moveTo>
                  <a:lnTo>
                    <a:pt x="0" y="0"/>
                  </a:lnTo>
                  <a:lnTo>
                    <a:pt x="0" y="22809"/>
                  </a:lnTo>
                  <a:lnTo>
                    <a:pt x="3322954" y="22809"/>
                  </a:lnTo>
                  <a:lnTo>
                    <a:pt x="3322954" y="0"/>
                  </a:lnTo>
                  <a:close/>
                </a:path>
              </a:pathLst>
            </a:custGeom>
            <a:solidFill>
              <a:srgbClr val="FF2D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80154" y="5218963"/>
              <a:ext cx="3322955" cy="2280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76129" y="4975783"/>
              <a:ext cx="592797" cy="37083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7499" y="5409693"/>
            <a:ext cx="9906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25" dirty="0">
                <a:solidFill>
                  <a:srgbClr val="231F20"/>
                </a:solidFill>
                <a:latin typeface="Times New Roman"/>
                <a:cs typeface="Times New Roman"/>
              </a:rPr>
              <a:t>32</a:t>
            </a:r>
            <a:endParaRPr sz="6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60005" cy="575999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36099" y="514455"/>
            <a:ext cx="47840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5" dirty="0">
                <a:solidFill>
                  <a:srgbClr val="40AD49"/>
                </a:solidFill>
              </a:rPr>
              <a:t>CLASIFICACIÓN</a:t>
            </a:r>
            <a:r>
              <a:rPr sz="1400" spc="30" dirty="0">
                <a:solidFill>
                  <a:srgbClr val="40AD49"/>
                </a:solidFill>
              </a:rPr>
              <a:t> </a:t>
            </a:r>
            <a:r>
              <a:rPr sz="1400" spc="-145" dirty="0">
                <a:solidFill>
                  <a:srgbClr val="40AD49"/>
                </a:solidFill>
              </a:rPr>
              <a:t>DEL</a:t>
            </a:r>
            <a:r>
              <a:rPr sz="1400" spc="35" dirty="0">
                <a:solidFill>
                  <a:srgbClr val="40AD49"/>
                </a:solidFill>
              </a:rPr>
              <a:t> </a:t>
            </a:r>
            <a:r>
              <a:rPr sz="1400" spc="-105" dirty="0">
                <a:solidFill>
                  <a:srgbClr val="40AD49"/>
                </a:solidFill>
              </a:rPr>
              <a:t>PATRIMONIO</a:t>
            </a:r>
            <a:r>
              <a:rPr sz="1400" spc="35" dirty="0">
                <a:solidFill>
                  <a:srgbClr val="40AD49"/>
                </a:solidFill>
              </a:rPr>
              <a:t> </a:t>
            </a:r>
            <a:r>
              <a:rPr sz="1400" spc="-130" dirty="0">
                <a:solidFill>
                  <a:srgbClr val="40AD49"/>
                </a:solidFill>
              </a:rPr>
              <a:t>CULTURAL</a:t>
            </a:r>
            <a:r>
              <a:rPr sz="1400" spc="35" dirty="0">
                <a:solidFill>
                  <a:srgbClr val="40AD49"/>
                </a:solidFill>
              </a:rPr>
              <a:t> </a:t>
            </a:r>
            <a:r>
              <a:rPr sz="1400" spc="-60" dirty="0">
                <a:solidFill>
                  <a:srgbClr val="40AD49"/>
                </a:solidFill>
              </a:rPr>
              <a:t>BOLIVIANO</a:t>
            </a:r>
            <a:endParaRPr sz="1400"/>
          </a:p>
        </p:txBody>
      </p:sp>
      <p:sp>
        <p:nvSpPr>
          <p:cNvPr id="5" name="object 5"/>
          <p:cNvSpPr/>
          <p:nvPr/>
        </p:nvSpPr>
        <p:spPr>
          <a:xfrm>
            <a:off x="644855" y="476237"/>
            <a:ext cx="38100" cy="381000"/>
          </a:xfrm>
          <a:custGeom>
            <a:avLst/>
            <a:gdLst/>
            <a:ahLst/>
            <a:cxnLst/>
            <a:rect l="l" t="t" r="r" b="b"/>
            <a:pathLst>
              <a:path w="38100" h="381000">
                <a:moveTo>
                  <a:pt x="0" y="380504"/>
                </a:moveTo>
                <a:lnTo>
                  <a:pt x="38100" y="380504"/>
                </a:lnTo>
                <a:lnTo>
                  <a:pt x="38100" y="0"/>
                </a:lnTo>
                <a:lnTo>
                  <a:pt x="0" y="0"/>
                </a:lnTo>
                <a:lnTo>
                  <a:pt x="0" y="380504"/>
                </a:lnTo>
                <a:close/>
              </a:path>
            </a:pathLst>
          </a:custGeom>
          <a:ln w="38100">
            <a:solidFill>
              <a:srgbClr val="B1B3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77384" y="708196"/>
            <a:ext cx="42138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65" dirty="0">
                <a:solidFill>
                  <a:srgbClr val="A1081D"/>
                </a:solidFill>
                <a:latin typeface="Tahoma"/>
                <a:cs typeface="Tahoma"/>
              </a:rPr>
              <a:t>P</a:t>
            </a:r>
            <a:r>
              <a:rPr sz="2000" b="1" spc="-165" dirty="0">
                <a:solidFill>
                  <a:srgbClr val="A1081D"/>
                </a:solidFill>
                <a:latin typeface="Tahoma"/>
                <a:cs typeface="Tahoma"/>
              </a:rPr>
              <a:t>ATRIMONIO</a:t>
            </a:r>
            <a:r>
              <a:rPr sz="2000" b="1" spc="25" dirty="0">
                <a:solidFill>
                  <a:srgbClr val="A1081D"/>
                </a:solidFill>
                <a:latin typeface="Tahoma"/>
                <a:cs typeface="Tahoma"/>
              </a:rPr>
              <a:t> </a:t>
            </a:r>
            <a:r>
              <a:rPr sz="2000" b="1" spc="-180" dirty="0">
                <a:solidFill>
                  <a:srgbClr val="A1081D"/>
                </a:solidFill>
                <a:latin typeface="Tahoma"/>
                <a:cs typeface="Tahoma"/>
              </a:rPr>
              <a:t>CULTURAL</a:t>
            </a:r>
            <a:r>
              <a:rPr sz="2000" b="1" spc="30" dirty="0">
                <a:solidFill>
                  <a:srgbClr val="A1081D"/>
                </a:solidFill>
                <a:latin typeface="Tahoma"/>
                <a:cs typeface="Tahoma"/>
              </a:rPr>
              <a:t> </a:t>
            </a:r>
            <a:r>
              <a:rPr sz="2000" b="1" spc="-135" dirty="0">
                <a:solidFill>
                  <a:srgbClr val="A1081D"/>
                </a:solidFill>
                <a:latin typeface="Tahoma"/>
                <a:cs typeface="Tahoma"/>
              </a:rPr>
              <a:t>MATERIAL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4500" y="2917177"/>
            <a:ext cx="32061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Verdana"/>
                <a:cs typeface="Verdana"/>
              </a:rPr>
              <a:t>Comprende</a:t>
            </a:r>
            <a:r>
              <a:rPr sz="1000" spc="-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sz="1000" spc="-10" dirty="0">
                <a:solidFill>
                  <a:srgbClr val="231F20"/>
                </a:solidFill>
                <a:latin typeface="Verdana"/>
                <a:cs typeface="Verdana"/>
              </a:rPr>
              <a:t> manera enunciativa </a:t>
            </a:r>
            <a:r>
              <a:rPr sz="1000" spc="-60" dirty="0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sz="1000" spc="-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231F20"/>
                </a:solidFill>
                <a:latin typeface="Verdana"/>
                <a:cs typeface="Verdana"/>
              </a:rPr>
              <a:t>no</a:t>
            </a:r>
            <a:r>
              <a:rPr sz="1000" spc="-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Verdana"/>
                <a:cs typeface="Verdana"/>
              </a:rPr>
              <a:t>limitativa: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4500" y="3221977"/>
            <a:ext cx="404495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3670" indent="-140970">
              <a:lnSpc>
                <a:spcPct val="100000"/>
              </a:lnSpc>
              <a:spcBef>
                <a:spcPts val="100"/>
              </a:spcBef>
              <a:buFont typeface="Tahoma"/>
              <a:buAutoNum type="arabicPeriod"/>
              <a:tabLst>
                <a:tab pos="153670" algn="l"/>
              </a:tabLst>
            </a:pPr>
            <a:r>
              <a:rPr sz="1000" spc="-10" dirty="0">
                <a:solidFill>
                  <a:srgbClr val="231F20"/>
                </a:solidFill>
                <a:latin typeface="Verdana"/>
                <a:cs typeface="Verdana"/>
              </a:rPr>
              <a:t>Pintura.</a:t>
            </a:r>
            <a:endParaRPr sz="1000">
              <a:latin typeface="Verdana"/>
              <a:cs typeface="Verdana"/>
            </a:endParaRPr>
          </a:p>
          <a:p>
            <a:pPr marL="153670" indent="-140970">
              <a:lnSpc>
                <a:spcPct val="100000"/>
              </a:lnSpc>
              <a:buFont typeface="Tahoma"/>
              <a:buAutoNum type="arabicPeriod"/>
              <a:tabLst>
                <a:tab pos="153670" algn="l"/>
              </a:tabLst>
            </a:pPr>
            <a:r>
              <a:rPr sz="1000" spc="-10" dirty="0">
                <a:solidFill>
                  <a:srgbClr val="231F20"/>
                </a:solidFill>
                <a:latin typeface="Verdana"/>
                <a:cs typeface="Verdana"/>
              </a:rPr>
              <a:t>Escultura.</a:t>
            </a:r>
            <a:endParaRPr sz="1000">
              <a:latin typeface="Verdana"/>
              <a:cs typeface="Verdana"/>
            </a:endParaRPr>
          </a:p>
          <a:p>
            <a:pPr marL="153670" indent="-140970">
              <a:lnSpc>
                <a:spcPct val="100000"/>
              </a:lnSpc>
              <a:buFont typeface="Tahoma"/>
              <a:buAutoNum type="arabicPeriod"/>
              <a:tabLst>
                <a:tab pos="153670" algn="l"/>
              </a:tabLst>
            </a:pPr>
            <a:r>
              <a:rPr sz="1000" spc="-10" dirty="0">
                <a:solidFill>
                  <a:srgbClr val="231F20"/>
                </a:solidFill>
                <a:latin typeface="Verdana"/>
                <a:cs typeface="Verdana"/>
              </a:rPr>
              <a:t>Cerámica.</a:t>
            </a:r>
            <a:endParaRPr sz="1000">
              <a:latin typeface="Verdana"/>
              <a:cs typeface="Verdana"/>
            </a:endParaRPr>
          </a:p>
          <a:p>
            <a:pPr marL="153670" indent="-140970">
              <a:lnSpc>
                <a:spcPct val="100000"/>
              </a:lnSpc>
              <a:buFont typeface="Tahoma"/>
              <a:buAutoNum type="arabicPeriod"/>
              <a:tabLst>
                <a:tab pos="153670" algn="l"/>
              </a:tabLst>
            </a:pPr>
            <a:r>
              <a:rPr sz="1000" spc="-10" dirty="0">
                <a:solidFill>
                  <a:srgbClr val="231F20"/>
                </a:solidFill>
                <a:latin typeface="Verdana"/>
                <a:cs typeface="Verdana"/>
              </a:rPr>
              <a:t>Cristalería.</a:t>
            </a:r>
            <a:endParaRPr sz="1000">
              <a:latin typeface="Verdana"/>
              <a:cs typeface="Verdana"/>
            </a:endParaRPr>
          </a:p>
          <a:p>
            <a:pPr marL="153670" indent="-140970">
              <a:lnSpc>
                <a:spcPct val="100000"/>
              </a:lnSpc>
              <a:buFont typeface="Tahoma"/>
              <a:buAutoNum type="arabicPeriod"/>
              <a:tabLst>
                <a:tab pos="153670" algn="l"/>
              </a:tabLst>
            </a:pPr>
            <a:r>
              <a:rPr sz="1000" spc="-50" dirty="0">
                <a:solidFill>
                  <a:srgbClr val="231F20"/>
                </a:solidFill>
                <a:latin typeface="Verdana"/>
                <a:cs typeface="Verdana"/>
              </a:rPr>
              <a:t>textilería</a:t>
            </a:r>
            <a:r>
              <a:rPr sz="1000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sz="1000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Verdana"/>
                <a:cs typeface="Verdana"/>
              </a:rPr>
              <a:t>tejidos</a:t>
            </a:r>
            <a:r>
              <a:rPr sz="1000" spc="-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231F20"/>
                </a:solidFill>
                <a:latin typeface="Verdana"/>
                <a:cs typeface="Verdana"/>
              </a:rPr>
              <a:t>en</a:t>
            </a:r>
            <a:r>
              <a:rPr sz="1000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Verdana"/>
                <a:cs typeface="Verdana"/>
              </a:rPr>
              <a:t>fibra</a:t>
            </a:r>
            <a:r>
              <a:rPr sz="1000" spc="-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sz="1000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Verdana"/>
                <a:cs typeface="Verdana"/>
              </a:rPr>
              <a:t>origen</a:t>
            </a:r>
            <a:r>
              <a:rPr sz="1000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Verdana"/>
                <a:cs typeface="Verdana"/>
              </a:rPr>
              <a:t>natural</a:t>
            </a:r>
            <a:r>
              <a:rPr sz="1000" spc="-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231F20"/>
                </a:solidFill>
                <a:latin typeface="Verdana"/>
                <a:cs typeface="Verdana"/>
              </a:rPr>
              <a:t>o</a:t>
            </a:r>
            <a:r>
              <a:rPr sz="1000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231F20"/>
                </a:solidFill>
                <a:latin typeface="Verdana"/>
                <a:cs typeface="Verdana"/>
              </a:rPr>
              <a:t>vegetal</a:t>
            </a:r>
            <a:r>
              <a:rPr sz="1000" spc="-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sz="1000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Verdana"/>
                <a:cs typeface="Verdana"/>
              </a:rPr>
              <a:t>animal.</a:t>
            </a:r>
            <a:endParaRPr sz="1000">
              <a:latin typeface="Verdana"/>
              <a:cs typeface="Verdana"/>
            </a:endParaRPr>
          </a:p>
          <a:p>
            <a:pPr marL="153670" indent="-140970">
              <a:lnSpc>
                <a:spcPct val="100000"/>
              </a:lnSpc>
              <a:buFont typeface="Tahoma"/>
              <a:buAutoNum type="arabicPeriod"/>
              <a:tabLst>
                <a:tab pos="153670" algn="l"/>
              </a:tabLst>
            </a:pPr>
            <a:r>
              <a:rPr sz="1000" spc="-10" dirty="0">
                <a:solidFill>
                  <a:srgbClr val="231F20"/>
                </a:solidFill>
                <a:latin typeface="Verdana"/>
                <a:cs typeface="Verdana"/>
              </a:rPr>
              <a:t>Talabartería.</a:t>
            </a:r>
            <a:endParaRPr sz="1000">
              <a:latin typeface="Verdana"/>
              <a:cs typeface="Verdana"/>
            </a:endParaRPr>
          </a:p>
          <a:p>
            <a:pPr marL="153670" indent="-140970">
              <a:lnSpc>
                <a:spcPct val="100000"/>
              </a:lnSpc>
              <a:buFont typeface="Tahoma"/>
              <a:buAutoNum type="arabicPeriod"/>
              <a:tabLst>
                <a:tab pos="153670" algn="l"/>
              </a:tabLst>
            </a:pPr>
            <a:r>
              <a:rPr sz="1000" spc="-10" dirty="0">
                <a:solidFill>
                  <a:srgbClr val="231F20"/>
                </a:solidFill>
                <a:latin typeface="Verdana"/>
                <a:cs typeface="Verdana"/>
              </a:rPr>
              <a:t>armería.</a:t>
            </a:r>
            <a:endParaRPr sz="1000">
              <a:latin typeface="Verdana"/>
              <a:cs typeface="Verdana"/>
            </a:endParaRPr>
          </a:p>
          <a:p>
            <a:pPr marL="153670" indent="-140970">
              <a:lnSpc>
                <a:spcPct val="100000"/>
              </a:lnSpc>
              <a:buFont typeface="Tahoma"/>
              <a:buAutoNum type="arabicPeriod"/>
              <a:tabLst>
                <a:tab pos="153670" algn="l"/>
              </a:tabLst>
            </a:pPr>
            <a:r>
              <a:rPr sz="1000" spc="-10" dirty="0">
                <a:solidFill>
                  <a:srgbClr val="231F20"/>
                </a:solidFill>
                <a:latin typeface="Verdana"/>
                <a:cs typeface="Verdana"/>
              </a:rPr>
              <a:t>Sigilografía.</a:t>
            </a:r>
            <a:endParaRPr sz="1000">
              <a:latin typeface="Verdana"/>
              <a:cs typeface="Verdana"/>
            </a:endParaRPr>
          </a:p>
          <a:p>
            <a:pPr marL="153035" indent="-140335">
              <a:lnSpc>
                <a:spcPct val="100000"/>
              </a:lnSpc>
              <a:buAutoNum type="arabicPeriod"/>
              <a:tabLst>
                <a:tab pos="153035" algn="l"/>
              </a:tabLst>
            </a:pPr>
            <a:r>
              <a:rPr sz="1000" spc="-10" dirty="0">
                <a:solidFill>
                  <a:srgbClr val="231F20"/>
                </a:solidFill>
                <a:latin typeface="Verdana"/>
                <a:cs typeface="Verdana"/>
              </a:rPr>
              <a:t>Filatelia.</a:t>
            </a:r>
            <a:endParaRPr sz="1000">
              <a:latin typeface="Verdana"/>
              <a:cs typeface="Verdana"/>
            </a:endParaRPr>
          </a:p>
          <a:p>
            <a:pPr marL="224154" indent="-214629">
              <a:lnSpc>
                <a:spcPct val="100000"/>
              </a:lnSpc>
              <a:buFont typeface="Tahoma"/>
              <a:buAutoNum type="arabicPeriod"/>
              <a:tabLst>
                <a:tab pos="224154" algn="l"/>
              </a:tabLst>
            </a:pPr>
            <a:r>
              <a:rPr sz="1000" spc="-10" dirty="0">
                <a:solidFill>
                  <a:srgbClr val="231F20"/>
                </a:solidFill>
                <a:latin typeface="Verdana"/>
                <a:cs typeface="Verdana"/>
              </a:rPr>
              <a:t>Fotografía.</a:t>
            </a:r>
            <a:endParaRPr sz="1000">
              <a:latin typeface="Verdana"/>
              <a:cs typeface="Verdana"/>
            </a:endParaRPr>
          </a:p>
          <a:p>
            <a:pPr marL="224154" indent="-214629">
              <a:lnSpc>
                <a:spcPct val="100000"/>
              </a:lnSpc>
              <a:buFont typeface="Tahoma"/>
              <a:buAutoNum type="arabicPeriod"/>
              <a:tabLst>
                <a:tab pos="224154" algn="l"/>
              </a:tabLst>
            </a:pPr>
            <a:r>
              <a:rPr sz="1000" spc="-25" dirty="0">
                <a:solidFill>
                  <a:srgbClr val="231F20"/>
                </a:solidFill>
                <a:latin typeface="Verdana"/>
                <a:cs typeface="Verdana"/>
              </a:rPr>
              <a:t>Documentos</a:t>
            </a:r>
            <a:r>
              <a:rPr sz="1000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231F20"/>
                </a:solidFill>
                <a:latin typeface="Verdana"/>
                <a:cs typeface="Verdana"/>
              </a:rPr>
              <a:t>en</a:t>
            </a:r>
            <a:r>
              <a:rPr sz="1000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Verdana"/>
                <a:cs typeface="Verdana"/>
              </a:rPr>
              <a:t>diferentes</a:t>
            </a:r>
            <a:r>
              <a:rPr sz="1000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Verdana"/>
                <a:cs typeface="Verdana"/>
              </a:rPr>
              <a:t>tipos</a:t>
            </a:r>
            <a:r>
              <a:rPr sz="1000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sz="1000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Verdana"/>
                <a:cs typeface="Verdana"/>
              </a:rPr>
              <a:t>soporte.</a:t>
            </a:r>
            <a:endParaRPr sz="1000">
              <a:latin typeface="Verdana"/>
              <a:cs typeface="Verdana"/>
            </a:endParaRPr>
          </a:p>
          <a:p>
            <a:pPr marL="224154" indent="-214629">
              <a:lnSpc>
                <a:spcPct val="100000"/>
              </a:lnSpc>
              <a:buFont typeface="Tahoma"/>
              <a:buAutoNum type="arabicPeriod"/>
              <a:tabLst>
                <a:tab pos="224154" algn="l"/>
              </a:tabLst>
            </a:pPr>
            <a:r>
              <a:rPr sz="1000" spc="-25" dirty="0">
                <a:solidFill>
                  <a:srgbClr val="231F20"/>
                </a:solidFill>
                <a:latin typeface="Verdana"/>
                <a:cs typeface="Verdana"/>
              </a:rPr>
              <a:t>Objetos</a:t>
            </a:r>
            <a:r>
              <a:rPr sz="1000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Verdana"/>
                <a:cs typeface="Verdana"/>
              </a:rPr>
              <a:t>domesticos.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12700" y="3267546"/>
            <a:ext cx="155067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4154" indent="-214629">
              <a:lnSpc>
                <a:spcPct val="100000"/>
              </a:lnSpc>
              <a:spcBef>
                <a:spcPts val="100"/>
              </a:spcBef>
              <a:buFont typeface="Tahoma"/>
              <a:buAutoNum type="arabicPeriod" startAt="13"/>
              <a:tabLst>
                <a:tab pos="224154" algn="l"/>
              </a:tabLst>
            </a:pPr>
            <a:r>
              <a:rPr sz="1000" spc="-25" dirty="0">
                <a:solidFill>
                  <a:srgbClr val="231F20"/>
                </a:solidFill>
                <a:latin typeface="Verdana"/>
                <a:cs typeface="Verdana"/>
              </a:rPr>
              <a:t>Objetos</a:t>
            </a:r>
            <a:r>
              <a:rPr sz="1000" spc="-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sz="1000" spc="-10" dirty="0">
                <a:solidFill>
                  <a:srgbClr val="231F20"/>
                </a:solidFill>
                <a:latin typeface="Verdana"/>
                <a:cs typeface="Verdana"/>
              </a:rPr>
              <a:t> trabajo.</a:t>
            </a:r>
            <a:endParaRPr sz="1000">
              <a:latin typeface="Verdana"/>
              <a:cs typeface="Verdana"/>
            </a:endParaRPr>
          </a:p>
          <a:p>
            <a:pPr marL="224154" indent="-214629">
              <a:lnSpc>
                <a:spcPct val="100000"/>
              </a:lnSpc>
              <a:buFont typeface="Tahoma"/>
              <a:buAutoNum type="arabicPeriod" startAt="13"/>
              <a:tabLst>
                <a:tab pos="224154" algn="l"/>
              </a:tabLst>
            </a:pPr>
            <a:r>
              <a:rPr sz="1000" spc="-25" dirty="0">
                <a:solidFill>
                  <a:srgbClr val="231F20"/>
                </a:solidFill>
                <a:latin typeface="Verdana"/>
                <a:cs typeface="Verdana"/>
              </a:rPr>
              <a:t>Objetos </a:t>
            </a:r>
            <a:r>
              <a:rPr sz="1000" dirty="0">
                <a:solidFill>
                  <a:srgbClr val="231F20"/>
                </a:solidFill>
                <a:latin typeface="Verdana"/>
                <a:cs typeface="Verdana"/>
              </a:rPr>
              <a:t>para</a:t>
            </a:r>
            <a:r>
              <a:rPr sz="1000" spc="-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Verdana"/>
                <a:cs typeface="Verdana"/>
              </a:rPr>
              <a:t>rituales.</a:t>
            </a:r>
            <a:endParaRPr sz="1000">
              <a:latin typeface="Verdana"/>
              <a:cs typeface="Verdana"/>
            </a:endParaRPr>
          </a:p>
          <a:p>
            <a:pPr marL="224154" indent="-214629">
              <a:lnSpc>
                <a:spcPct val="100000"/>
              </a:lnSpc>
              <a:buFont typeface="Tahoma"/>
              <a:buAutoNum type="arabicPeriod" startAt="13"/>
              <a:tabLst>
                <a:tab pos="224154" algn="l"/>
              </a:tabLst>
            </a:pPr>
            <a:r>
              <a:rPr sz="1000" spc="-10" dirty="0">
                <a:solidFill>
                  <a:srgbClr val="231F20"/>
                </a:solidFill>
                <a:latin typeface="Verdana"/>
                <a:cs typeface="Verdana"/>
              </a:rPr>
              <a:t>Numismático.</a:t>
            </a:r>
            <a:endParaRPr sz="1000">
              <a:latin typeface="Verdana"/>
              <a:cs typeface="Verdana"/>
            </a:endParaRPr>
          </a:p>
          <a:p>
            <a:pPr marL="224154" indent="-214629">
              <a:lnSpc>
                <a:spcPct val="100000"/>
              </a:lnSpc>
              <a:buFont typeface="Tahoma"/>
              <a:buAutoNum type="arabicPeriod" startAt="13"/>
              <a:tabLst>
                <a:tab pos="224154" algn="l"/>
              </a:tabLst>
            </a:pPr>
            <a:r>
              <a:rPr sz="1000" spc="-25" dirty="0">
                <a:solidFill>
                  <a:srgbClr val="231F20"/>
                </a:solidFill>
                <a:latin typeface="Verdana"/>
                <a:cs typeface="Verdana"/>
              </a:rPr>
              <a:t>Objetos</a:t>
            </a:r>
            <a:r>
              <a:rPr sz="1000" spc="-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sz="1000" spc="-10" dirty="0">
                <a:solidFill>
                  <a:srgbClr val="231F20"/>
                </a:solidFill>
                <a:latin typeface="Verdana"/>
                <a:cs typeface="Verdana"/>
              </a:rPr>
              <a:t> madera.</a:t>
            </a:r>
            <a:endParaRPr sz="1000">
              <a:latin typeface="Verdana"/>
              <a:cs typeface="Verdana"/>
            </a:endParaRPr>
          </a:p>
          <a:p>
            <a:pPr marL="224154" indent="-214629">
              <a:lnSpc>
                <a:spcPct val="100000"/>
              </a:lnSpc>
              <a:buFont typeface="Tahoma"/>
              <a:buAutoNum type="arabicPeriod" startAt="13"/>
              <a:tabLst>
                <a:tab pos="224154" algn="l"/>
              </a:tabLst>
            </a:pPr>
            <a:r>
              <a:rPr sz="1000" spc="-10" dirty="0">
                <a:solidFill>
                  <a:srgbClr val="231F20"/>
                </a:solidFill>
                <a:latin typeface="Verdana"/>
                <a:cs typeface="Verdana"/>
              </a:rPr>
              <a:t>Subacuático.</a:t>
            </a:r>
            <a:endParaRPr sz="1000">
              <a:latin typeface="Verdana"/>
              <a:cs typeface="Verdana"/>
            </a:endParaRPr>
          </a:p>
          <a:p>
            <a:pPr marL="224154" indent="-214629">
              <a:lnSpc>
                <a:spcPct val="100000"/>
              </a:lnSpc>
              <a:buFont typeface="Tahoma"/>
              <a:buAutoNum type="arabicPeriod" startAt="13"/>
              <a:tabLst>
                <a:tab pos="224154" algn="l"/>
              </a:tabLst>
            </a:pPr>
            <a:r>
              <a:rPr sz="1000" spc="-10" dirty="0">
                <a:solidFill>
                  <a:srgbClr val="231F20"/>
                </a:solidFill>
                <a:latin typeface="Verdana"/>
                <a:cs typeface="Verdana"/>
              </a:rPr>
              <a:t>Malacológico.</a:t>
            </a:r>
            <a:endParaRPr sz="1000">
              <a:latin typeface="Verdana"/>
              <a:cs typeface="Verdana"/>
            </a:endParaRPr>
          </a:p>
          <a:p>
            <a:pPr marL="224154" indent="-214629">
              <a:lnSpc>
                <a:spcPct val="100000"/>
              </a:lnSpc>
              <a:buFont typeface="Tahoma"/>
              <a:buAutoNum type="arabicPeriod" startAt="13"/>
              <a:tabLst>
                <a:tab pos="224154" algn="l"/>
              </a:tabLst>
            </a:pPr>
            <a:r>
              <a:rPr sz="1000" spc="-10" dirty="0">
                <a:solidFill>
                  <a:srgbClr val="231F20"/>
                </a:solidFill>
                <a:latin typeface="Verdana"/>
                <a:cs typeface="Verdana"/>
              </a:rPr>
              <a:t>Lítico.</a:t>
            </a:r>
            <a:endParaRPr sz="1000">
              <a:latin typeface="Verdana"/>
              <a:cs typeface="Verdana"/>
            </a:endParaRPr>
          </a:p>
          <a:p>
            <a:pPr marL="224154" indent="-214629">
              <a:lnSpc>
                <a:spcPct val="100000"/>
              </a:lnSpc>
              <a:buFont typeface="Tahoma"/>
              <a:buAutoNum type="arabicPeriod" startAt="13"/>
              <a:tabLst>
                <a:tab pos="224154" algn="l"/>
              </a:tabLst>
            </a:pPr>
            <a:r>
              <a:rPr sz="1000" spc="-10" dirty="0">
                <a:solidFill>
                  <a:srgbClr val="231F20"/>
                </a:solidFill>
                <a:latin typeface="Verdana"/>
                <a:cs typeface="Verdana"/>
              </a:rPr>
              <a:t>Metalistería.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4500" y="1151122"/>
            <a:ext cx="6588759" cy="163957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48590">
              <a:lnSpc>
                <a:spcPct val="100000"/>
              </a:lnSpc>
              <a:spcBef>
                <a:spcPts val="640"/>
              </a:spcBef>
            </a:pPr>
            <a:r>
              <a:rPr sz="1000" spc="-95" dirty="0">
                <a:solidFill>
                  <a:srgbClr val="231F20"/>
                </a:solidFill>
                <a:latin typeface="Verdana"/>
                <a:cs typeface="Verdana"/>
              </a:rPr>
              <a:t>El</a:t>
            </a:r>
            <a:r>
              <a:rPr sz="1000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Verdana"/>
                <a:cs typeface="Verdana"/>
              </a:rPr>
              <a:t>patrimonio</a:t>
            </a:r>
            <a:r>
              <a:rPr sz="1000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Verdana"/>
                <a:cs typeface="Verdana"/>
              </a:rPr>
              <a:t>cultural</a:t>
            </a:r>
            <a:r>
              <a:rPr sz="1000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Verdana"/>
                <a:cs typeface="Verdana"/>
              </a:rPr>
              <a:t>Material</a:t>
            </a:r>
            <a:r>
              <a:rPr sz="1000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Verdana"/>
                <a:cs typeface="Verdana"/>
              </a:rPr>
              <a:t>se</a:t>
            </a:r>
            <a:r>
              <a:rPr sz="1000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Verdana"/>
                <a:cs typeface="Verdana"/>
              </a:rPr>
              <a:t>clasifica</a:t>
            </a:r>
            <a:r>
              <a:rPr sz="1000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231F20"/>
                </a:solidFill>
                <a:latin typeface="Verdana"/>
                <a:cs typeface="Verdana"/>
              </a:rPr>
              <a:t>en</a:t>
            </a:r>
            <a:r>
              <a:rPr sz="1000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Verdana"/>
                <a:cs typeface="Verdana"/>
              </a:rPr>
              <a:t>Patrimonio</a:t>
            </a:r>
            <a:r>
              <a:rPr sz="1000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Verdana"/>
                <a:cs typeface="Verdana"/>
              </a:rPr>
              <a:t>Cultural</a:t>
            </a:r>
            <a:r>
              <a:rPr sz="1000" spc="2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231F20"/>
                </a:solidFill>
                <a:latin typeface="Verdana"/>
                <a:cs typeface="Verdana"/>
              </a:rPr>
              <a:t>Mueble</a:t>
            </a:r>
            <a:r>
              <a:rPr sz="1000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sz="1000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Verdana"/>
                <a:cs typeface="Verdana"/>
              </a:rPr>
              <a:t>Patrimonio</a:t>
            </a:r>
            <a:r>
              <a:rPr sz="1000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Verdana"/>
                <a:cs typeface="Verdana"/>
              </a:rPr>
              <a:t>Cultural</a:t>
            </a:r>
            <a:r>
              <a:rPr sz="1000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Verdana"/>
                <a:cs typeface="Verdana"/>
              </a:rPr>
              <a:t>Inmueble.</a:t>
            </a:r>
            <a:endParaRPr sz="1000">
              <a:latin typeface="Verdana"/>
              <a:cs typeface="Verdana"/>
            </a:endParaRPr>
          </a:p>
          <a:p>
            <a:pPr marR="229235" algn="ctr">
              <a:lnSpc>
                <a:spcPct val="100000"/>
              </a:lnSpc>
              <a:spcBef>
                <a:spcPts val="765"/>
              </a:spcBef>
            </a:pPr>
            <a:r>
              <a:rPr sz="1400" b="1" spc="-105" dirty="0">
                <a:solidFill>
                  <a:srgbClr val="231F20"/>
                </a:solidFill>
                <a:latin typeface="Tahoma"/>
                <a:cs typeface="Tahoma"/>
              </a:rPr>
              <a:t>PATRIMONIO</a:t>
            </a:r>
            <a:r>
              <a:rPr sz="1400" b="1" spc="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00" b="1" spc="-130" dirty="0">
                <a:solidFill>
                  <a:srgbClr val="231F20"/>
                </a:solidFill>
                <a:latin typeface="Tahoma"/>
                <a:cs typeface="Tahoma"/>
              </a:rPr>
              <a:t>CULTURAL</a:t>
            </a:r>
            <a:r>
              <a:rPr sz="1400" b="1" spc="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00" b="1" spc="-130" dirty="0">
                <a:solidFill>
                  <a:srgbClr val="231F20"/>
                </a:solidFill>
                <a:latin typeface="Tahoma"/>
                <a:cs typeface="Tahoma"/>
              </a:rPr>
              <a:t>MATERIAL</a:t>
            </a:r>
            <a:r>
              <a:rPr sz="1400" b="1" spc="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Tahoma"/>
                <a:cs typeface="Tahoma"/>
              </a:rPr>
              <a:t>MUEBLE</a:t>
            </a:r>
            <a:endParaRPr sz="1400">
              <a:latin typeface="Tahoma"/>
              <a:cs typeface="Tahoma"/>
            </a:endParaRPr>
          </a:p>
          <a:p>
            <a:pPr marL="12700" marR="1920875" algn="just">
              <a:lnSpc>
                <a:spcPct val="100000"/>
              </a:lnSpc>
              <a:spcBef>
                <a:spcPts val="120"/>
              </a:spcBef>
            </a:pPr>
            <a:r>
              <a:rPr sz="1000" spc="-65" dirty="0">
                <a:solidFill>
                  <a:srgbClr val="231F20"/>
                </a:solidFill>
                <a:latin typeface="Verdana"/>
                <a:cs typeface="Verdana"/>
              </a:rPr>
              <a:t>Son</a:t>
            </a:r>
            <a:r>
              <a:rPr sz="10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Verdana"/>
                <a:cs typeface="Verdana"/>
              </a:rPr>
              <a:t>los</a:t>
            </a:r>
            <a:r>
              <a:rPr sz="1000" spc="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Verdana"/>
                <a:cs typeface="Verdana"/>
              </a:rPr>
              <a:t>productos</a:t>
            </a:r>
            <a:r>
              <a:rPr sz="1000" spc="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Verdana"/>
                <a:cs typeface="Verdana"/>
              </a:rPr>
              <a:t>materiales</a:t>
            </a:r>
            <a:r>
              <a:rPr sz="1000" spc="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sz="1000" spc="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231F20"/>
                </a:solidFill>
                <a:latin typeface="Verdana"/>
                <a:cs typeface="Verdana"/>
              </a:rPr>
              <a:t>la</a:t>
            </a:r>
            <a:r>
              <a:rPr sz="1000" spc="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Verdana"/>
                <a:cs typeface="Verdana"/>
              </a:rPr>
              <a:t>cultura,</a:t>
            </a:r>
            <a:r>
              <a:rPr sz="1000" spc="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Verdana"/>
                <a:cs typeface="Verdana"/>
              </a:rPr>
              <a:t>susceptibles</a:t>
            </a:r>
            <a:r>
              <a:rPr sz="1000" spc="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sz="1000" spc="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Verdana"/>
                <a:cs typeface="Verdana"/>
              </a:rPr>
              <a:t>ser</a:t>
            </a:r>
            <a:r>
              <a:rPr sz="1000" spc="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Verdana"/>
                <a:cs typeface="Verdana"/>
              </a:rPr>
              <a:t>trasladados </a:t>
            </a:r>
            <a:r>
              <a:rPr sz="1000" dirty="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sz="1000" spc="-9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135" dirty="0">
                <a:solidFill>
                  <a:srgbClr val="231F20"/>
                </a:solidFill>
                <a:latin typeface="Verdana"/>
                <a:cs typeface="Verdana"/>
              </a:rPr>
              <a:t>un</a:t>
            </a:r>
            <a:r>
              <a:rPr sz="1000" spc="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Verdana"/>
                <a:cs typeface="Verdana"/>
              </a:rPr>
              <a:t>lugar</a:t>
            </a:r>
            <a:r>
              <a:rPr sz="1000" spc="-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Verdana"/>
                <a:cs typeface="Verdana"/>
              </a:rPr>
              <a:t>a</a:t>
            </a:r>
            <a:r>
              <a:rPr sz="1000" spc="-8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Verdana"/>
                <a:cs typeface="Verdana"/>
              </a:rPr>
              <a:t>otro.</a:t>
            </a:r>
            <a:r>
              <a:rPr sz="1000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320" dirty="0">
                <a:solidFill>
                  <a:srgbClr val="231F20"/>
                </a:solidFill>
                <a:latin typeface="Verdana"/>
                <a:cs typeface="Verdana"/>
              </a:rPr>
              <a:t>Es</a:t>
            </a:r>
            <a:r>
              <a:rPr sz="1000" spc="2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Verdana"/>
                <a:cs typeface="Verdana"/>
              </a:rPr>
              <a:t>decir,</a:t>
            </a:r>
            <a:r>
              <a:rPr sz="1000" spc="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Verdana"/>
                <a:cs typeface="Verdana"/>
              </a:rPr>
              <a:t>todos</a:t>
            </a:r>
            <a:r>
              <a:rPr sz="1000" spc="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125" dirty="0">
                <a:solidFill>
                  <a:srgbClr val="231F20"/>
                </a:solidFill>
                <a:latin typeface="Verdana"/>
                <a:cs typeface="Verdana"/>
              </a:rPr>
              <a:t>los</a:t>
            </a:r>
            <a:r>
              <a:rPr sz="1000" spc="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Verdana"/>
                <a:cs typeface="Verdana"/>
              </a:rPr>
              <a:t>bienes</a:t>
            </a:r>
            <a:r>
              <a:rPr sz="1000" spc="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Verdana"/>
                <a:cs typeface="Verdana"/>
              </a:rPr>
              <a:t>culturales</a:t>
            </a:r>
            <a:r>
              <a:rPr sz="1000" spc="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Verdana"/>
                <a:cs typeface="Verdana"/>
              </a:rPr>
              <a:t>materiales</a:t>
            </a:r>
            <a:r>
              <a:rPr sz="1000" spc="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Verdana"/>
                <a:cs typeface="Verdana"/>
              </a:rPr>
              <a:t>móviles</a:t>
            </a:r>
            <a:r>
              <a:rPr sz="1000" spc="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Verdana"/>
                <a:cs typeface="Verdana"/>
              </a:rPr>
              <a:t>que </a:t>
            </a:r>
            <a:r>
              <a:rPr sz="1000" spc="-50" dirty="0">
                <a:solidFill>
                  <a:srgbClr val="231F20"/>
                </a:solidFill>
                <a:latin typeface="Verdana"/>
                <a:cs typeface="Verdana"/>
              </a:rPr>
              <a:t>son</a:t>
            </a:r>
            <a:r>
              <a:rPr sz="1000" spc="-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Verdana"/>
                <a:cs typeface="Verdana"/>
              </a:rPr>
              <a:t>expresión</a:t>
            </a:r>
            <a:r>
              <a:rPr sz="1000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231F20"/>
                </a:solidFill>
                <a:latin typeface="Verdana"/>
                <a:cs typeface="Verdana"/>
              </a:rPr>
              <a:t>o</a:t>
            </a:r>
            <a:r>
              <a:rPr sz="1000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Verdana"/>
                <a:cs typeface="Verdana"/>
              </a:rPr>
              <a:t>testimonio</a:t>
            </a:r>
            <a:r>
              <a:rPr sz="1000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50" dirty="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sz="1000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231F20"/>
                </a:solidFill>
                <a:latin typeface="Verdana"/>
                <a:cs typeface="Verdana"/>
              </a:rPr>
              <a:t>la</a:t>
            </a:r>
            <a:r>
              <a:rPr sz="1000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Verdana"/>
                <a:cs typeface="Verdana"/>
              </a:rPr>
              <a:t>cultura</a:t>
            </a:r>
            <a:r>
              <a:rPr sz="1000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231F20"/>
                </a:solidFill>
                <a:latin typeface="Verdana"/>
                <a:cs typeface="Verdana"/>
              </a:rPr>
              <a:t>o</a:t>
            </a:r>
            <a:r>
              <a:rPr sz="1000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50" dirty="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sz="1000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231F20"/>
                </a:solidFill>
                <a:latin typeface="Verdana"/>
                <a:cs typeface="Verdana"/>
              </a:rPr>
              <a:t>la</a:t>
            </a:r>
            <a:r>
              <a:rPr sz="1000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231F20"/>
                </a:solidFill>
                <a:latin typeface="Verdana"/>
                <a:cs typeface="Verdana"/>
              </a:rPr>
              <a:t>evolución</a:t>
            </a:r>
            <a:r>
              <a:rPr sz="1000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50" dirty="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sz="1000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231F20"/>
                </a:solidFill>
                <a:latin typeface="Verdana"/>
                <a:cs typeface="Verdana"/>
              </a:rPr>
              <a:t>la</a:t>
            </a:r>
            <a:r>
              <a:rPr sz="1000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Verdana"/>
                <a:cs typeface="Verdana"/>
              </a:rPr>
              <a:t>naturaleza </a:t>
            </a:r>
            <a:r>
              <a:rPr sz="1000" dirty="0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231F20"/>
                </a:solidFill>
                <a:latin typeface="Verdana"/>
                <a:cs typeface="Verdana"/>
              </a:rPr>
              <a:t>que</a:t>
            </a:r>
            <a:r>
              <a:rPr sz="1000" spc="-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231F20"/>
                </a:solidFill>
                <a:latin typeface="Verdana"/>
                <a:cs typeface="Verdana"/>
              </a:rPr>
              <a:t>poseen</a:t>
            </a:r>
            <a:r>
              <a:rPr sz="1000" spc="-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Verdana"/>
                <a:cs typeface="Verdana"/>
              </a:rPr>
              <a:t>un</a:t>
            </a:r>
            <a:r>
              <a:rPr sz="1000" spc="-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Verdana"/>
                <a:cs typeface="Verdana"/>
              </a:rPr>
              <a:t>valor</a:t>
            </a:r>
            <a:r>
              <a:rPr sz="1000" spc="-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Verdana"/>
                <a:cs typeface="Verdana"/>
              </a:rPr>
              <a:t>histórico,</a:t>
            </a:r>
            <a:r>
              <a:rPr sz="1000" spc="-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Verdana"/>
                <a:cs typeface="Verdana"/>
              </a:rPr>
              <a:t>ancestral,</a:t>
            </a:r>
            <a:r>
              <a:rPr sz="1000" spc="-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231F20"/>
                </a:solidFill>
                <a:latin typeface="Verdana"/>
                <a:cs typeface="Verdana"/>
              </a:rPr>
              <a:t>documental.</a:t>
            </a:r>
            <a:r>
              <a:rPr sz="1000" spc="-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231F20"/>
                </a:solidFill>
                <a:latin typeface="Verdana"/>
                <a:cs typeface="Verdana"/>
              </a:rPr>
              <a:t>arqueológico,</a:t>
            </a:r>
            <a:r>
              <a:rPr sz="1000" spc="-25" dirty="0">
                <a:solidFill>
                  <a:srgbClr val="231F20"/>
                </a:solidFill>
                <a:latin typeface="Verdana"/>
                <a:cs typeface="Verdana"/>
              </a:rPr>
              <a:t> pa- </a:t>
            </a:r>
            <a:r>
              <a:rPr sz="1000" spc="-10" dirty="0">
                <a:solidFill>
                  <a:srgbClr val="231F20"/>
                </a:solidFill>
                <a:latin typeface="Verdana"/>
                <a:cs typeface="Verdana"/>
              </a:rPr>
              <a:t>leontológico,</a:t>
            </a:r>
            <a:r>
              <a:rPr sz="1000" spc="-20" dirty="0">
                <a:solidFill>
                  <a:srgbClr val="231F20"/>
                </a:solidFill>
                <a:latin typeface="Verdana"/>
                <a:cs typeface="Verdana"/>
              </a:rPr>
              <a:t> científico,</a:t>
            </a:r>
            <a:r>
              <a:rPr sz="1000" spc="-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Verdana"/>
                <a:cs typeface="Verdana"/>
              </a:rPr>
              <a:t>artístico,</a:t>
            </a:r>
            <a:r>
              <a:rPr sz="1000" spc="-20" dirty="0">
                <a:solidFill>
                  <a:srgbClr val="231F20"/>
                </a:solidFill>
                <a:latin typeface="Verdana"/>
                <a:cs typeface="Verdana"/>
              </a:rPr>
              <a:t> medicinal,</a:t>
            </a:r>
            <a:r>
              <a:rPr sz="1000" spc="-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Verdana"/>
                <a:cs typeface="Verdana"/>
              </a:rPr>
              <a:t>terapéutico,</a:t>
            </a:r>
            <a:r>
              <a:rPr sz="1000" spc="-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Verdana"/>
                <a:cs typeface="Verdana"/>
              </a:rPr>
              <a:t>religioso,</a:t>
            </a:r>
            <a:r>
              <a:rPr sz="1000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Verdana"/>
                <a:cs typeface="Verdana"/>
              </a:rPr>
              <a:t>espiritual, </a:t>
            </a:r>
            <a:r>
              <a:rPr sz="1000" spc="-20" dirty="0">
                <a:solidFill>
                  <a:srgbClr val="231F20"/>
                </a:solidFill>
                <a:latin typeface="Verdana"/>
                <a:cs typeface="Verdana"/>
              </a:rPr>
              <a:t>eclesiástico, </a:t>
            </a:r>
            <a:r>
              <a:rPr sz="1000" spc="-70" dirty="0">
                <a:solidFill>
                  <a:srgbClr val="231F20"/>
                </a:solidFill>
                <a:latin typeface="Verdana"/>
                <a:cs typeface="Verdana"/>
              </a:rPr>
              <a:t>ritual,</a:t>
            </a:r>
            <a:r>
              <a:rPr sz="1000" spc="-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Verdana"/>
                <a:cs typeface="Verdana"/>
              </a:rPr>
              <a:t>etnográfico,</a:t>
            </a:r>
            <a:r>
              <a:rPr sz="1000" spc="-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231F20"/>
                </a:solidFill>
                <a:latin typeface="Verdana"/>
                <a:cs typeface="Verdana"/>
              </a:rPr>
              <a:t>cosmológico,</a:t>
            </a:r>
            <a:r>
              <a:rPr sz="1000" spc="-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Verdana"/>
                <a:cs typeface="Verdana"/>
              </a:rPr>
              <a:t>folklórico,</a:t>
            </a:r>
            <a:r>
              <a:rPr sz="1000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Verdana"/>
                <a:cs typeface="Verdana"/>
              </a:rPr>
              <a:t>musical,</a:t>
            </a:r>
            <a:r>
              <a:rPr sz="1000" spc="-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Verdana"/>
                <a:cs typeface="Verdana"/>
              </a:rPr>
              <a:t>dancístico, </a:t>
            </a:r>
            <a:r>
              <a:rPr sz="1000" dirty="0">
                <a:solidFill>
                  <a:srgbClr val="231F20"/>
                </a:solidFill>
                <a:latin typeface="Verdana"/>
                <a:cs typeface="Verdana"/>
              </a:rPr>
              <a:t>decorativo,</a:t>
            </a:r>
            <a:r>
              <a:rPr sz="1000" spc="-30" dirty="0">
                <a:solidFill>
                  <a:srgbClr val="231F20"/>
                </a:solidFill>
                <a:latin typeface="Verdana"/>
                <a:cs typeface="Verdana"/>
              </a:rPr>
              <a:t> comunitario. </a:t>
            </a:r>
            <a:r>
              <a:rPr sz="1000" spc="-25" dirty="0">
                <a:solidFill>
                  <a:srgbClr val="231F20"/>
                </a:solidFill>
                <a:latin typeface="Verdana"/>
                <a:cs typeface="Verdana"/>
              </a:rPr>
              <a:t>social, </a:t>
            </a:r>
            <a:r>
              <a:rPr sz="1000" spc="-55" dirty="0">
                <a:solidFill>
                  <a:srgbClr val="231F20"/>
                </a:solidFill>
                <a:latin typeface="Verdana"/>
                <a:cs typeface="Verdana"/>
              </a:rPr>
              <a:t>industrial,</a:t>
            </a:r>
            <a:r>
              <a:rPr sz="1000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Verdana"/>
                <a:cs typeface="Verdana"/>
              </a:rPr>
              <a:t>nutricional</a:t>
            </a:r>
            <a:r>
              <a:rPr sz="1000" spc="-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Verdana"/>
                <a:cs typeface="Verdana"/>
              </a:rPr>
              <a:t>tecnológico.</a:t>
            </a:r>
            <a:endParaRPr sz="1000">
              <a:latin typeface="Verdana"/>
              <a:cs typeface="Verdan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57200" y="1737931"/>
            <a:ext cx="6645909" cy="3608704"/>
            <a:chOff x="457200" y="1737931"/>
            <a:chExt cx="6645909" cy="3608704"/>
          </a:xfrm>
        </p:grpSpPr>
        <p:sp>
          <p:nvSpPr>
            <p:cNvPr id="12" name="object 12"/>
            <p:cNvSpPr/>
            <p:nvPr/>
          </p:nvSpPr>
          <p:spPr>
            <a:xfrm>
              <a:off x="457200" y="5218963"/>
              <a:ext cx="3322954" cy="22860"/>
            </a:xfrm>
            <a:custGeom>
              <a:avLst/>
              <a:gdLst/>
              <a:ahLst/>
              <a:cxnLst/>
              <a:rect l="l" t="t" r="r" b="b"/>
              <a:pathLst>
                <a:path w="3322954" h="22860">
                  <a:moveTo>
                    <a:pt x="3322954" y="0"/>
                  </a:moveTo>
                  <a:lnTo>
                    <a:pt x="0" y="0"/>
                  </a:lnTo>
                  <a:lnTo>
                    <a:pt x="0" y="22809"/>
                  </a:lnTo>
                  <a:lnTo>
                    <a:pt x="3322954" y="22809"/>
                  </a:lnTo>
                  <a:lnTo>
                    <a:pt x="3322954" y="0"/>
                  </a:lnTo>
                  <a:close/>
                </a:path>
              </a:pathLst>
            </a:custGeom>
            <a:solidFill>
              <a:srgbClr val="FF2D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80154" y="5218963"/>
              <a:ext cx="3322955" cy="2280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76129" y="4975783"/>
              <a:ext cx="592797" cy="37083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01877" y="1737931"/>
              <a:ext cx="1032108" cy="113531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90099" y="5409693"/>
            <a:ext cx="9906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25" dirty="0">
                <a:solidFill>
                  <a:srgbClr val="231F20"/>
                </a:solidFill>
                <a:latin typeface="Times New Roman"/>
                <a:cs typeface="Times New Roman"/>
              </a:rPr>
              <a:t>33</a:t>
            </a:r>
            <a:endParaRPr sz="6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7560309" cy="5760085"/>
            <a:chOff x="0" y="0"/>
            <a:chExt cx="7560309" cy="57600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560005" cy="575999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90448" y="476237"/>
              <a:ext cx="38100" cy="381000"/>
            </a:xfrm>
            <a:custGeom>
              <a:avLst/>
              <a:gdLst/>
              <a:ahLst/>
              <a:cxnLst/>
              <a:rect l="l" t="t" r="r" b="b"/>
              <a:pathLst>
                <a:path w="38100" h="381000">
                  <a:moveTo>
                    <a:pt x="0" y="380504"/>
                  </a:moveTo>
                  <a:lnTo>
                    <a:pt x="38100" y="380504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380504"/>
                  </a:lnTo>
                  <a:close/>
                </a:path>
              </a:pathLst>
            </a:custGeom>
            <a:ln w="38100">
              <a:solidFill>
                <a:srgbClr val="B1B3B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55300" y="1117578"/>
            <a:ext cx="3406140" cy="154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000" spc="-75" dirty="0">
                <a:solidFill>
                  <a:srgbClr val="231F20"/>
                </a:solidFill>
                <a:latin typeface="Verdana"/>
                <a:cs typeface="Verdana"/>
              </a:rPr>
              <a:t>Son</a:t>
            </a:r>
            <a:r>
              <a:rPr sz="1000" spc="-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Verdana"/>
                <a:cs typeface="Verdana"/>
              </a:rPr>
              <a:t>bienes</a:t>
            </a:r>
            <a:r>
              <a:rPr sz="1000" spc="-35" dirty="0">
                <a:solidFill>
                  <a:srgbClr val="231F20"/>
                </a:solidFill>
                <a:latin typeface="Verdana"/>
                <a:cs typeface="Verdana"/>
              </a:rPr>
              <a:t> culturales</a:t>
            </a:r>
            <a:r>
              <a:rPr sz="1000" spc="-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Verdana"/>
                <a:cs typeface="Verdana"/>
              </a:rPr>
              <a:t>materiales</a:t>
            </a:r>
            <a:r>
              <a:rPr sz="1000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Verdana"/>
                <a:cs typeface="Verdana"/>
              </a:rPr>
              <a:t>inamovibles,</a:t>
            </a:r>
            <a:r>
              <a:rPr sz="1000" spc="-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sz="1000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Verdana"/>
                <a:cs typeface="Verdana"/>
              </a:rPr>
              <a:t>son</a:t>
            </a:r>
            <a:r>
              <a:rPr sz="1000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Verdana"/>
                <a:cs typeface="Verdana"/>
              </a:rPr>
              <a:t>ex- </a:t>
            </a:r>
            <a:r>
              <a:rPr sz="1000" spc="-55" dirty="0">
                <a:solidFill>
                  <a:srgbClr val="231F20"/>
                </a:solidFill>
                <a:latin typeface="Verdana"/>
                <a:cs typeface="Verdana"/>
              </a:rPr>
              <a:t>presiones</a:t>
            </a:r>
            <a:r>
              <a:rPr sz="100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231F20"/>
                </a:solidFill>
                <a:latin typeface="Verdana"/>
                <a:cs typeface="Verdana"/>
              </a:rPr>
              <a:t>o</a:t>
            </a:r>
            <a:r>
              <a:rPr sz="100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Verdana"/>
                <a:cs typeface="Verdana"/>
              </a:rPr>
              <a:t>testimonios</a:t>
            </a:r>
            <a:r>
              <a:rPr sz="1000" spc="-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sz="1000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Verdana"/>
                <a:cs typeface="Verdana"/>
              </a:rPr>
              <a:t>la</a:t>
            </a:r>
            <a:r>
              <a:rPr sz="1000" spc="-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Verdana"/>
                <a:cs typeface="Verdana"/>
              </a:rPr>
              <a:t>cultura</a:t>
            </a:r>
            <a:r>
              <a:rPr sz="1000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231F20"/>
                </a:solidFill>
                <a:latin typeface="Verdana"/>
                <a:cs typeface="Verdana"/>
              </a:rPr>
              <a:t>o</a:t>
            </a:r>
            <a:r>
              <a:rPr sz="1000" spc="-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sz="1000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Verdana"/>
                <a:cs typeface="Verdana"/>
              </a:rPr>
              <a:t>la</a:t>
            </a:r>
            <a:r>
              <a:rPr sz="1000" spc="-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Verdana"/>
                <a:cs typeface="Verdana"/>
              </a:rPr>
              <a:t>naturaleza, </a:t>
            </a:r>
            <a:r>
              <a:rPr sz="1000" dirty="0">
                <a:solidFill>
                  <a:srgbClr val="231F20"/>
                </a:solidFill>
                <a:latin typeface="Verdana"/>
                <a:cs typeface="Verdana"/>
              </a:rPr>
              <a:t>que</a:t>
            </a:r>
            <a:r>
              <a:rPr sz="1000" spc="-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231F20"/>
                </a:solidFill>
                <a:latin typeface="Verdana"/>
                <a:cs typeface="Verdana"/>
              </a:rPr>
              <a:t>poseen</a:t>
            </a:r>
            <a:r>
              <a:rPr sz="1000" spc="-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231F20"/>
                </a:solidFill>
                <a:latin typeface="Verdana"/>
                <a:cs typeface="Verdana"/>
              </a:rPr>
              <a:t>un</a:t>
            </a:r>
            <a:r>
              <a:rPr sz="1000" spc="-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231F20"/>
                </a:solidFill>
                <a:latin typeface="Verdana"/>
                <a:cs typeface="Verdana"/>
              </a:rPr>
              <a:t>valor</a:t>
            </a:r>
            <a:r>
              <a:rPr sz="1000" spc="-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231F20"/>
                </a:solidFill>
                <a:latin typeface="Verdana"/>
                <a:cs typeface="Verdana"/>
              </a:rPr>
              <a:t>arquitectónico,</a:t>
            </a:r>
            <a:r>
              <a:rPr sz="1000" spc="-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Verdana"/>
                <a:cs typeface="Verdana"/>
              </a:rPr>
              <a:t>histórico,</a:t>
            </a:r>
            <a:r>
              <a:rPr sz="1000" spc="-10" dirty="0">
                <a:solidFill>
                  <a:srgbClr val="231F20"/>
                </a:solidFill>
                <a:latin typeface="Verdana"/>
                <a:cs typeface="Verdana"/>
              </a:rPr>
              <a:t> ances- </a:t>
            </a:r>
            <a:r>
              <a:rPr sz="1000" spc="-30" dirty="0">
                <a:solidFill>
                  <a:srgbClr val="231F20"/>
                </a:solidFill>
                <a:latin typeface="Verdana"/>
                <a:cs typeface="Verdana"/>
              </a:rPr>
              <a:t>tral,</a:t>
            </a:r>
            <a:r>
              <a:rPr sz="1000" spc="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231F20"/>
                </a:solidFill>
                <a:latin typeface="Verdana"/>
                <a:cs typeface="Verdana"/>
              </a:rPr>
              <a:t>arqueológico,</a:t>
            </a:r>
            <a:r>
              <a:rPr sz="1000" spc="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231F20"/>
                </a:solidFill>
                <a:latin typeface="Verdana"/>
                <a:cs typeface="Verdana"/>
              </a:rPr>
              <a:t>paleontológico,</a:t>
            </a:r>
            <a:r>
              <a:rPr sz="1000" spc="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Verdana"/>
                <a:cs typeface="Verdana"/>
              </a:rPr>
              <a:t>natural,</a:t>
            </a:r>
            <a:r>
              <a:rPr sz="1000" spc="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Verdana"/>
                <a:cs typeface="Verdana"/>
              </a:rPr>
              <a:t>científico, </a:t>
            </a:r>
            <a:r>
              <a:rPr sz="1000" spc="-40" dirty="0">
                <a:solidFill>
                  <a:srgbClr val="231F20"/>
                </a:solidFill>
                <a:latin typeface="Verdana"/>
                <a:cs typeface="Verdana"/>
              </a:rPr>
              <a:t>artístico,</a:t>
            </a:r>
            <a:r>
              <a:rPr sz="1000" spc="-20" dirty="0">
                <a:solidFill>
                  <a:srgbClr val="231F20"/>
                </a:solidFill>
                <a:latin typeface="Verdana"/>
                <a:cs typeface="Verdana"/>
              </a:rPr>
              <a:t> estético, </a:t>
            </a:r>
            <a:r>
              <a:rPr sz="1000" spc="-10" dirty="0">
                <a:solidFill>
                  <a:srgbClr val="231F20"/>
                </a:solidFill>
                <a:latin typeface="Verdana"/>
                <a:cs typeface="Verdana"/>
              </a:rPr>
              <a:t>medicinal,</a:t>
            </a:r>
            <a:r>
              <a:rPr sz="1000" spc="-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231F20"/>
                </a:solidFill>
                <a:latin typeface="Verdana"/>
                <a:cs typeface="Verdana"/>
              </a:rPr>
              <a:t>terapéutico,</a:t>
            </a:r>
            <a:r>
              <a:rPr sz="1000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Verdana"/>
                <a:cs typeface="Verdana"/>
              </a:rPr>
              <a:t>religioso.</a:t>
            </a:r>
            <a:r>
              <a:rPr sz="1000" spc="-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Verdana"/>
                <a:cs typeface="Verdana"/>
              </a:rPr>
              <a:t>es- </a:t>
            </a:r>
            <a:r>
              <a:rPr sz="1000" spc="-40" dirty="0">
                <a:solidFill>
                  <a:srgbClr val="231F20"/>
                </a:solidFill>
                <a:latin typeface="Verdana"/>
                <a:cs typeface="Verdana"/>
              </a:rPr>
              <a:t>piritual,</a:t>
            </a:r>
            <a:r>
              <a:rPr sz="1000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Verdana"/>
                <a:cs typeface="Verdana"/>
              </a:rPr>
              <a:t>eclesiástico,</a:t>
            </a:r>
            <a:r>
              <a:rPr sz="1000" spc="-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Verdana"/>
                <a:cs typeface="Verdana"/>
              </a:rPr>
              <a:t>ritual,</a:t>
            </a:r>
            <a:r>
              <a:rPr sz="1000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231F20"/>
                </a:solidFill>
                <a:latin typeface="Verdana"/>
                <a:cs typeface="Verdana"/>
              </a:rPr>
              <a:t>etnográfico.</a:t>
            </a:r>
            <a:r>
              <a:rPr sz="1000" spc="-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Verdana"/>
                <a:cs typeface="Verdana"/>
              </a:rPr>
              <a:t>cosmológioco, </a:t>
            </a:r>
            <a:r>
              <a:rPr sz="1000" spc="-40" dirty="0">
                <a:solidFill>
                  <a:srgbClr val="231F20"/>
                </a:solidFill>
                <a:latin typeface="Verdana"/>
                <a:cs typeface="Verdana"/>
              </a:rPr>
              <a:t>paisajístico,</a:t>
            </a:r>
            <a:r>
              <a:rPr sz="1000" spc="-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Verdana"/>
                <a:cs typeface="Verdana"/>
              </a:rPr>
              <a:t>folklórico,</a:t>
            </a:r>
            <a:r>
              <a:rPr sz="1000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Verdana"/>
                <a:cs typeface="Verdana"/>
              </a:rPr>
              <a:t>comunitario,</a:t>
            </a:r>
            <a:r>
              <a:rPr sz="1000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Verdana"/>
                <a:cs typeface="Verdana"/>
              </a:rPr>
              <a:t>social,</a:t>
            </a:r>
            <a:r>
              <a:rPr sz="1000" spc="-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231F20"/>
                </a:solidFill>
                <a:latin typeface="Verdana"/>
                <a:cs typeface="Verdana"/>
              </a:rPr>
              <a:t>productivo</a:t>
            </a:r>
            <a:r>
              <a:rPr sz="1000" spc="-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Verdana"/>
                <a:cs typeface="Verdana"/>
              </a:rPr>
              <a:t>y </a:t>
            </a:r>
            <a:r>
              <a:rPr sz="1000" spc="-10" dirty="0">
                <a:solidFill>
                  <a:srgbClr val="231F20"/>
                </a:solidFill>
                <a:latin typeface="Verdana"/>
                <a:cs typeface="Verdana"/>
              </a:rPr>
              <a:t>tecnológico.</a:t>
            </a:r>
            <a:endParaRPr sz="1000">
              <a:latin typeface="Verdana"/>
              <a:cs typeface="Verdana"/>
            </a:endParaRPr>
          </a:p>
          <a:p>
            <a:pPr marL="12700" algn="just">
              <a:lnSpc>
                <a:spcPct val="100000"/>
              </a:lnSpc>
              <a:spcBef>
                <a:spcPts val="1200"/>
              </a:spcBef>
            </a:pPr>
            <a:r>
              <a:rPr sz="1000" dirty="0">
                <a:solidFill>
                  <a:srgbClr val="231F20"/>
                </a:solidFill>
                <a:latin typeface="Verdana"/>
                <a:cs typeface="Verdana"/>
              </a:rPr>
              <a:t>Comprende</a:t>
            </a:r>
            <a:r>
              <a:rPr sz="1000" spc="-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sz="1000" spc="-10" dirty="0">
                <a:solidFill>
                  <a:srgbClr val="231F20"/>
                </a:solidFill>
                <a:latin typeface="Verdana"/>
                <a:cs typeface="Verdana"/>
              </a:rPr>
              <a:t> manera enunciativa </a:t>
            </a:r>
            <a:r>
              <a:rPr sz="1000" spc="-60" dirty="0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sz="1000" spc="-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231F20"/>
                </a:solidFill>
                <a:latin typeface="Verdana"/>
                <a:cs typeface="Verdana"/>
              </a:rPr>
              <a:t>no</a:t>
            </a:r>
            <a:r>
              <a:rPr sz="1000" spc="-10" dirty="0">
                <a:solidFill>
                  <a:srgbClr val="231F20"/>
                </a:solidFill>
                <a:latin typeface="Verdana"/>
                <a:cs typeface="Verdana"/>
              </a:rPr>
              <a:t> limitativa: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5300" y="2793978"/>
            <a:ext cx="25711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85" dirty="0">
                <a:solidFill>
                  <a:srgbClr val="231F20"/>
                </a:solidFill>
                <a:latin typeface="Tahoma"/>
                <a:cs typeface="Tahoma"/>
              </a:rPr>
              <a:t>1</a:t>
            </a:r>
            <a:r>
              <a:rPr sz="1000" spc="-85" dirty="0">
                <a:solidFill>
                  <a:srgbClr val="231F20"/>
                </a:solidFill>
                <a:latin typeface="Verdana"/>
                <a:cs typeface="Verdana"/>
              </a:rPr>
              <a:t>.</a:t>
            </a:r>
            <a:r>
              <a:rPr sz="1000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Verdana"/>
                <a:cs typeface="Verdana"/>
              </a:rPr>
              <a:t>Edificios,</a:t>
            </a:r>
            <a:r>
              <a:rPr sz="1000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Verdana"/>
                <a:cs typeface="Verdana"/>
              </a:rPr>
              <a:t>casas</a:t>
            </a:r>
            <a:r>
              <a:rPr sz="1000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231F20"/>
                </a:solidFill>
                <a:latin typeface="Verdana"/>
                <a:cs typeface="Verdana"/>
              </a:rPr>
              <a:t>o</a:t>
            </a:r>
            <a:r>
              <a:rPr sz="1000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Verdana"/>
                <a:cs typeface="Verdana"/>
              </a:rPr>
              <a:t>casonas</a:t>
            </a:r>
            <a:r>
              <a:rPr sz="1000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sz="1000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Verdana"/>
                <a:cs typeface="Verdana"/>
              </a:rPr>
              <a:t>haciendas.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5300" y="3251178"/>
            <a:ext cx="302069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solidFill>
                  <a:srgbClr val="231F20"/>
                </a:solidFill>
                <a:latin typeface="Verdana"/>
                <a:cs typeface="Verdana"/>
              </a:rPr>
              <a:t>gares</a:t>
            </a:r>
            <a:r>
              <a:rPr sz="1000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Verdana"/>
                <a:cs typeface="Verdana"/>
              </a:rPr>
              <a:t>sagrados.</a:t>
            </a:r>
            <a:endParaRPr sz="1000">
              <a:latin typeface="Verdana"/>
              <a:cs typeface="Verdana"/>
            </a:endParaRPr>
          </a:p>
          <a:p>
            <a:pPr marL="153670" indent="-140970">
              <a:lnSpc>
                <a:spcPct val="100000"/>
              </a:lnSpc>
              <a:buFont typeface="Tahoma"/>
              <a:buAutoNum type="arabicPeriod" startAt="4"/>
              <a:tabLst>
                <a:tab pos="153670" algn="l"/>
              </a:tabLst>
            </a:pPr>
            <a:r>
              <a:rPr sz="1000" spc="-25" dirty="0">
                <a:solidFill>
                  <a:srgbClr val="231F20"/>
                </a:solidFill>
                <a:latin typeface="Verdana"/>
                <a:cs typeface="Verdana"/>
              </a:rPr>
              <a:t>Fábricas,</a:t>
            </a:r>
            <a:r>
              <a:rPr sz="1000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Verdana"/>
                <a:cs typeface="Verdana"/>
              </a:rPr>
              <a:t>ingenios,</a:t>
            </a:r>
            <a:r>
              <a:rPr sz="1000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Verdana"/>
                <a:cs typeface="Verdana"/>
              </a:rPr>
              <a:t>minas</a:t>
            </a:r>
            <a:r>
              <a:rPr sz="1000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sz="1000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Verdana"/>
                <a:cs typeface="Verdana"/>
              </a:rPr>
              <a:t>centros</a:t>
            </a:r>
            <a:r>
              <a:rPr sz="1000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Verdana"/>
                <a:cs typeface="Verdana"/>
              </a:rPr>
              <a:t>industriales.</a:t>
            </a:r>
            <a:endParaRPr sz="1000">
              <a:latin typeface="Verdana"/>
              <a:cs typeface="Verdana"/>
            </a:endParaRPr>
          </a:p>
          <a:p>
            <a:pPr marL="153670" indent="-140970">
              <a:lnSpc>
                <a:spcPct val="100000"/>
              </a:lnSpc>
              <a:buFont typeface="Tahoma"/>
              <a:buAutoNum type="arabicPeriod" startAt="4"/>
              <a:tabLst>
                <a:tab pos="153670" algn="l"/>
              </a:tabLst>
            </a:pPr>
            <a:r>
              <a:rPr sz="1000" spc="-10" dirty="0">
                <a:solidFill>
                  <a:srgbClr val="231F20"/>
                </a:solidFill>
                <a:latin typeface="Verdana"/>
                <a:cs typeface="Verdana"/>
              </a:rPr>
              <a:t>Monumentos.</a:t>
            </a:r>
            <a:endParaRPr sz="1000">
              <a:latin typeface="Verdana"/>
              <a:cs typeface="Verdana"/>
            </a:endParaRPr>
          </a:p>
          <a:p>
            <a:pPr marL="153670" indent="-140970">
              <a:lnSpc>
                <a:spcPct val="100000"/>
              </a:lnSpc>
              <a:buFont typeface="Tahoma"/>
              <a:buAutoNum type="arabicPeriod" startAt="4"/>
              <a:tabLst>
                <a:tab pos="153670" algn="l"/>
              </a:tabLst>
            </a:pPr>
            <a:r>
              <a:rPr sz="1000" spc="-45" dirty="0">
                <a:solidFill>
                  <a:srgbClr val="231F20"/>
                </a:solidFill>
                <a:latin typeface="Verdana"/>
                <a:cs typeface="Verdana"/>
              </a:rPr>
              <a:t>Pirámides,</a:t>
            </a:r>
            <a:r>
              <a:rPr sz="1000" spc="-40" dirty="0">
                <a:solidFill>
                  <a:srgbClr val="231F20"/>
                </a:solidFill>
                <a:latin typeface="Verdana"/>
                <a:cs typeface="Verdana"/>
              </a:rPr>
              <a:t> lomas</a:t>
            </a:r>
            <a:r>
              <a:rPr sz="100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sz="100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Verdana"/>
                <a:cs typeface="Verdana"/>
              </a:rPr>
              <a:t>montículos.</a:t>
            </a:r>
            <a:endParaRPr sz="1000">
              <a:latin typeface="Verdana"/>
              <a:cs typeface="Verdana"/>
            </a:endParaRPr>
          </a:p>
          <a:p>
            <a:pPr marL="153670" indent="-140970">
              <a:lnSpc>
                <a:spcPct val="100000"/>
              </a:lnSpc>
              <a:buFont typeface="Tahoma"/>
              <a:buAutoNum type="arabicPeriod" startAt="4"/>
              <a:tabLst>
                <a:tab pos="153670" algn="l"/>
              </a:tabLst>
            </a:pPr>
            <a:r>
              <a:rPr sz="1000" dirty="0">
                <a:solidFill>
                  <a:srgbClr val="231F20"/>
                </a:solidFill>
                <a:latin typeface="Verdana"/>
                <a:cs typeface="Verdana"/>
              </a:rPr>
              <a:t>Cuevas</a:t>
            </a:r>
            <a:r>
              <a:rPr sz="1000" spc="-60" dirty="0">
                <a:solidFill>
                  <a:srgbClr val="231F20"/>
                </a:solidFill>
                <a:latin typeface="Verdana"/>
                <a:cs typeface="Verdana"/>
              </a:rPr>
              <a:t> y</a:t>
            </a:r>
            <a:r>
              <a:rPr sz="1000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Verdana"/>
                <a:cs typeface="Verdana"/>
              </a:rPr>
              <a:t>abrigos</a:t>
            </a:r>
            <a:r>
              <a:rPr sz="1000" spc="-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Verdana"/>
                <a:cs typeface="Verdana"/>
              </a:rPr>
              <a:t>rocosos.</a:t>
            </a:r>
            <a:endParaRPr sz="1000">
              <a:latin typeface="Verdana"/>
              <a:cs typeface="Verdana"/>
            </a:endParaRPr>
          </a:p>
          <a:p>
            <a:pPr marL="153670" indent="-140970">
              <a:lnSpc>
                <a:spcPct val="100000"/>
              </a:lnSpc>
              <a:buFont typeface="Tahoma"/>
              <a:buAutoNum type="arabicPeriod" startAt="4"/>
              <a:tabLst>
                <a:tab pos="153670" algn="l"/>
              </a:tabLst>
            </a:pPr>
            <a:r>
              <a:rPr sz="1000" spc="-25" dirty="0">
                <a:solidFill>
                  <a:srgbClr val="231F20"/>
                </a:solidFill>
                <a:latin typeface="Verdana"/>
                <a:cs typeface="Verdana"/>
              </a:rPr>
              <a:t>Áreas</a:t>
            </a:r>
            <a:r>
              <a:rPr sz="1000" spc="-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Verdana"/>
                <a:cs typeface="Verdana"/>
              </a:rPr>
              <a:t>geográficas,</a:t>
            </a:r>
            <a:r>
              <a:rPr sz="1000" spc="-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Verdana"/>
                <a:cs typeface="Verdana"/>
              </a:rPr>
              <a:t>bosques</a:t>
            </a:r>
            <a:r>
              <a:rPr sz="1000" spc="-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sz="1000" spc="-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Verdana"/>
                <a:cs typeface="Verdana"/>
              </a:rPr>
              <a:t>desiertos.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20299" y="2781546"/>
            <a:ext cx="181991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90" dirty="0">
                <a:solidFill>
                  <a:srgbClr val="231F20"/>
                </a:solidFill>
                <a:latin typeface="Tahoma"/>
                <a:cs typeface="Tahoma"/>
              </a:rPr>
              <a:t>12</a:t>
            </a:r>
            <a:r>
              <a:rPr sz="1000" spc="-90" dirty="0">
                <a:solidFill>
                  <a:srgbClr val="231F20"/>
                </a:solidFill>
                <a:latin typeface="Verdana"/>
                <a:cs typeface="Verdana"/>
              </a:rPr>
              <a:t>.</a:t>
            </a:r>
            <a:r>
              <a:rPr sz="1000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Verdana"/>
                <a:cs typeface="Verdana"/>
              </a:rPr>
              <a:t>Valles,</a:t>
            </a:r>
            <a:r>
              <a:rPr sz="1000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Verdana"/>
                <a:cs typeface="Verdana"/>
              </a:rPr>
              <a:t>mesetas</a:t>
            </a:r>
            <a:r>
              <a:rPr sz="1000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sz="1000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Verdana"/>
                <a:cs typeface="Verdana"/>
              </a:rPr>
              <a:t>llanuras.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5300" y="2946378"/>
            <a:ext cx="484187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3670" indent="-140970">
              <a:lnSpc>
                <a:spcPct val="100000"/>
              </a:lnSpc>
              <a:spcBef>
                <a:spcPts val="100"/>
              </a:spcBef>
              <a:buFont typeface="Tahoma"/>
              <a:buAutoNum type="arabicPeriod" startAt="2"/>
              <a:tabLst>
                <a:tab pos="153670" algn="l"/>
                <a:tab pos="3477260" algn="l"/>
              </a:tabLst>
            </a:pPr>
            <a:r>
              <a:rPr sz="1000" spc="-10" dirty="0">
                <a:solidFill>
                  <a:srgbClr val="231F20"/>
                </a:solidFill>
                <a:latin typeface="Verdana"/>
                <a:cs typeface="Verdana"/>
              </a:rPr>
              <a:t>Palacios,</a:t>
            </a:r>
            <a:r>
              <a:rPr sz="1000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Verdana"/>
                <a:cs typeface="Verdana"/>
              </a:rPr>
              <a:t>teatros,</a:t>
            </a:r>
            <a:r>
              <a:rPr sz="1000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Verdana"/>
                <a:cs typeface="Verdana"/>
              </a:rPr>
              <a:t>galerias.</a:t>
            </a:r>
            <a:r>
              <a:rPr sz="1000" dirty="0">
                <a:solidFill>
                  <a:srgbClr val="231F20"/>
                </a:solidFill>
                <a:latin typeface="Verdana"/>
                <a:cs typeface="Verdana"/>
              </a:rPr>
              <a:t>	</a:t>
            </a:r>
            <a:r>
              <a:rPr sz="1500" b="1" spc="-135" baseline="5555" dirty="0">
                <a:solidFill>
                  <a:srgbClr val="231F20"/>
                </a:solidFill>
                <a:latin typeface="Tahoma"/>
                <a:cs typeface="Tahoma"/>
              </a:rPr>
              <a:t>13</a:t>
            </a:r>
            <a:r>
              <a:rPr sz="1500" spc="-135" baseline="5555" dirty="0">
                <a:solidFill>
                  <a:srgbClr val="231F20"/>
                </a:solidFill>
                <a:latin typeface="Verdana"/>
                <a:cs typeface="Verdana"/>
              </a:rPr>
              <a:t>.</a:t>
            </a:r>
            <a:r>
              <a:rPr sz="1500" spc="-75" baseline="5555" dirty="0">
                <a:solidFill>
                  <a:srgbClr val="231F20"/>
                </a:solidFill>
                <a:latin typeface="Verdana"/>
                <a:cs typeface="Verdana"/>
              </a:rPr>
              <a:t> Paisajes </a:t>
            </a:r>
            <a:r>
              <a:rPr sz="1500" spc="-37" baseline="5555" dirty="0">
                <a:solidFill>
                  <a:srgbClr val="231F20"/>
                </a:solidFill>
                <a:latin typeface="Verdana"/>
                <a:cs typeface="Verdana"/>
              </a:rPr>
              <a:t>culturales.</a:t>
            </a:r>
            <a:endParaRPr sz="1500" baseline="5555">
              <a:latin typeface="Verdana"/>
              <a:cs typeface="Verdana"/>
            </a:endParaRPr>
          </a:p>
          <a:p>
            <a:pPr marL="154305" indent="-141605">
              <a:lnSpc>
                <a:spcPct val="100000"/>
              </a:lnSpc>
              <a:buFont typeface="Tahoma"/>
              <a:buAutoNum type="arabicPeriod" startAt="2"/>
              <a:tabLst>
                <a:tab pos="154305" algn="l"/>
              </a:tabLst>
            </a:pPr>
            <a:r>
              <a:rPr sz="1000" spc="-50" dirty="0">
                <a:solidFill>
                  <a:srgbClr val="231F20"/>
                </a:solidFill>
                <a:latin typeface="Verdana"/>
                <a:cs typeface="Verdana"/>
              </a:rPr>
              <a:t>lglesias,</a:t>
            </a:r>
            <a:r>
              <a:rPr sz="1000" spc="-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Verdana"/>
                <a:cs typeface="Verdana"/>
              </a:rPr>
              <a:t>capillas,</a:t>
            </a:r>
            <a:r>
              <a:rPr sz="1000" spc="-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Verdana"/>
                <a:cs typeface="Verdana"/>
              </a:rPr>
              <a:t>catedrales,</a:t>
            </a:r>
            <a:r>
              <a:rPr sz="1000" spc="-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Verdana"/>
                <a:cs typeface="Verdana"/>
              </a:rPr>
              <a:t>templos,</a:t>
            </a:r>
            <a:r>
              <a:rPr sz="1000" spc="-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Verdana"/>
                <a:cs typeface="Verdana"/>
              </a:rPr>
              <a:t>santuarios</a:t>
            </a:r>
            <a:r>
              <a:rPr sz="1000" spc="-60" dirty="0">
                <a:solidFill>
                  <a:srgbClr val="231F20"/>
                </a:solidFill>
                <a:latin typeface="Verdana"/>
                <a:cs typeface="Verdana"/>
              </a:rPr>
              <a:t> y</a:t>
            </a:r>
            <a:r>
              <a:rPr sz="1000" spc="-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Verdana"/>
                <a:cs typeface="Verdana"/>
              </a:rPr>
              <a:t>lu-</a:t>
            </a:r>
            <a:r>
              <a:rPr sz="1000" spc="3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500" b="1" spc="-135" baseline="5555" dirty="0">
                <a:solidFill>
                  <a:srgbClr val="231F20"/>
                </a:solidFill>
                <a:latin typeface="Tahoma"/>
                <a:cs typeface="Tahoma"/>
              </a:rPr>
              <a:t>14</a:t>
            </a:r>
            <a:r>
              <a:rPr sz="1500" spc="-135" baseline="5555" dirty="0">
                <a:solidFill>
                  <a:srgbClr val="231F20"/>
                </a:solidFill>
                <a:latin typeface="Verdana"/>
                <a:cs typeface="Verdana"/>
              </a:rPr>
              <a:t>.</a:t>
            </a:r>
            <a:r>
              <a:rPr sz="1500" spc="-104" baseline="55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500" spc="-15" baseline="5555" dirty="0">
                <a:solidFill>
                  <a:srgbClr val="231F20"/>
                </a:solidFill>
                <a:latin typeface="Verdana"/>
                <a:cs typeface="Verdana"/>
              </a:rPr>
              <a:t>Murales.</a:t>
            </a:r>
            <a:endParaRPr sz="1500" baseline="5555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20299" y="3238746"/>
            <a:ext cx="320421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4154" indent="-214629">
              <a:lnSpc>
                <a:spcPct val="100000"/>
              </a:lnSpc>
              <a:spcBef>
                <a:spcPts val="100"/>
              </a:spcBef>
              <a:buFont typeface="Tahoma"/>
              <a:buAutoNum type="arabicPeriod" startAt="15"/>
              <a:tabLst>
                <a:tab pos="224154" algn="l"/>
              </a:tabLst>
            </a:pPr>
            <a:r>
              <a:rPr sz="1000" spc="-25" dirty="0">
                <a:solidFill>
                  <a:srgbClr val="231F20"/>
                </a:solidFill>
                <a:latin typeface="Verdana"/>
                <a:cs typeface="Verdana"/>
              </a:rPr>
              <a:t>Pueblos</a:t>
            </a:r>
            <a:r>
              <a:rPr sz="100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231F20"/>
                </a:solidFill>
                <a:latin typeface="Verdana"/>
                <a:cs typeface="Verdana"/>
              </a:rPr>
              <a:t>ciudades</a:t>
            </a:r>
            <a:r>
              <a:rPr sz="1000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Verdana"/>
                <a:cs typeface="Verdana"/>
              </a:rPr>
              <a:t>históricas.</a:t>
            </a:r>
            <a:endParaRPr sz="1000">
              <a:latin typeface="Verdana"/>
              <a:cs typeface="Verdana"/>
            </a:endParaRPr>
          </a:p>
          <a:p>
            <a:pPr marL="12700" marR="5080" indent="-5080">
              <a:lnSpc>
                <a:spcPct val="100000"/>
              </a:lnSpc>
              <a:buFont typeface="Tahoma"/>
              <a:buAutoNum type="arabicPeriod" startAt="15"/>
              <a:tabLst>
                <a:tab pos="222250" algn="l"/>
              </a:tabLst>
            </a:pPr>
            <a:r>
              <a:rPr sz="1000" dirty="0">
                <a:solidFill>
                  <a:srgbClr val="231F20"/>
                </a:solidFill>
                <a:latin typeface="Verdana"/>
                <a:cs typeface="Verdana"/>
              </a:rPr>
              <a:t>	Campos</a:t>
            </a:r>
            <a:r>
              <a:rPr sz="1000" spc="-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sz="1000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Verdana"/>
                <a:cs typeface="Verdana"/>
              </a:rPr>
              <a:t>cultivo,</a:t>
            </a:r>
            <a:r>
              <a:rPr sz="1000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Verdana"/>
                <a:cs typeface="Verdana"/>
              </a:rPr>
              <a:t>terrazas,</a:t>
            </a:r>
            <a:r>
              <a:rPr sz="1000" spc="-20" dirty="0">
                <a:solidFill>
                  <a:srgbClr val="231F20"/>
                </a:solidFill>
                <a:latin typeface="Verdana"/>
                <a:cs typeface="Verdana"/>
              </a:rPr>
              <a:t> camellones </a:t>
            </a:r>
            <a:r>
              <a:rPr sz="1000" spc="-60" dirty="0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sz="1000" spc="-20" dirty="0">
                <a:solidFill>
                  <a:srgbClr val="231F20"/>
                </a:solidFill>
                <a:latin typeface="Verdana"/>
                <a:cs typeface="Verdana"/>
              </a:rPr>
              <a:t> cam- </a:t>
            </a:r>
            <a:r>
              <a:rPr sz="1000" spc="-25" dirty="0">
                <a:solidFill>
                  <a:srgbClr val="231F20"/>
                </a:solidFill>
                <a:latin typeface="Verdana"/>
                <a:cs typeface="Verdana"/>
              </a:rPr>
              <a:t>pos</a:t>
            </a:r>
            <a:r>
              <a:rPr sz="1000" spc="-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Verdana"/>
                <a:cs typeface="Verdana"/>
              </a:rPr>
              <a:t>hundidos.</a:t>
            </a:r>
            <a:endParaRPr sz="1000">
              <a:latin typeface="Verdana"/>
              <a:cs typeface="Verdana"/>
            </a:endParaRPr>
          </a:p>
          <a:p>
            <a:pPr marL="224154" indent="-214629">
              <a:lnSpc>
                <a:spcPct val="100000"/>
              </a:lnSpc>
              <a:buFont typeface="Tahoma"/>
              <a:buAutoNum type="arabicPeriod" startAt="15"/>
              <a:tabLst>
                <a:tab pos="224154" algn="l"/>
              </a:tabLst>
            </a:pPr>
            <a:r>
              <a:rPr sz="1000" dirty="0">
                <a:solidFill>
                  <a:srgbClr val="231F20"/>
                </a:solidFill>
                <a:latin typeface="Verdana"/>
                <a:cs typeface="Verdana"/>
              </a:rPr>
              <a:t>Canales</a:t>
            </a:r>
            <a:r>
              <a:rPr sz="1000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sz="1000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Verdana"/>
                <a:cs typeface="Verdana"/>
              </a:rPr>
              <a:t>acueductos.</a:t>
            </a:r>
            <a:endParaRPr sz="1000">
              <a:latin typeface="Verdana"/>
              <a:cs typeface="Verdana"/>
            </a:endParaRPr>
          </a:p>
          <a:p>
            <a:pPr marL="224154" indent="-214629">
              <a:lnSpc>
                <a:spcPct val="100000"/>
              </a:lnSpc>
              <a:buFont typeface="Tahoma"/>
              <a:buAutoNum type="arabicPeriod" startAt="15"/>
              <a:tabLst>
                <a:tab pos="224154" algn="l"/>
              </a:tabLst>
            </a:pPr>
            <a:r>
              <a:rPr sz="1000" spc="-20" dirty="0">
                <a:solidFill>
                  <a:srgbClr val="231F20"/>
                </a:solidFill>
                <a:latin typeface="Verdana"/>
                <a:cs typeface="Verdana"/>
              </a:rPr>
              <a:t>Obras </a:t>
            </a:r>
            <a:r>
              <a:rPr sz="1000" dirty="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sz="1000" spc="-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Verdana"/>
                <a:cs typeface="Verdana"/>
              </a:rPr>
              <a:t>tierra.</a:t>
            </a:r>
            <a:endParaRPr sz="1000">
              <a:latin typeface="Verdana"/>
              <a:cs typeface="Verdana"/>
            </a:endParaRPr>
          </a:p>
          <a:p>
            <a:pPr marL="224154" indent="-214629">
              <a:lnSpc>
                <a:spcPct val="100000"/>
              </a:lnSpc>
              <a:buFont typeface="Tahoma"/>
              <a:buAutoNum type="arabicPeriod" startAt="15"/>
              <a:tabLst>
                <a:tab pos="224154" algn="l"/>
              </a:tabLst>
            </a:pPr>
            <a:r>
              <a:rPr sz="1000" spc="-25" dirty="0">
                <a:solidFill>
                  <a:srgbClr val="231F20"/>
                </a:solidFill>
                <a:latin typeface="Verdana"/>
                <a:cs typeface="Verdana"/>
              </a:rPr>
              <a:t>Redes</a:t>
            </a:r>
            <a:r>
              <a:rPr sz="1000" spc="-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Verdana"/>
                <a:cs typeface="Verdana"/>
              </a:rPr>
              <a:t>viales.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5300" y="4165578"/>
            <a:ext cx="558546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3670" indent="-140970">
              <a:lnSpc>
                <a:spcPct val="100000"/>
              </a:lnSpc>
              <a:spcBef>
                <a:spcPts val="100"/>
              </a:spcBef>
              <a:buFont typeface="Tahoma"/>
              <a:buAutoNum type="arabicPeriod" startAt="9"/>
              <a:tabLst>
                <a:tab pos="153670" algn="l"/>
                <a:tab pos="3477260" algn="l"/>
              </a:tabLst>
            </a:pPr>
            <a:r>
              <a:rPr sz="1000" spc="-10" dirty="0">
                <a:solidFill>
                  <a:srgbClr val="231F20"/>
                </a:solidFill>
                <a:latin typeface="Verdana"/>
                <a:cs typeface="Verdana"/>
              </a:rPr>
              <a:t>Montañas,</a:t>
            </a:r>
            <a:r>
              <a:rPr sz="1000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Verdana"/>
                <a:cs typeface="Verdana"/>
              </a:rPr>
              <a:t>serranías</a:t>
            </a:r>
            <a:r>
              <a:rPr sz="1000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sz="1000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Verdana"/>
                <a:cs typeface="Verdana"/>
              </a:rPr>
              <a:t>cordilleras.</a:t>
            </a:r>
            <a:r>
              <a:rPr sz="1000" dirty="0">
                <a:solidFill>
                  <a:srgbClr val="231F20"/>
                </a:solidFill>
                <a:latin typeface="Verdana"/>
                <a:cs typeface="Verdana"/>
              </a:rPr>
              <a:t>	</a:t>
            </a:r>
            <a:r>
              <a:rPr sz="1500" b="1" spc="-135" baseline="5555" dirty="0">
                <a:solidFill>
                  <a:srgbClr val="231F20"/>
                </a:solidFill>
                <a:latin typeface="Tahoma"/>
                <a:cs typeface="Tahoma"/>
              </a:rPr>
              <a:t>20</a:t>
            </a:r>
            <a:r>
              <a:rPr sz="1500" spc="-135" baseline="5555" dirty="0">
                <a:solidFill>
                  <a:srgbClr val="231F20"/>
                </a:solidFill>
                <a:latin typeface="Verdana"/>
                <a:cs typeface="Verdana"/>
              </a:rPr>
              <a:t>.</a:t>
            </a:r>
            <a:r>
              <a:rPr sz="1500" spc="-75" baseline="55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500" spc="-37" baseline="5555" dirty="0">
                <a:solidFill>
                  <a:srgbClr val="231F20"/>
                </a:solidFill>
                <a:latin typeface="Verdana"/>
                <a:cs typeface="Verdana"/>
              </a:rPr>
              <a:t>Yacimientos</a:t>
            </a:r>
            <a:r>
              <a:rPr sz="1500" spc="-67" baseline="55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500" spc="-15" baseline="5555" dirty="0">
                <a:solidFill>
                  <a:srgbClr val="231F20"/>
                </a:solidFill>
                <a:latin typeface="Verdana"/>
                <a:cs typeface="Verdana"/>
              </a:rPr>
              <a:t>paleontogógicos.</a:t>
            </a:r>
            <a:endParaRPr sz="1500" baseline="5555">
              <a:latin typeface="Verdana"/>
              <a:cs typeface="Verdana"/>
            </a:endParaRPr>
          </a:p>
          <a:p>
            <a:pPr marL="12700" marR="163830" indent="219710">
              <a:lnSpc>
                <a:spcPct val="100000"/>
              </a:lnSpc>
              <a:buFont typeface="Tahoma"/>
              <a:buAutoNum type="arabicPeriod" startAt="9"/>
              <a:tabLst>
                <a:tab pos="232410" algn="l"/>
              </a:tabLst>
            </a:pPr>
            <a:r>
              <a:rPr sz="1000" spc="-20" dirty="0">
                <a:solidFill>
                  <a:srgbClr val="231F20"/>
                </a:solidFill>
                <a:latin typeface="Verdana"/>
                <a:cs typeface="Verdana"/>
              </a:rPr>
              <a:t>Formaciones</a:t>
            </a:r>
            <a:r>
              <a:rPr sz="1000" spc="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231F20"/>
                </a:solidFill>
                <a:latin typeface="Verdana"/>
                <a:cs typeface="Verdana"/>
              </a:rPr>
              <a:t>geológicas</a:t>
            </a:r>
            <a:r>
              <a:rPr sz="1000" spc="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sz="1000" spc="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231F20"/>
                </a:solidFill>
                <a:latin typeface="Verdana"/>
                <a:cs typeface="Verdana"/>
              </a:rPr>
              <a:t>propiedades</a:t>
            </a:r>
            <a:r>
              <a:rPr sz="1000" spc="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231F20"/>
                </a:solidFill>
                <a:latin typeface="Verdana"/>
                <a:cs typeface="Verdana"/>
              </a:rPr>
              <a:t>edafológi-</a:t>
            </a:r>
            <a:r>
              <a:rPr sz="1000" spc="38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500" b="1" spc="-135" baseline="5555" dirty="0">
                <a:solidFill>
                  <a:srgbClr val="231F20"/>
                </a:solidFill>
                <a:latin typeface="Tahoma"/>
                <a:cs typeface="Tahoma"/>
              </a:rPr>
              <a:t>21</a:t>
            </a:r>
            <a:r>
              <a:rPr sz="1500" spc="-135" baseline="5555" dirty="0">
                <a:solidFill>
                  <a:srgbClr val="231F20"/>
                </a:solidFill>
                <a:latin typeface="Verdana"/>
                <a:cs typeface="Verdana"/>
              </a:rPr>
              <a:t>.</a:t>
            </a:r>
            <a:r>
              <a:rPr sz="1500" spc="-75" baseline="55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500" spc="-44" baseline="5555" dirty="0">
                <a:solidFill>
                  <a:srgbClr val="231F20"/>
                </a:solidFill>
                <a:latin typeface="Verdana"/>
                <a:cs typeface="Verdana"/>
              </a:rPr>
              <a:t>Representaciones</a:t>
            </a:r>
            <a:r>
              <a:rPr sz="1500" spc="-75" baseline="55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500" spc="-30" baseline="5555" dirty="0">
                <a:solidFill>
                  <a:srgbClr val="231F20"/>
                </a:solidFill>
                <a:latin typeface="Verdana"/>
                <a:cs typeface="Verdana"/>
              </a:rPr>
              <a:t>rupestres. </a:t>
            </a:r>
            <a:r>
              <a:rPr sz="1000" spc="-20" dirty="0">
                <a:solidFill>
                  <a:srgbClr val="231F20"/>
                </a:solidFill>
                <a:latin typeface="Verdana"/>
                <a:cs typeface="Verdana"/>
              </a:rPr>
              <a:t>cas.</a:t>
            </a:r>
            <a:endParaRPr sz="1000">
              <a:latin typeface="Verdana"/>
              <a:cs typeface="Verdana"/>
            </a:endParaRPr>
          </a:p>
          <a:p>
            <a:pPr marL="12700" marR="2186305" indent="227329">
              <a:lnSpc>
                <a:spcPct val="100000"/>
              </a:lnSpc>
              <a:buFont typeface="Tahoma"/>
              <a:buAutoNum type="arabicPeriod" startAt="9"/>
              <a:tabLst>
                <a:tab pos="240029" algn="l"/>
              </a:tabLst>
            </a:pPr>
            <a:r>
              <a:rPr sz="1000" spc="-35" dirty="0">
                <a:solidFill>
                  <a:srgbClr val="231F20"/>
                </a:solidFill>
                <a:latin typeface="Verdana"/>
                <a:cs typeface="Verdana"/>
              </a:rPr>
              <a:t>Vertientes,</a:t>
            </a:r>
            <a:r>
              <a:rPr sz="1000" spc="-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231F20"/>
                </a:solidFill>
                <a:latin typeface="Verdana"/>
                <a:cs typeface="Verdana"/>
              </a:rPr>
              <a:t>aguas </a:t>
            </a:r>
            <a:r>
              <a:rPr sz="1000" spc="-35" dirty="0">
                <a:solidFill>
                  <a:srgbClr val="231F20"/>
                </a:solidFill>
                <a:latin typeface="Verdana"/>
                <a:cs typeface="Verdana"/>
              </a:rPr>
              <a:t>termales,</a:t>
            </a:r>
            <a:r>
              <a:rPr sz="10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Verdana"/>
                <a:cs typeface="Verdana"/>
              </a:rPr>
              <a:t>humedales,</a:t>
            </a:r>
            <a:r>
              <a:rPr sz="1000" dirty="0">
                <a:solidFill>
                  <a:srgbClr val="231F20"/>
                </a:solidFill>
                <a:latin typeface="Verdana"/>
                <a:cs typeface="Verdana"/>
              </a:rPr>
              <a:t> aguas, </a:t>
            </a:r>
            <a:r>
              <a:rPr sz="1000" spc="-25" dirty="0">
                <a:solidFill>
                  <a:srgbClr val="231F20"/>
                </a:solidFill>
                <a:latin typeface="Verdana"/>
                <a:cs typeface="Verdana"/>
              </a:rPr>
              <a:t>la- gos</a:t>
            </a:r>
            <a:r>
              <a:rPr sz="1000" spc="-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sz="1000" spc="-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Verdana"/>
                <a:cs typeface="Verdana"/>
              </a:rPr>
              <a:t>ríos.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781700" y="514455"/>
            <a:ext cx="4872990" cy="608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5" dirty="0">
                <a:solidFill>
                  <a:srgbClr val="40AD49"/>
                </a:solidFill>
              </a:rPr>
              <a:t>CLASIFICACIÓN</a:t>
            </a:r>
            <a:r>
              <a:rPr sz="1400" spc="30" dirty="0">
                <a:solidFill>
                  <a:srgbClr val="40AD49"/>
                </a:solidFill>
              </a:rPr>
              <a:t> </a:t>
            </a:r>
            <a:r>
              <a:rPr sz="1400" spc="-145" dirty="0">
                <a:solidFill>
                  <a:srgbClr val="40AD49"/>
                </a:solidFill>
              </a:rPr>
              <a:t>DEL</a:t>
            </a:r>
            <a:r>
              <a:rPr sz="1400" spc="35" dirty="0">
                <a:solidFill>
                  <a:srgbClr val="40AD49"/>
                </a:solidFill>
              </a:rPr>
              <a:t> </a:t>
            </a:r>
            <a:r>
              <a:rPr sz="1400" spc="-105" dirty="0">
                <a:solidFill>
                  <a:srgbClr val="40AD49"/>
                </a:solidFill>
              </a:rPr>
              <a:t>PATRIMONIO</a:t>
            </a:r>
            <a:r>
              <a:rPr sz="1400" spc="35" dirty="0">
                <a:solidFill>
                  <a:srgbClr val="40AD49"/>
                </a:solidFill>
              </a:rPr>
              <a:t> </a:t>
            </a:r>
            <a:r>
              <a:rPr sz="1400" spc="-130" dirty="0">
                <a:solidFill>
                  <a:srgbClr val="40AD49"/>
                </a:solidFill>
              </a:rPr>
              <a:t>CULTURAL</a:t>
            </a:r>
            <a:r>
              <a:rPr sz="1400" spc="35" dirty="0">
                <a:solidFill>
                  <a:srgbClr val="40AD49"/>
                </a:solidFill>
              </a:rPr>
              <a:t> </a:t>
            </a:r>
            <a:r>
              <a:rPr sz="1400" spc="-10" dirty="0">
                <a:solidFill>
                  <a:srgbClr val="40AD49"/>
                </a:solidFill>
              </a:rPr>
              <a:t>BOLIVIANO</a:t>
            </a:r>
            <a:endParaRPr sz="1400"/>
          </a:p>
          <a:p>
            <a:pPr marL="1136650">
              <a:lnSpc>
                <a:spcPct val="100000"/>
              </a:lnSpc>
              <a:spcBef>
                <a:spcPts val="1225"/>
              </a:spcBef>
            </a:pPr>
            <a:r>
              <a:rPr sz="1400" spc="-105" dirty="0"/>
              <a:t>PATRIMONIO</a:t>
            </a:r>
            <a:r>
              <a:rPr sz="1400" spc="60" dirty="0"/>
              <a:t> </a:t>
            </a:r>
            <a:r>
              <a:rPr sz="1400" spc="-130" dirty="0"/>
              <a:t>CULTURAL</a:t>
            </a:r>
            <a:r>
              <a:rPr sz="1400" spc="60" dirty="0"/>
              <a:t> </a:t>
            </a:r>
            <a:r>
              <a:rPr sz="1400" spc="-130" dirty="0"/>
              <a:t>MATERIAL</a:t>
            </a:r>
            <a:r>
              <a:rPr sz="1400" spc="60" dirty="0"/>
              <a:t> </a:t>
            </a:r>
            <a:r>
              <a:rPr sz="1400" spc="-114" dirty="0"/>
              <a:t>INMUEBLE</a:t>
            </a:r>
            <a:endParaRPr sz="1400"/>
          </a:p>
        </p:txBody>
      </p:sp>
      <p:grpSp>
        <p:nvGrpSpPr>
          <p:cNvPr id="14" name="object 14"/>
          <p:cNvGrpSpPr/>
          <p:nvPr/>
        </p:nvGrpSpPr>
        <p:grpSpPr>
          <a:xfrm>
            <a:off x="457200" y="1191806"/>
            <a:ext cx="6645909" cy="4155440"/>
            <a:chOff x="457200" y="1191806"/>
            <a:chExt cx="6645909" cy="4155440"/>
          </a:xfrm>
        </p:grpSpPr>
        <p:sp>
          <p:nvSpPr>
            <p:cNvPr id="15" name="object 15"/>
            <p:cNvSpPr/>
            <p:nvPr/>
          </p:nvSpPr>
          <p:spPr>
            <a:xfrm>
              <a:off x="457200" y="5218963"/>
              <a:ext cx="3322954" cy="22860"/>
            </a:xfrm>
            <a:custGeom>
              <a:avLst/>
              <a:gdLst/>
              <a:ahLst/>
              <a:cxnLst/>
              <a:rect l="l" t="t" r="r" b="b"/>
              <a:pathLst>
                <a:path w="3322954" h="22860">
                  <a:moveTo>
                    <a:pt x="3322954" y="0"/>
                  </a:moveTo>
                  <a:lnTo>
                    <a:pt x="0" y="0"/>
                  </a:lnTo>
                  <a:lnTo>
                    <a:pt x="0" y="22809"/>
                  </a:lnTo>
                  <a:lnTo>
                    <a:pt x="3322954" y="22809"/>
                  </a:lnTo>
                  <a:lnTo>
                    <a:pt x="3322954" y="0"/>
                  </a:lnTo>
                  <a:close/>
                </a:path>
              </a:pathLst>
            </a:custGeom>
            <a:solidFill>
              <a:srgbClr val="FF2D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80154" y="5218963"/>
              <a:ext cx="3322955" cy="2280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76129" y="4975783"/>
              <a:ext cx="592797" cy="37083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33000" y="1191806"/>
              <a:ext cx="2330995" cy="138219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7499" y="5409693"/>
            <a:ext cx="9906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25" dirty="0">
                <a:solidFill>
                  <a:srgbClr val="231F20"/>
                </a:solidFill>
                <a:latin typeface="Times New Roman"/>
                <a:cs typeface="Times New Roman"/>
              </a:rPr>
              <a:t>34</a:t>
            </a:r>
            <a:endParaRPr sz="6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60005" cy="575999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36099" y="514455"/>
            <a:ext cx="47840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5" dirty="0">
                <a:solidFill>
                  <a:srgbClr val="40AD49"/>
                </a:solidFill>
              </a:rPr>
              <a:t>CLASIFICACIÓN</a:t>
            </a:r>
            <a:r>
              <a:rPr sz="1400" spc="30" dirty="0">
                <a:solidFill>
                  <a:srgbClr val="40AD49"/>
                </a:solidFill>
              </a:rPr>
              <a:t> </a:t>
            </a:r>
            <a:r>
              <a:rPr sz="1400" spc="-145" dirty="0">
                <a:solidFill>
                  <a:srgbClr val="40AD49"/>
                </a:solidFill>
              </a:rPr>
              <a:t>DEL</a:t>
            </a:r>
            <a:r>
              <a:rPr sz="1400" spc="35" dirty="0">
                <a:solidFill>
                  <a:srgbClr val="40AD49"/>
                </a:solidFill>
              </a:rPr>
              <a:t> </a:t>
            </a:r>
            <a:r>
              <a:rPr sz="1400" spc="-105" dirty="0">
                <a:solidFill>
                  <a:srgbClr val="40AD49"/>
                </a:solidFill>
              </a:rPr>
              <a:t>PATRIMONIO</a:t>
            </a:r>
            <a:r>
              <a:rPr sz="1400" spc="35" dirty="0">
                <a:solidFill>
                  <a:srgbClr val="40AD49"/>
                </a:solidFill>
              </a:rPr>
              <a:t> </a:t>
            </a:r>
            <a:r>
              <a:rPr sz="1400" spc="-130" dirty="0">
                <a:solidFill>
                  <a:srgbClr val="40AD49"/>
                </a:solidFill>
              </a:rPr>
              <a:t>CULTURAL</a:t>
            </a:r>
            <a:r>
              <a:rPr sz="1400" spc="35" dirty="0">
                <a:solidFill>
                  <a:srgbClr val="40AD49"/>
                </a:solidFill>
              </a:rPr>
              <a:t> </a:t>
            </a:r>
            <a:r>
              <a:rPr sz="1400" spc="-60" dirty="0">
                <a:solidFill>
                  <a:srgbClr val="40AD49"/>
                </a:solidFill>
              </a:rPr>
              <a:t>BOLIVIANO</a:t>
            </a:r>
            <a:endParaRPr sz="1400"/>
          </a:p>
        </p:txBody>
      </p:sp>
      <p:sp>
        <p:nvSpPr>
          <p:cNvPr id="5" name="object 5"/>
          <p:cNvSpPr/>
          <p:nvPr/>
        </p:nvSpPr>
        <p:spPr>
          <a:xfrm>
            <a:off x="644855" y="476237"/>
            <a:ext cx="38100" cy="347345"/>
          </a:xfrm>
          <a:custGeom>
            <a:avLst/>
            <a:gdLst/>
            <a:ahLst/>
            <a:cxnLst/>
            <a:rect l="l" t="t" r="r" b="b"/>
            <a:pathLst>
              <a:path w="38100" h="347344">
                <a:moveTo>
                  <a:pt x="0" y="347103"/>
                </a:moveTo>
                <a:lnTo>
                  <a:pt x="38100" y="347103"/>
                </a:lnTo>
                <a:lnTo>
                  <a:pt x="38100" y="0"/>
                </a:lnTo>
                <a:lnTo>
                  <a:pt x="0" y="0"/>
                </a:lnTo>
                <a:lnTo>
                  <a:pt x="0" y="347103"/>
                </a:lnTo>
                <a:close/>
              </a:path>
            </a:pathLst>
          </a:custGeom>
          <a:ln w="38100">
            <a:solidFill>
              <a:srgbClr val="B1B3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47904" y="627195"/>
            <a:ext cx="44729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65" dirty="0">
                <a:solidFill>
                  <a:srgbClr val="A1081D"/>
                </a:solidFill>
                <a:latin typeface="Tahoma"/>
                <a:cs typeface="Tahoma"/>
              </a:rPr>
              <a:t>P</a:t>
            </a:r>
            <a:r>
              <a:rPr sz="2000" b="1" spc="-165" dirty="0">
                <a:solidFill>
                  <a:srgbClr val="A1081D"/>
                </a:solidFill>
                <a:latin typeface="Tahoma"/>
                <a:cs typeface="Tahoma"/>
              </a:rPr>
              <a:t>ATRIMONIO</a:t>
            </a:r>
            <a:r>
              <a:rPr sz="2000" b="1" spc="25" dirty="0">
                <a:solidFill>
                  <a:srgbClr val="A1081D"/>
                </a:solidFill>
                <a:latin typeface="Tahoma"/>
                <a:cs typeface="Tahoma"/>
              </a:rPr>
              <a:t> </a:t>
            </a:r>
            <a:r>
              <a:rPr sz="2000" b="1" spc="-180" dirty="0">
                <a:solidFill>
                  <a:srgbClr val="A1081D"/>
                </a:solidFill>
                <a:latin typeface="Tahoma"/>
                <a:cs typeface="Tahoma"/>
              </a:rPr>
              <a:t>CULTURAL</a:t>
            </a:r>
            <a:r>
              <a:rPr sz="2000" b="1" spc="30" dirty="0">
                <a:solidFill>
                  <a:srgbClr val="A1081D"/>
                </a:solidFill>
                <a:latin typeface="Tahoma"/>
                <a:cs typeface="Tahoma"/>
              </a:rPr>
              <a:t> </a:t>
            </a:r>
            <a:r>
              <a:rPr sz="2000" b="1" spc="-155" dirty="0">
                <a:solidFill>
                  <a:srgbClr val="A1081D"/>
                </a:solidFill>
                <a:latin typeface="Tahoma"/>
                <a:cs typeface="Tahoma"/>
              </a:rPr>
              <a:t>INMATERIAL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4500" y="1139177"/>
            <a:ext cx="6671309" cy="153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000" spc="-75" dirty="0">
                <a:solidFill>
                  <a:srgbClr val="231F20"/>
                </a:solidFill>
                <a:latin typeface="Verdana"/>
                <a:cs typeface="Verdana"/>
              </a:rPr>
              <a:t>Se</a:t>
            </a:r>
            <a:r>
              <a:rPr sz="1000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231F20"/>
                </a:solidFill>
                <a:latin typeface="Verdana"/>
                <a:cs typeface="Verdana"/>
              </a:rPr>
              <a:t>entiendo</a:t>
            </a:r>
            <a:r>
              <a:rPr sz="1000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Verdana"/>
                <a:cs typeface="Verdana"/>
              </a:rPr>
              <a:t>por</a:t>
            </a:r>
            <a:r>
              <a:rPr sz="1000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Verdana"/>
                <a:cs typeface="Verdana"/>
              </a:rPr>
              <a:t>Patrimonio</a:t>
            </a:r>
            <a:r>
              <a:rPr sz="1000" spc="2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Verdana"/>
                <a:cs typeface="Verdana"/>
              </a:rPr>
              <a:t>Cultural</a:t>
            </a:r>
            <a:r>
              <a:rPr sz="1000" spc="-50" dirty="0">
                <a:solidFill>
                  <a:srgbClr val="231F20"/>
                </a:solidFill>
                <a:latin typeface="Verdana"/>
                <a:cs typeface="Verdana"/>
              </a:rPr>
              <a:t> Inmaterial </a:t>
            </a:r>
            <a:r>
              <a:rPr sz="1000" spc="75" dirty="0">
                <a:solidFill>
                  <a:srgbClr val="231F20"/>
                </a:solidFill>
                <a:latin typeface="Verdana"/>
                <a:cs typeface="Verdana"/>
              </a:rPr>
              <a:t>a</a:t>
            </a:r>
            <a:r>
              <a:rPr sz="1000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Verdana"/>
                <a:cs typeface="Verdana"/>
              </a:rPr>
              <a:t>los</a:t>
            </a:r>
            <a:r>
              <a:rPr sz="1000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Verdana"/>
                <a:cs typeface="Verdana"/>
              </a:rPr>
              <a:t>usos,</a:t>
            </a:r>
            <a:r>
              <a:rPr sz="1000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Verdana"/>
                <a:cs typeface="Verdana"/>
              </a:rPr>
              <a:t>prácticas,</a:t>
            </a:r>
            <a:r>
              <a:rPr sz="1000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Verdana"/>
                <a:cs typeface="Verdana"/>
              </a:rPr>
              <a:t>representaciones,</a:t>
            </a:r>
            <a:r>
              <a:rPr sz="1000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Verdana"/>
                <a:cs typeface="Verdana"/>
              </a:rPr>
              <a:t>expresiones,</a:t>
            </a:r>
            <a:r>
              <a:rPr sz="1000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Verdana"/>
                <a:cs typeface="Verdana"/>
              </a:rPr>
              <a:t>conoci-</a:t>
            </a:r>
            <a:r>
              <a:rPr sz="1000" spc="-9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Verdana"/>
                <a:cs typeface="Verdana"/>
              </a:rPr>
              <a:t>mientos</a:t>
            </a:r>
            <a:r>
              <a:rPr sz="100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sz="100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Verdana"/>
                <a:cs typeface="Verdana"/>
              </a:rPr>
              <a:t>técnicas,</a:t>
            </a:r>
            <a:r>
              <a:rPr sz="100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Verdana"/>
                <a:cs typeface="Verdana"/>
              </a:rPr>
              <a:t>junto</a:t>
            </a:r>
            <a:r>
              <a:rPr sz="100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40" dirty="0">
                <a:solidFill>
                  <a:srgbClr val="231F20"/>
                </a:solidFill>
                <a:latin typeface="Verdana"/>
                <a:cs typeface="Verdana"/>
              </a:rPr>
              <a:t>con</a:t>
            </a:r>
            <a:r>
              <a:rPr sz="100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Verdana"/>
                <a:cs typeface="Verdana"/>
              </a:rPr>
              <a:t>los</a:t>
            </a:r>
            <a:r>
              <a:rPr sz="100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Verdana"/>
                <a:cs typeface="Verdana"/>
              </a:rPr>
              <a:t>instrumentos,</a:t>
            </a:r>
            <a:r>
              <a:rPr sz="100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Verdana"/>
                <a:cs typeface="Verdana"/>
              </a:rPr>
              <a:t>objetos,</a:t>
            </a:r>
            <a:r>
              <a:rPr sz="100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Verdana"/>
                <a:cs typeface="Verdana"/>
              </a:rPr>
              <a:t>artefactos</a:t>
            </a:r>
            <a:r>
              <a:rPr sz="100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sz="100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Verdana"/>
                <a:cs typeface="Verdana"/>
              </a:rPr>
              <a:t>espacio</a:t>
            </a:r>
            <a:r>
              <a:rPr sz="1000" dirty="0">
                <a:solidFill>
                  <a:srgbClr val="231F20"/>
                </a:solidFill>
                <a:latin typeface="Verdana"/>
                <a:cs typeface="Verdana"/>
              </a:rPr>
              <a:t>s</a:t>
            </a:r>
            <a:r>
              <a:rPr sz="100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Verdana"/>
                <a:cs typeface="Verdana"/>
              </a:rPr>
              <a:t>culturales</a:t>
            </a:r>
            <a:r>
              <a:rPr sz="100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20" dirty="0">
                <a:solidFill>
                  <a:srgbClr val="231F20"/>
                </a:solidFill>
                <a:latin typeface="Verdana"/>
                <a:cs typeface="Verdana"/>
              </a:rPr>
              <a:t>que</a:t>
            </a:r>
            <a:r>
              <a:rPr sz="100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Verdana"/>
                <a:cs typeface="Verdana"/>
              </a:rPr>
              <a:t>les</a:t>
            </a:r>
            <a:r>
              <a:rPr sz="100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Verdana"/>
                <a:cs typeface="Verdana"/>
              </a:rPr>
              <a:t>son</a:t>
            </a:r>
            <a:r>
              <a:rPr sz="100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Verdana"/>
                <a:cs typeface="Verdana"/>
              </a:rPr>
              <a:t>inherentes</a:t>
            </a:r>
            <a:r>
              <a:rPr sz="100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20" dirty="0">
                <a:solidFill>
                  <a:srgbClr val="231F20"/>
                </a:solidFill>
                <a:latin typeface="Verdana"/>
                <a:cs typeface="Verdana"/>
              </a:rPr>
              <a:t>que</a:t>
            </a:r>
            <a:r>
              <a:rPr sz="1000" spc="-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Verdana"/>
                <a:cs typeface="Verdana"/>
              </a:rPr>
              <a:t>las</a:t>
            </a:r>
            <a:r>
              <a:rPr sz="1000" spc="-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Verdana"/>
                <a:cs typeface="Verdana"/>
              </a:rPr>
              <a:t>nacione</a:t>
            </a:r>
            <a:r>
              <a:rPr sz="1000" dirty="0">
                <a:solidFill>
                  <a:srgbClr val="231F20"/>
                </a:solidFill>
                <a:latin typeface="Verdana"/>
                <a:cs typeface="Verdana"/>
              </a:rPr>
              <a:t>s</a:t>
            </a:r>
            <a:r>
              <a:rPr sz="1000" spc="-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sz="1000" spc="-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Verdana"/>
                <a:cs typeface="Verdana"/>
              </a:rPr>
              <a:t>pueblos</a:t>
            </a:r>
            <a:r>
              <a:rPr sz="1000" spc="-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Verdana"/>
                <a:cs typeface="Verdana"/>
              </a:rPr>
              <a:t>indígen</a:t>
            </a:r>
            <a:r>
              <a:rPr sz="1000" dirty="0">
                <a:solidFill>
                  <a:srgbClr val="231F20"/>
                </a:solidFill>
                <a:latin typeface="Verdana"/>
                <a:cs typeface="Verdana"/>
              </a:rPr>
              <a:t>a</a:t>
            </a:r>
            <a:r>
              <a:rPr sz="1000" spc="-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Verdana"/>
                <a:cs typeface="Verdana"/>
              </a:rPr>
              <a:t>originaros</a:t>
            </a:r>
            <a:r>
              <a:rPr sz="1000" spc="-15" dirty="0">
                <a:solidFill>
                  <a:srgbClr val="231F20"/>
                </a:solidFill>
                <a:latin typeface="Verdana"/>
                <a:cs typeface="Verdana"/>
              </a:rPr>
              <a:t> campesinas, </a:t>
            </a:r>
            <a:r>
              <a:rPr sz="1000" dirty="0">
                <a:solidFill>
                  <a:srgbClr val="231F20"/>
                </a:solidFill>
                <a:latin typeface="Verdana"/>
                <a:cs typeface="Verdana"/>
              </a:rPr>
              <a:t>comunidades</a:t>
            </a:r>
            <a:r>
              <a:rPr sz="1000" spc="-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Verdana"/>
                <a:cs typeface="Verdana"/>
              </a:rPr>
              <a:t>interculturales</a:t>
            </a:r>
            <a:r>
              <a:rPr sz="1000" spc="-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sz="1000" spc="-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Verdana"/>
                <a:cs typeface="Verdana"/>
              </a:rPr>
              <a:t>afro</a:t>
            </a:r>
            <a:r>
              <a:rPr sz="1000" spc="-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Verdana"/>
                <a:cs typeface="Verdana"/>
              </a:rPr>
              <a:t>bolivianas,</a:t>
            </a:r>
            <a:r>
              <a:rPr sz="1000" spc="-9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Verdana"/>
                <a:cs typeface="Verdana"/>
              </a:rPr>
              <a:t>urbanas</a:t>
            </a:r>
            <a:r>
              <a:rPr sz="1000" spc="-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sz="1000" spc="-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Verdana"/>
                <a:cs typeface="Verdana"/>
              </a:rPr>
              <a:t>rurales,</a:t>
            </a:r>
            <a:r>
              <a:rPr sz="1000" spc="-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20" dirty="0">
                <a:solidFill>
                  <a:srgbClr val="231F20"/>
                </a:solidFill>
                <a:latin typeface="Verdana"/>
                <a:cs typeface="Verdana"/>
              </a:rPr>
              <a:t>reconocen</a:t>
            </a:r>
            <a:r>
              <a:rPr sz="1000" spc="-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40" dirty="0">
                <a:solidFill>
                  <a:srgbClr val="231F20"/>
                </a:solidFill>
                <a:latin typeface="Verdana"/>
                <a:cs typeface="Verdana"/>
              </a:rPr>
              <a:t>como</a:t>
            </a:r>
            <a:r>
              <a:rPr sz="1000" spc="-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231F20"/>
                </a:solidFill>
                <a:latin typeface="Verdana"/>
                <a:cs typeface="Verdana"/>
              </a:rPr>
              <a:t>parte</a:t>
            </a:r>
            <a:r>
              <a:rPr sz="1000" spc="-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Verdana"/>
                <a:cs typeface="Verdana"/>
              </a:rPr>
              <a:t>integral</a:t>
            </a:r>
            <a:r>
              <a:rPr sz="1000" spc="-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45" dirty="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sz="1000" spc="-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90" dirty="0">
                <a:solidFill>
                  <a:srgbClr val="231F20"/>
                </a:solidFill>
                <a:latin typeface="Verdana"/>
                <a:cs typeface="Verdana"/>
              </a:rPr>
              <a:t>su</a:t>
            </a:r>
            <a:r>
              <a:rPr sz="1000" spc="-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Verdana"/>
                <a:cs typeface="Verdana"/>
              </a:rPr>
              <a:t>identidad.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1160"/>
              </a:lnSpc>
              <a:spcBef>
                <a:spcPts val="1200"/>
              </a:spcBef>
            </a:pPr>
            <a:r>
              <a:rPr sz="1000" spc="-95" dirty="0">
                <a:solidFill>
                  <a:srgbClr val="231F20"/>
                </a:solidFill>
                <a:latin typeface="Verdana"/>
                <a:cs typeface="Verdana"/>
              </a:rPr>
              <a:t>El</a:t>
            </a:r>
            <a:r>
              <a:rPr sz="100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Verdana"/>
                <a:cs typeface="Verdana"/>
              </a:rPr>
              <a:t>patrimonio</a:t>
            </a:r>
            <a:r>
              <a:rPr sz="100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Verdana"/>
                <a:cs typeface="Verdana"/>
              </a:rPr>
              <a:t>cultural</a:t>
            </a:r>
            <a:r>
              <a:rPr sz="100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Verdana"/>
                <a:cs typeface="Verdana"/>
              </a:rPr>
              <a:t>inmaterial</a:t>
            </a:r>
            <a:r>
              <a:rPr sz="100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Verdana"/>
                <a:cs typeface="Verdana"/>
              </a:rPr>
              <a:t>tiene</a:t>
            </a:r>
            <a:r>
              <a:rPr sz="100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Verdana"/>
                <a:cs typeface="Verdana"/>
              </a:rPr>
              <a:t>los</a:t>
            </a:r>
            <a:r>
              <a:rPr sz="100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Verdana"/>
                <a:cs typeface="Verdana"/>
              </a:rPr>
              <a:t>siguientes</a:t>
            </a:r>
            <a:r>
              <a:rPr sz="100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Verdana"/>
                <a:cs typeface="Verdana"/>
              </a:rPr>
              <a:t>atributos:</a:t>
            </a:r>
            <a:endParaRPr sz="1000">
              <a:latin typeface="Verdana"/>
              <a:cs typeface="Verdana"/>
            </a:endParaRPr>
          </a:p>
          <a:p>
            <a:pPr marL="153670" indent="-140970">
              <a:lnSpc>
                <a:spcPts val="1160"/>
              </a:lnSpc>
              <a:buFont typeface="Tahoma"/>
              <a:buAutoNum type="arabicPeriod"/>
              <a:tabLst>
                <a:tab pos="153670" algn="l"/>
              </a:tabLst>
            </a:pPr>
            <a:r>
              <a:rPr sz="1000" spc="-80" dirty="0">
                <a:solidFill>
                  <a:srgbClr val="231F20"/>
                </a:solidFill>
                <a:latin typeface="Verdana"/>
                <a:cs typeface="Verdana"/>
              </a:rPr>
              <a:t>Se</a:t>
            </a:r>
            <a:r>
              <a:rPr sz="1000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Verdana"/>
                <a:cs typeface="Verdana"/>
              </a:rPr>
              <a:t>transmite</a:t>
            </a:r>
            <a:r>
              <a:rPr sz="1000" spc="-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sz="1000" spc="-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231F20"/>
                </a:solidFill>
                <a:latin typeface="Verdana"/>
                <a:cs typeface="Verdana"/>
              </a:rPr>
              <a:t>generación</a:t>
            </a:r>
            <a:r>
              <a:rPr sz="1000" spc="-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231F20"/>
                </a:solidFill>
                <a:latin typeface="Verdana"/>
                <a:cs typeface="Verdana"/>
              </a:rPr>
              <a:t>en</a:t>
            </a:r>
            <a:r>
              <a:rPr sz="1000" spc="-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Verdana"/>
                <a:cs typeface="Verdana"/>
              </a:rPr>
              <a:t>generación.</a:t>
            </a:r>
            <a:endParaRPr sz="1000">
              <a:latin typeface="Verdana"/>
              <a:cs typeface="Verdana"/>
            </a:endParaRPr>
          </a:p>
          <a:p>
            <a:pPr marL="12700" marR="140335" indent="140970">
              <a:lnSpc>
                <a:spcPct val="100000"/>
              </a:lnSpc>
              <a:buFont typeface="Tahoma"/>
              <a:buAutoNum type="arabicPeriod"/>
              <a:tabLst>
                <a:tab pos="153670" algn="l"/>
              </a:tabLst>
            </a:pPr>
            <a:r>
              <a:rPr sz="1000" spc="-125" dirty="0">
                <a:solidFill>
                  <a:srgbClr val="231F20"/>
                </a:solidFill>
                <a:latin typeface="Verdana"/>
                <a:cs typeface="Verdana"/>
              </a:rPr>
              <a:t>Es</a:t>
            </a:r>
            <a:r>
              <a:rPr sz="1000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231F20"/>
                </a:solidFill>
                <a:latin typeface="Verdana"/>
                <a:cs typeface="Verdana"/>
              </a:rPr>
              <a:t>creado</a:t>
            </a:r>
            <a:r>
              <a:rPr sz="1000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231F20"/>
                </a:solidFill>
                <a:latin typeface="Verdana"/>
                <a:cs typeface="Verdana"/>
              </a:rPr>
              <a:t>recreado</a:t>
            </a:r>
            <a:r>
              <a:rPr sz="1000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Verdana"/>
                <a:cs typeface="Verdana"/>
              </a:rPr>
              <a:t>constantemente</a:t>
            </a:r>
            <a:r>
              <a:rPr sz="1000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Verdana"/>
                <a:cs typeface="Verdana"/>
              </a:rPr>
              <a:t>por</a:t>
            </a:r>
            <a:r>
              <a:rPr sz="1000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Verdana"/>
                <a:cs typeface="Verdana"/>
              </a:rPr>
              <a:t>las</a:t>
            </a:r>
            <a:r>
              <a:rPr sz="1000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231F20"/>
                </a:solidFill>
                <a:latin typeface="Verdana"/>
                <a:cs typeface="Verdana"/>
              </a:rPr>
              <a:t>comunidades</a:t>
            </a:r>
            <a:r>
              <a:rPr sz="1000" spc="-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Verdana"/>
                <a:cs typeface="Verdana"/>
              </a:rPr>
              <a:t>grupos</a:t>
            </a:r>
            <a:r>
              <a:rPr sz="1000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231F20"/>
                </a:solidFill>
                <a:latin typeface="Verdana"/>
                <a:cs typeface="Verdana"/>
              </a:rPr>
              <a:t>en</a:t>
            </a:r>
            <a:r>
              <a:rPr sz="1000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Verdana"/>
                <a:cs typeface="Verdana"/>
              </a:rPr>
              <a:t>función</a:t>
            </a:r>
            <a:r>
              <a:rPr sz="1000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sz="1000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90" dirty="0">
                <a:solidFill>
                  <a:srgbClr val="231F20"/>
                </a:solidFill>
                <a:latin typeface="Verdana"/>
                <a:cs typeface="Verdana"/>
              </a:rPr>
              <a:t>su</a:t>
            </a:r>
            <a:r>
              <a:rPr sz="1000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Verdana"/>
                <a:cs typeface="Verdana"/>
              </a:rPr>
              <a:t>entorno,</a:t>
            </a:r>
            <a:r>
              <a:rPr sz="1000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90" dirty="0">
                <a:solidFill>
                  <a:srgbClr val="231F20"/>
                </a:solidFill>
                <a:latin typeface="Verdana"/>
                <a:cs typeface="Verdana"/>
              </a:rPr>
              <a:t>su</a:t>
            </a:r>
            <a:r>
              <a:rPr sz="1000" spc="-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Verdana"/>
                <a:cs typeface="Verdana"/>
              </a:rPr>
              <a:t>inte- </a:t>
            </a:r>
            <a:r>
              <a:rPr sz="1000" dirty="0">
                <a:solidFill>
                  <a:srgbClr val="231F20"/>
                </a:solidFill>
                <a:latin typeface="Verdana"/>
                <a:cs typeface="Verdana"/>
              </a:rPr>
              <a:t>racción</a:t>
            </a:r>
            <a:r>
              <a:rPr sz="1000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231F20"/>
                </a:solidFill>
                <a:latin typeface="Verdana"/>
                <a:cs typeface="Verdana"/>
              </a:rPr>
              <a:t>con</a:t>
            </a:r>
            <a:r>
              <a:rPr sz="1000" spc="-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231F20"/>
                </a:solidFill>
                <a:latin typeface="Verdana"/>
                <a:cs typeface="Verdana"/>
              </a:rPr>
              <a:t>la</a:t>
            </a:r>
            <a:r>
              <a:rPr sz="1000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Verdana"/>
                <a:cs typeface="Verdana"/>
              </a:rPr>
              <a:t>naturaleza </a:t>
            </a:r>
            <a:r>
              <a:rPr sz="1000" spc="-60" dirty="0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90" dirty="0">
                <a:solidFill>
                  <a:srgbClr val="231F20"/>
                </a:solidFill>
                <a:latin typeface="Verdana"/>
                <a:cs typeface="Verdana"/>
              </a:rPr>
              <a:t>su</a:t>
            </a:r>
            <a:r>
              <a:rPr sz="1000" spc="-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Verdana"/>
                <a:cs typeface="Verdana"/>
              </a:rPr>
              <a:t>historia.</a:t>
            </a:r>
            <a:endParaRPr sz="1000">
              <a:latin typeface="Verdana"/>
              <a:cs typeface="Verdana"/>
            </a:endParaRPr>
          </a:p>
          <a:p>
            <a:pPr marL="153670" indent="-140970">
              <a:lnSpc>
                <a:spcPct val="100000"/>
              </a:lnSpc>
              <a:buFont typeface="Tahoma"/>
              <a:buAutoNum type="arabicPeriod"/>
              <a:tabLst>
                <a:tab pos="153670" algn="l"/>
              </a:tabLst>
            </a:pPr>
            <a:r>
              <a:rPr sz="1000" spc="-40" dirty="0">
                <a:solidFill>
                  <a:srgbClr val="231F20"/>
                </a:solidFill>
                <a:latin typeface="Verdana"/>
                <a:cs typeface="Verdana"/>
              </a:rPr>
              <a:t>Infunde </a:t>
            </a:r>
            <a:r>
              <a:rPr sz="1000" spc="-35" dirty="0">
                <a:solidFill>
                  <a:srgbClr val="231F20"/>
                </a:solidFill>
                <a:latin typeface="Verdana"/>
                <a:cs typeface="Verdana"/>
              </a:rPr>
              <a:t>un</a:t>
            </a:r>
            <a:r>
              <a:rPr sz="1000" spc="-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Verdana"/>
                <a:cs typeface="Verdana"/>
              </a:rPr>
              <a:t>sentimiento</a:t>
            </a:r>
            <a:r>
              <a:rPr sz="100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sz="1000" spc="-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231F20"/>
                </a:solidFill>
                <a:latin typeface="Verdana"/>
                <a:cs typeface="Verdana"/>
              </a:rPr>
              <a:t>identidad</a:t>
            </a:r>
            <a:r>
              <a:rPr sz="100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sz="1000" spc="-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Verdana"/>
                <a:cs typeface="Verdana"/>
              </a:rPr>
              <a:t>continuidad,</a:t>
            </a:r>
            <a:r>
              <a:rPr sz="1000" spc="-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Verdana"/>
                <a:cs typeface="Verdana"/>
              </a:rPr>
              <a:t>contribuyendo</a:t>
            </a:r>
            <a:r>
              <a:rPr sz="100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Verdana"/>
                <a:cs typeface="Verdana"/>
              </a:rPr>
              <a:t>así</a:t>
            </a:r>
            <a:r>
              <a:rPr sz="1000" spc="-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75" dirty="0">
                <a:solidFill>
                  <a:srgbClr val="231F20"/>
                </a:solidFill>
                <a:latin typeface="Verdana"/>
                <a:cs typeface="Verdana"/>
              </a:rPr>
              <a:t>a</a:t>
            </a:r>
            <a:r>
              <a:rPr sz="100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Verdana"/>
                <a:cs typeface="Verdana"/>
              </a:rPr>
              <a:t>promover</a:t>
            </a:r>
            <a:r>
              <a:rPr sz="1000" spc="-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Verdana"/>
                <a:cs typeface="Verdana"/>
              </a:rPr>
              <a:t>el</a:t>
            </a:r>
            <a:r>
              <a:rPr sz="1000" spc="-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Verdana"/>
                <a:cs typeface="Verdana"/>
              </a:rPr>
              <a:t>respeto</a:t>
            </a:r>
            <a:r>
              <a:rPr sz="100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sz="1000" spc="-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231F20"/>
                </a:solidFill>
                <a:latin typeface="Verdana"/>
                <a:cs typeface="Verdana"/>
              </a:rPr>
              <a:t>la</a:t>
            </a:r>
            <a:r>
              <a:rPr sz="100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Verdana"/>
                <a:cs typeface="Verdana"/>
              </a:rPr>
              <a:t>diver-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4500" y="2653145"/>
            <a:ext cx="24472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solidFill>
                  <a:srgbClr val="231F20"/>
                </a:solidFill>
                <a:latin typeface="Verdana"/>
                <a:cs typeface="Verdana"/>
              </a:rPr>
              <a:t>sidad</a:t>
            </a:r>
            <a:r>
              <a:rPr sz="1000" spc="-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Verdana"/>
                <a:cs typeface="Verdana"/>
              </a:rPr>
              <a:t>cultural</a:t>
            </a:r>
            <a:r>
              <a:rPr sz="1000" spc="-60" dirty="0">
                <a:solidFill>
                  <a:srgbClr val="231F20"/>
                </a:solidFill>
                <a:latin typeface="Verdana"/>
                <a:cs typeface="Verdana"/>
              </a:rPr>
              <a:t> y </a:t>
            </a:r>
            <a:r>
              <a:rPr sz="1000" dirty="0">
                <a:solidFill>
                  <a:srgbClr val="231F20"/>
                </a:solidFill>
                <a:latin typeface="Verdana"/>
                <a:cs typeface="Verdana"/>
              </a:rPr>
              <a:t>la</a:t>
            </a:r>
            <a:r>
              <a:rPr sz="1000" spc="-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231F20"/>
                </a:solidFill>
                <a:latin typeface="Verdana"/>
                <a:cs typeface="Verdana"/>
              </a:rPr>
              <a:t>creatividad</a:t>
            </a:r>
            <a:r>
              <a:rPr sz="1000" spc="-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Verdana"/>
                <a:cs typeface="Verdana"/>
              </a:rPr>
              <a:t>humana.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1905">
              <a:lnSpc>
                <a:spcPts val="1150"/>
              </a:lnSpc>
              <a:spcBef>
                <a:spcPts val="100"/>
              </a:spcBef>
            </a:pPr>
            <a:r>
              <a:rPr spc="-35" dirty="0"/>
              <a:t>Se</a:t>
            </a:r>
            <a:r>
              <a:rPr spc="-10" dirty="0"/>
              <a:t> </a:t>
            </a:r>
            <a:r>
              <a:rPr spc="-40" dirty="0"/>
              <a:t>manifiesta</a:t>
            </a:r>
            <a:r>
              <a:rPr spc="-5" dirty="0"/>
              <a:t> </a:t>
            </a:r>
            <a:r>
              <a:rPr dirty="0"/>
              <a:t>en</a:t>
            </a:r>
            <a:r>
              <a:rPr spc="-5" dirty="0"/>
              <a:t> </a:t>
            </a:r>
            <a:r>
              <a:rPr spc="-35" dirty="0"/>
              <a:t>los</a:t>
            </a:r>
            <a:r>
              <a:rPr spc="-10" dirty="0"/>
              <a:t> </a:t>
            </a:r>
            <a:r>
              <a:rPr spc="-40" dirty="0"/>
              <a:t>siguientes</a:t>
            </a:r>
            <a:r>
              <a:rPr spc="-5" dirty="0"/>
              <a:t> </a:t>
            </a:r>
            <a:r>
              <a:rPr spc="-10" dirty="0"/>
              <a:t>ámbitos:</a:t>
            </a:r>
          </a:p>
          <a:p>
            <a:pPr marL="153670" indent="-140970">
              <a:lnSpc>
                <a:spcPts val="1150"/>
              </a:lnSpc>
              <a:buFont typeface="Tahoma"/>
              <a:buAutoNum type="arabicPeriod"/>
              <a:tabLst>
                <a:tab pos="153670" algn="l"/>
              </a:tabLst>
            </a:pPr>
            <a:r>
              <a:rPr b="0" spc="-35" dirty="0">
                <a:latin typeface="Verdana"/>
                <a:cs typeface="Verdana"/>
              </a:rPr>
              <a:t>Tradiciones</a:t>
            </a:r>
            <a:r>
              <a:rPr b="0" spc="-50" dirty="0">
                <a:latin typeface="Verdana"/>
                <a:cs typeface="Verdana"/>
              </a:rPr>
              <a:t> </a:t>
            </a:r>
            <a:r>
              <a:rPr b="0" spc="-60" dirty="0">
                <a:latin typeface="Verdana"/>
                <a:cs typeface="Verdana"/>
              </a:rPr>
              <a:t>y</a:t>
            </a:r>
            <a:r>
              <a:rPr b="0" spc="-45" dirty="0">
                <a:latin typeface="Verdana"/>
                <a:cs typeface="Verdana"/>
              </a:rPr>
              <a:t> expresiones</a:t>
            </a:r>
            <a:r>
              <a:rPr b="0" spc="-50" dirty="0">
                <a:latin typeface="Verdana"/>
                <a:cs typeface="Verdana"/>
              </a:rPr>
              <a:t> </a:t>
            </a:r>
            <a:r>
              <a:rPr b="0" spc="-45" dirty="0">
                <a:latin typeface="Verdana"/>
                <a:cs typeface="Verdana"/>
              </a:rPr>
              <a:t>orales, </a:t>
            </a:r>
            <a:r>
              <a:rPr b="0" spc="-10" dirty="0">
                <a:latin typeface="Verdana"/>
                <a:cs typeface="Verdana"/>
              </a:rPr>
              <a:t>incluido</a:t>
            </a:r>
            <a:r>
              <a:rPr b="0" spc="-45" dirty="0">
                <a:latin typeface="Verdana"/>
                <a:cs typeface="Verdana"/>
              </a:rPr>
              <a:t> </a:t>
            </a:r>
            <a:r>
              <a:rPr b="0" spc="-20" dirty="0">
                <a:latin typeface="Verdana"/>
                <a:cs typeface="Verdana"/>
              </a:rPr>
              <a:t>el</a:t>
            </a:r>
            <a:r>
              <a:rPr b="0" spc="-50" dirty="0">
                <a:latin typeface="Verdana"/>
                <a:cs typeface="Verdana"/>
              </a:rPr>
              <a:t> </a:t>
            </a:r>
            <a:r>
              <a:rPr b="0" spc="-10" dirty="0">
                <a:latin typeface="Verdana"/>
                <a:cs typeface="Verdana"/>
              </a:rPr>
              <a:t>idioma</a:t>
            </a:r>
            <a:r>
              <a:rPr b="0" spc="-45" dirty="0">
                <a:latin typeface="Verdana"/>
                <a:cs typeface="Verdana"/>
              </a:rPr>
              <a:t> </a:t>
            </a:r>
            <a:r>
              <a:rPr b="0" spc="-20" dirty="0">
                <a:latin typeface="Verdana"/>
                <a:cs typeface="Verdana"/>
              </a:rPr>
              <a:t>como</a:t>
            </a:r>
          </a:p>
          <a:p>
            <a:pPr marL="12700">
              <a:lnSpc>
                <a:spcPct val="100000"/>
              </a:lnSpc>
            </a:pPr>
            <a:r>
              <a:rPr b="0" spc="-10" dirty="0">
                <a:latin typeface="Verdana"/>
                <a:cs typeface="Verdana"/>
              </a:rPr>
              <a:t>vehículo</a:t>
            </a:r>
            <a:r>
              <a:rPr b="0" spc="-30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del</a:t>
            </a:r>
            <a:r>
              <a:rPr b="0" spc="-30" dirty="0">
                <a:latin typeface="Verdana"/>
                <a:cs typeface="Verdana"/>
              </a:rPr>
              <a:t> </a:t>
            </a:r>
            <a:r>
              <a:rPr b="0" spc="-35" dirty="0">
                <a:latin typeface="Verdana"/>
                <a:cs typeface="Verdana"/>
              </a:rPr>
              <a:t>Patrimonio</a:t>
            </a:r>
            <a:r>
              <a:rPr b="0" spc="-30" dirty="0">
                <a:latin typeface="Verdana"/>
                <a:cs typeface="Verdana"/>
              </a:rPr>
              <a:t> </a:t>
            </a:r>
            <a:r>
              <a:rPr b="0" spc="-40" dirty="0">
                <a:latin typeface="Verdana"/>
                <a:cs typeface="Verdana"/>
              </a:rPr>
              <a:t>Cultural</a:t>
            </a:r>
            <a:r>
              <a:rPr b="0" spc="-25" dirty="0">
                <a:latin typeface="Verdana"/>
                <a:cs typeface="Verdana"/>
              </a:rPr>
              <a:t> </a:t>
            </a:r>
            <a:r>
              <a:rPr b="0" spc="-10" dirty="0">
                <a:latin typeface="Verdana"/>
                <a:cs typeface="Verdana"/>
              </a:rPr>
              <a:t>Inmaterial.</a:t>
            </a:r>
          </a:p>
          <a:p>
            <a:pPr marL="153670" indent="-140970">
              <a:lnSpc>
                <a:spcPct val="100000"/>
              </a:lnSpc>
              <a:buFont typeface="Tahoma"/>
              <a:buAutoNum type="arabicPeriod" startAt="2"/>
              <a:tabLst>
                <a:tab pos="153670" algn="l"/>
              </a:tabLst>
            </a:pPr>
            <a:r>
              <a:rPr b="0" spc="-55" dirty="0">
                <a:latin typeface="Verdana"/>
                <a:cs typeface="Verdana"/>
              </a:rPr>
              <a:t>Artes</a:t>
            </a:r>
            <a:r>
              <a:rPr b="0" spc="-65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escénicas</a:t>
            </a:r>
            <a:r>
              <a:rPr b="0" spc="-60" dirty="0">
                <a:latin typeface="Verdana"/>
                <a:cs typeface="Verdana"/>
              </a:rPr>
              <a:t> y</a:t>
            </a:r>
            <a:r>
              <a:rPr b="0" spc="-65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del</a:t>
            </a:r>
            <a:r>
              <a:rPr b="0" spc="-60" dirty="0">
                <a:latin typeface="Verdana"/>
                <a:cs typeface="Verdana"/>
              </a:rPr>
              <a:t> </a:t>
            </a:r>
            <a:r>
              <a:rPr b="0" spc="-10" dirty="0">
                <a:latin typeface="Verdana"/>
                <a:cs typeface="Verdana"/>
              </a:rPr>
              <a:t>espectáculo.</a:t>
            </a:r>
          </a:p>
          <a:p>
            <a:pPr marL="153670" indent="-140970">
              <a:lnSpc>
                <a:spcPct val="100000"/>
              </a:lnSpc>
              <a:buFont typeface="Tahoma"/>
              <a:buAutoNum type="arabicPeriod" startAt="2"/>
              <a:tabLst>
                <a:tab pos="153670" algn="l"/>
              </a:tabLst>
            </a:pPr>
            <a:r>
              <a:rPr b="0" spc="-90" dirty="0">
                <a:latin typeface="Verdana"/>
                <a:cs typeface="Verdana"/>
              </a:rPr>
              <a:t>Usos</a:t>
            </a:r>
            <a:r>
              <a:rPr b="0" spc="-60" dirty="0">
                <a:latin typeface="Verdana"/>
                <a:cs typeface="Verdana"/>
              </a:rPr>
              <a:t> y </a:t>
            </a:r>
            <a:r>
              <a:rPr b="0" dirty="0">
                <a:latin typeface="Verdana"/>
                <a:cs typeface="Verdana"/>
              </a:rPr>
              <a:t>practicas</a:t>
            </a:r>
            <a:r>
              <a:rPr b="0" spc="-55" dirty="0">
                <a:latin typeface="Verdana"/>
                <a:cs typeface="Verdana"/>
              </a:rPr>
              <a:t> </a:t>
            </a:r>
            <a:r>
              <a:rPr b="0" spc="-30" dirty="0">
                <a:latin typeface="Verdana"/>
                <a:cs typeface="Verdana"/>
              </a:rPr>
              <a:t>sociales,</a:t>
            </a:r>
            <a:r>
              <a:rPr b="0" spc="-60" dirty="0">
                <a:latin typeface="Verdana"/>
                <a:cs typeface="Verdana"/>
              </a:rPr>
              <a:t> </a:t>
            </a:r>
            <a:r>
              <a:rPr b="0" spc="-55" dirty="0">
                <a:latin typeface="Verdana"/>
                <a:cs typeface="Verdana"/>
              </a:rPr>
              <a:t>rituales </a:t>
            </a:r>
            <a:r>
              <a:rPr b="0" spc="-60" dirty="0">
                <a:latin typeface="Verdana"/>
                <a:cs typeface="Verdana"/>
              </a:rPr>
              <a:t>y </a:t>
            </a:r>
            <a:r>
              <a:rPr b="0" dirty="0">
                <a:latin typeface="Verdana"/>
                <a:cs typeface="Verdana"/>
              </a:rPr>
              <a:t>actos</a:t>
            </a:r>
            <a:r>
              <a:rPr b="0" spc="-55" dirty="0">
                <a:latin typeface="Verdana"/>
                <a:cs typeface="Verdana"/>
              </a:rPr>
              <a:t> </a:t>
            </a:r>
            <a:r>
              <a:rPr b="0" spc="-10" dirty="0">
                <a:latin typeface="Verdana"/>
                <a:cs typeface="Verdana"/>
              </a:rPr>
              <a:t>festivos.</a:t>
            </a:r>
          </a:p>
          <a:p>
            <a:pPr marL="153670" indent="-140970">
              <a:lnSpc>
                <a:spcPct val="100000"/>
              </a:lnSpc>
              <a:buFont typeface="Tahoma"/>
              <a:buAutoNum type="arabicPeriod" startAt="2"/>
              <a:tabLst>
                <a:tab pos="153670" algn="l"/>
              </a:tabLst>
            </a:pPr>
            <a:r>
              <a:rPr b="0" spc="-60" dirty="0">
                <a:latin typeface="Verdana"/>
                <a:cs typeface="Verdana"/>
              </a:rPr>
              <a:t>Formas</a:t>
            </a:r>
            <a:r>
              <a:rPr b="0" spc="-25" dirty="0">
                <a:latin typeface="Verdana"/>
                <a:cs typeface="Verdana"/>
              </a:rPr>
              <a:t> tradicionales </a:t>
            </a:r>
            <a:r>
              <a:rPr b="0" dirty="0">
                <a:latin typeface="Verdana"/>
                <a:cs typeface="Verdana"/>
              </a:rPr>
              <a:t>de</a:t>
            </a:r>
            <a:r>
              <a:rPr b="0" spc="-20" dirty="0">
                <a:latin typeface="Verdana"/>
                <a:cs typeface="Verdana"/>
              </a:rPr>
              <a:t> </a:t>
            </a:r>
            <a:r>
              <a:rPr b="0" spc="-10" dirty="0">
                <a:latin typeface="Verdana"/>
                <a:cs typeface="Verdana"/>
              </a:rPr>
              <a:t>organización</a:t>
            </a:r>
            <a:r>
              <a:rPr b="0" spc="-25" dirty="0">
                <a:latin typeface="Verdana"/>
                <a:cs typeface="Verdana"/>
              </a:rPr>
              <a:t> </a:t>
            </a:r>
            <a:r>
              <a:rPr b="0" spc="-20" dirty="0">
                <a:latin typeface="Verdana"/>
                <a:cs typeface="Verdana"/>
              </a:rPr>
              <a:t>social </a:t>
            </a:r>
            <a:r>
              <a:rPr b="0" spc="-60" dirty="0">
                <a:latin typeface="Verdana"/>
                <a:cs typeface="Verdana"/>
              </a:rPr>
              <a:t>y</a:t>
            </a:r>
            <a:r>
              <a:rPr b="0" spc="-25" dirty="0">
                <a:latin typeface="Verdana"/>
                <a:cs typeface="Verdana"/>
              </a:rPr>
              <a:t> </a:t>
            </a:r>
            <a:r>
              <a:rPr b="0" spc="-10" dirty="0">
                <a:latin typeface="Verdana"/>
                <a:cs typeface="Verdana"/>
              </a:rPr>
              <a:t>político.</a:t>
            </a:r>
          </a:p>
          <a:p>
            <a:pPr marL="12700" marR="5080" indent="140970">
              <a:lnSpc>
                <a:spcPct val="100000"/>
              </a:lnSpc>
              <a:buFont typeface="Tahoma"/>
              <a:buAutoNum type="arabicPeriod" startAt="2"/>
              <a:tabLst>
                <a:tab pos="153670" algn="l"/>
              </a:tabLst>
            </a:pPr>
            <a:r>
              <a:rPr b="0" spc="-40" dirty="0">
                <a:latin typeface="Verdana"/>
                <a:cs typeface="Verdana"/>
              </a:rPr>
              <a:t>Cosmovisiones,</a:t>
            </a:r>
            <a:r>
              <a:rPr b="0" spc="-10" dirty="0">
                <a:latin typeface="Verdana"/>
                <a:cs typeface="Verdana"/>
              </a:rPr>
              <a:t> </a:t>
            </a:r>
            <a:r>
              <a:rPr b="0" spc="-40" dirty="0">
                <a:latin typeface="Verdana"/>
                <a:cs typeface="Verdana"/>
              </a:rPr>
              <a:t>saberes</a:t>
            </a:r>
            <a:r>
              <a:rPr b="0" spc="-10" dirty="0">
                <a:latin typeface="Verdana"/>
                <a:cs typeface="Verdana"/>
              </a:rPr>
              <a:t> </a:t>
            </a:r>
            <a:r>
              <a:rPr b="0" spc="-30" dirty="0">
                <a:latin typeface="Verdana"/>
                <a:cs typeface="Verdana"/>
              </a:rPr>
              <a:t>ancestrales,</a:t>
            </a:r>
            <a:r>
              <a:rPr b="0" spc="-10" dirty="0">
                <a:latin typeface="Verdana"/>
                <a:cs typeface="Verdana"/>
              </a:rPr>
              <a:t> </a:t>
            </a:r>
            <a:r>
              <a:rPr b="0" spc="-25" dirty="0">
                <a:latin typeface="Verdana"/>
                <a:cs typeface="Verdana"/>
              </a:rPr>
              <a:t>aportes</a:t>
            </a:r>
            <a:r>
              <a:rPr b="0" spc="-10" dirty="0">
                <a:latin typeface="Verdana"/>
                <a:cs typeface="Verdana"/>
              </a:rPr>
              <a:t> </a:t>
            </a:r>
            <a:r>
              <a:rPr b="0" spc="-30" dirty="0">
                <a:latin typeface="Verdana"/>
                <a:cs typeface="Verdana"/>
              </a:rPr>
              <a:t>científicos,</a:t>
            </a:r>
            <a:r>
              <a:rPr b="0" spc="-10" dirty="0">
                <a:latin typeface="Verdana"/>
                <a:cs typeface="Verdana"/>
              </a:rPr>
              <a:t> </a:t>
            </a:r>
            <a:r>
              <a:rPr b="0" spc="-25" dirty="0">
                <a:latin typeface="Verdana"/>
                <a:cs typeface="Verdana"/>
              </a:rPr>
              <a:t>co- </a:t>
            </a:r>
            <a:r>
              <a:rPr b="0" spc="-35" dirty="0">
                <a:latin typeface="Verdana"/>
                <a:cs typeface="Verdana"/>
              </a:rPr>
              <a:t>nocimientos </a:t>
            </a:r>
            <a:r>
              <a:rPr b="0" spc="-60" dirty="0">
                <a:latin typeface="Verdana"/>
                <a:cs typeface="Verdana"/>
              </a:rPr>
              <a:t>y</a:t>
            </a:r>
            <a:r>
              <a:rPr b="0" spc="-35" dirty="0">
                <a:latin typeface="Verdana"/>
                <a:cs typeface="Verdana"/>
              </a:rPr>
              <a:t> </a:t>
            </a:r>
            <a:r>
              <a:rPr b="0" spc="-75" dirty="0">
                <a:latin typeface="Verdana"/>
                <a:cs typeface="Verdana"/>
              </a:rPr>
              <a:t>usos</a:t>
            </a:r>
            <a:r>
              <a:rPr b="0" spc="-30" dirty="0">
                <a:latin typeface="Verdana"/>
                <a:cs typeface="Verdana"/>
              </a:rPr>
              <a:t> </a:t>
            </a:r>
            <a:r>
              <a:rPr b="0" spc="-10" dirty="0">
                <a:latin typeface="Verdana"/>
                <a:cs typeface="Verdana"/>
              </a:rPr>
              <a:t>relacionados</a:t>
            </a:r>
            <a:r>
              <a:rPr b="0" spc="-35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con</a:t>
            </a:r>
            <a:r>
              <a:rPr b="0" spc="-35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la</a:t>
            </a:r>
            <a:r>
              <a:rPr b="0" spc="-30" dirty="0">
                <a:latin typeface="Verdana"/>
                <a:cs typeface="Verdana"/>
              </a:rPr>
              <a:t> </a:t>
            </a:r>
            <a:r>
              <a:rPr b="0" spc="-25" dirty="0">
                <a:latin typeface="Verdana"/>
                <a:cs typeface="Verdana"/>
              </a:rPr>
              <a:t>naturaleza,</a:t>
            </a:r>
            <a:r>
              <a:rPr b="0" spc="-35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la</a:t>
            </a:r>
            <a:r>
              <a:rPr b="0" spc="-30" dirty="0">
                <a:latin typeface="Verdana"/>
                <a:cs typeface="Verdana"/>
              </a:rPr>
              <a:t> </a:t>
            </a:r>
            <a:r>
              <a:rPr b="0" spc="-10" dirty="0">
                <a:latin typeface="Verdana"/>
                <a:cs typeface="Verdana"/>
              </a:rPr>
              <a:t>socie- </a:t>
            </a:r>
            <a:r>
              <a:rPr b="0" spc="55" dirty="0">
                <a:latin typeface="Verdana"/>
                <a:cs typeface="Verdana"/>
              </a:rPr>
              <a:t>dad</a:t>
            </a:r>
            <a:r>
              <a:rPr b="0" spc="-70" dirty="0">
                <a:latin typeface="Verdana"/>
                <a:cs typeface="Verdana"/>
              </a:rPr>
              <a:t> </a:t>
            </a:r>
            <a:r>
              <a:rPr b="0" spc="-60" dirty="0">
                <a:latin typeface="Verdana"/>
                <a:cs typeface="Verdana"/>
              </a:rPr>
              <a:t>y</a:t>
            </a:r>
            <a:r>
              <a:rPr b="0" spc="-65" dirty="0">
                <a:latin typeface="Verdana"/>
                <a:cs typeface="Verdana"/>
              </a:rPr>
              <a:t> </a:t>
            </a:r>
            <a:r>
              <a:rPr b="0" spc="-20" dirty="0">
                <a:latin typeface="Verdana"/>
                <a:cs typeface="Verdana"/>
              </a:rPr>
              <a:t>el</a:t>
            </a:r>
            <a:r>
              <a:rPr b="0" spc="-65" dirty="0">
                <a:latin typeface="Verdana"/>
                <a:cs typeface="Verdana"/>
              </a:rPr>
              <a:t> </a:t>
            </a:r>
            <a:r>
              <a:rPr b="0" spc="-10" dirty="0">
                <a:latin typeface="Verdana"/>
                <a:cs typeface="Verdana"/>
              </a:rPr>
              <a:t>universo.</a:t>
            </a:r>
          </a:p>
          <a:p>
            <a:pPr marL="153670" indent="-140970">
              <a:lnSpc>
                <a:spcPct val="100000"/>
              </a:lnSpc>
              <a:buFont typeface="Tahoma"/>
              <a:buAutoNum type="arabicPeriod" startAt="2"/>
              <a:tabLst>
                <a:tab pos="153670" algn="l"/>
              </a:tabLst>
            </a:pPr>
            <a:r>
              <a:rPr b="0" spc="-10" dirty="0">
                <a:latin typeface="Verdana"/>
                <a:cs typeface="Verdana"/>
              </a:rPr>
              <a:t>Actos</a:t>
            </a:r>
            <a:r>
              <a:rPr b="0" spc="-65" dirty="0">
                <a:latin typeface="Verdana"/>
                <a:cs typeface="Verdana"/>
              </a:rPr>
              <a:t> </a:t>
            </a:r>
            <a:r>
              <a:rPr b="0" spc="-60" dirty="0">
                <a:latin typeface="Verdana"/>
                <a:cs typeface="Verdana"/>
              </a:rPr>
              <a:t>y </a:t>
            </a:r>
            <a:r>
              <a:rPr b="0" dirty="0">
                <a:latin typeface="Verdana"/>
                <a:cs typeface="Verdana"/>
              </a:rPr>
              <a:t>creencias</a:t>
            </a:r>
            <a:r>
              <a:rPr b="0" spc="-60" dirty="0">
                <a:latin typeface="Verdana"/>
                <a:cs typeface="Verdana"/>
              </a:rPr>
              <a:t> </a:t>
            </a:r>
            <a:r>
              <a:rPr b="0" spc="-10" dirty="0">
                <a:latin typeface="Verdana"/>
                <a:cs typeface="Verdana"/>
              </a:rPr>
              <a:t>religiosas.</a:t>
            </a:r>
          </a:p>
          <a:p>
            <a:pPr marL="153670" indent="-140970">
              <a:lnSpc>
                <a:spcPct val="100000"/>
              </a:lnSpc>
              <a:buFont typeface="Tahoma"/>
              <a:buAutoNum type="arabicPeriod" startAt="2"/>
              <a:tabLst>
                <a:tab pos="153670" algn="l"/>
              </a:tabLst>
            </a:pPr>
            <a:r>
              <a:rPr b="0" dirty="0">
                <a:latin typeface="Verdana"/>
                <a:cs typeface="Verdana"/>
              </a:rPr>
              <a:t>Música</a:t>
            </a:r>
            <a:r>
              <a:rPr b="0" spc="-70" dirty="0">
                <a:latin typeface="Verdana"/>
                <a:cs typeface="Verdana"/>
              </a:rPr>
              <a:t> </a:t>
            </a:r>
            <a:r>
              <a:rPr b="0" spc="-60" dirty="0">
                <a:latin typeface="Verdana"/>
                <a:cs typeface="Verdana"/>
              </a:rPr>
              <a:t>y</a:t>
            </a:r>
            <a:r>
              <a:rPr b="0" spc="-65" dirty="0">
                <a:latin typeface="Verdana"/>
                <a:cs typeface="Verdana"/>
              </a:rPr>
              <a:t> </a:t>
            </a:r>
            <a:r>
              <a:rPr b="0" spc="-10" dirty="0">
                <a:latin typeface="Verdana"/>
                <a:cs typeface="Verdana"/>
              </a:rPr>
              <a:t>danza.</a:t>
            </a:r>
          </a:p>
          <a:p>
            <a:pPr marL="12700" marR="126364" indent="140970">
              <a:lnSpc>
                <a:spcPct val="100000"/>
              </a:lnSpc>
              <a:buFont typeface="Tahoma"/>
              <a:buAutoNum type="arabicPeriod" startAt="2"/>
              <a:tabLst>
                <a:tab pos="153670" algn="l"/>
              </a:tabLst>
            </a:pPr>
            <a:r>
              <a:rPr b="0" spc="-40" dirty="0">
                <a:latin typeface="Verdana"/>
                <a:cs typeface="Verdana"/>
              </a:rPr>
              <a:t>Astronomía,</a:t>
            </a:r>
            <a:r>
              <a:rPr b="0" dirty="0">
                <a:latin typeface="Verdana"/>
                <a:cs typeface="Verdana"/>
              </a:rPr>
              <a:t> </a:t>
            </a:r>
            <a:r>
              <a:rPr b="0" spc="-30" dirty="0">
                <a:latin typeface="Verdana"/>
                <a:cs typeface="Verdana"/>
              </a:rPr>
              <a:t>agricultura,</a:t>
            </a:r>
            <a:r>
              <a:rPr b="0" dirty="0">
                <a:latin typeface="Verdana"/>
                <a:cs typeface="Verdana"/>
              </a:rPr>
              <a:t> ganadería, botánica</a:t>
            </a:r>
            <a:r>
              <a:rPr b="0" spc="5" dirty="0">
                <a:latin typeface="Verdana"/>
                <a:cs typeface="Verdana"/>
              </a:rPr>
              <a:t> </a:t>
            </a:r>
            <a:r>
              <a:rPr b="0" spc="-60" dirty="0">
                <a:latin typeface="Verdana"/>
                <a:cs typeface="Verdana"/>
              </a:rPr>
              <a:t>y</a:t>
            </a:r>
            <a:r>
              <a:rPr b="0" dirty="0">
                <a:latin typeface="Verdana"/>
                <a:cs typeface="Verdana"/>
              </a:rPr>
              <a:t> </a:t>
            </a:r>
            <a:r>
              <a:rPr b="0" spc="-10" dirty="0">
                <a:latin typeface="Verdana"/>
                <a:cs typeface="Verdana"/>
              </a:rPr>
              <a:t>medicina tradicional.</a:t>
            </a:r>
          </a:p>
          <a:p>
            <a:pPr marL="12700" marR="273685" indent="140970">
              <a:lnSpc>
                <a:spcPct val="100000"/>
              </a:lnSpc>
              <a:buFont typeface="Tahoma"/>
              <a:buAutoNum type="arabicPeriod" startAt="2"/>
              <a:tabLst>
                <a:tab pos="153670" algn="l"/>
              </a:tabLst>
            </a:pPr>
            <a:r>
              <a:rPr b="0" spc="-45" dirty="0">
                <a:latin typeface="Verdana"/>
                <a:cs typeface="Verdana"/>
              </a:rPr>
              <a:t>Saberes</a:t>
            </a:r>
            <a:r>
              <a:rPr b="0" spc="-25" dirty="0">
                <a:latin typeface="Verdana"/>
                <a:cs typeface="Verdana"/>
              </a:rPr>
              <a:t> </a:t>
            </a:r>
            <a:r>
              <a:rPr b="0" spc="-60" dirty="0">
                <a:latin typeface="Verdana"/>
                <a:cs typeface="Verdana"/>
              </a:rPr>
              <a:t>y</a:t>
            </a:r>
            <a:r>
              <a:rPr b="0" spc="-20" dirty="0">
                <a:latin typeface="Verdana"/>
                <a:cs typeface="Verdana"/>
              </a:rPr>
              <a:t> </a:t>
            </a:r>
            <a:r>
              <a:rPr b="0" spc="-10" dirty="0">
                <a:latin typeface="Verdana"/>
                <a:cs typeface="Verdana"/>
              </a:rPr>
              <a:t>conocimientos</a:t>
            </a:r>
            <a:r>
              <a:rPr b="0" spc="-20" dirty="0">
                <a:latin typeface="Verdana"/>
                <a:cs typeface="Verdana"/>
              </a:rPr>
              <a:t> </a:t>
            </a:r>
            <a:r>
              <a:rPr b="0" spc="-25" dirty="0">
                <a:latin typeface="Verdana"/>
                <a:cs typeface="Verdana"/>
              </a:rPr>
              <a:t>tradicionales </a:t>
            </a:r>
            <a:r>
              <a:rPr b="0" dirty="0">
                <a:latin typeface="Verdana"/>
                <a:cs typeface="Verdana"/>
              </a:rPr>
              <a:t>de</a:t>
            </a:r>
            <a:r>
              <a:rPr b="0" spc="-20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predicción</a:t>
            </a:r>
            <a:r>
              <a:rPr b="0" spc="-20" dirty="0">
                <a:latin typeface="Verdana"/>
                <a:cs typeface="Verdana"/>
              </a:rPr>
              <a:t> </a:t>
            </a:r>
            <a:r>
              <a:rPr b="0" spc="-50" dirty="0">
                <a:latin typeface="Verdana"/>
                <a:cs typeface="Verdana"/>
              </a:rPr>
              <a:t>y </a:t>
            </a:r>
            <a:r>
              <a:rPr b="0" dirty="0">
                <a:latin typeface="Verdana"/>
                <a:cs typeface="Verdana"/>
              </a:rPr>
              <a:t>prevención</a:t>
            </a:r>
            <a:r>
              <a:rPr b="0" spc="-75" dirty="0">
                <a:latin typeface="Verdana"/>
                <a:cs typeface="Verdana"/>
              </a:rPr>
              <a:t> </a:t>
            </a:r>
            <a:r>
              <a:rPr b="0" spc="-10" dirty="0">
                <a:latin typeface="Verdana"/>
                <a:cs typeface="Verdana"/>
              </a:rPr>
              <a:t>climática.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37460" y="4693754"/>
            <a:ext cx="26333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60" dirty="0">
                <a:solidFill>
                  <a:srgbClr val="231F20"/>
                </a:solidFill>
                <a:latin typeface="Verdana"/>
                <a:cs typeface="Verdana"/>
              </a:rPr>
              <a:t>VESTIMENTA</a:t>
            </a:r>
            <a:r>
              <a:rPr sz="600" spc="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600" spc="-40" dirty="0">
                <a:solidFill>
                  <a:srgbClr val="231F20"/>
                </a:solidFill>
                <a:latin typeface="Verdana"/>
                <a:cs typeface="Verdana"/>
              </a:rPr>
              <a:t>TRADICIONAL</a:t>
            </a:r>
            <a:r>
              <a:rPr sz="600" spc="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600" spc="-40" dirty="0">
                <a:solidFill>
                  <a:srgbClr val="231F20"/>
                </a:solidFill>
                <a:latin typeface="Verdana"/>
                <a:cs typeface="Verdana"/>
              </a:rPr>
              <a:t>MUNICIPIO</a:t>
            </a:r>
            <a:r>
              <a:rPr sz="600" spc="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600" spc="-45" dirty="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sz="600" spc="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231F20"/>
                </a:solidFill>
                <a:latin typeface="Verdana"/>
                <a:cs typeface="Verdana"/>
              </a:rPr>
              <a:t>AUCAPATA,</a:t>
            </a:r>
            <a:r>
              <a:rPr sz="600" spc="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600" spc="-20" dirty="0">
                <a:solidFill>
                  <a:srgbClr val="231F20"/>
                </a:solidFill>
                <a:latin typeface="Verdana"/>
                <a:cs typeface="Verdana"/>
              </a:rPr>
              <a:t>PROV.</a:t>
            </a:r>
            <a:r>
              <a:rPr sz="600" spc="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231F20"/>
                </a:solidFill>
                <a:latin typeface="Verdana"/>
                <a:cs typeface="Verdana"/>
              </a:rPr>
              <a:t>MUÑECAS</a:t>
            </a:r>
            <a:endParaRPr sz="600">
              <a:latin typeface="Verdana"/>
              <a:cs typeface="Verdan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57200" y="2915996"/>
            <a:ext cx="6645909" cy="2430780"/>
            <a:chOff x="457200" y="2915996"/>
            <a:chExt cx="6645909" cy="2430780"/>
          </a:xfrm>
        </p:grpSpPr>
        <p:sp>
          <p:nvSpPr>
            <p:cNvPr id="12" name="object 12"/>
            <p:cNvSpPr/>
            <p:nvPr/>
          </p:nvSpPr>
          <p:spPr>
            <a:xfrm>
              <a:off x="457200" y="5218963"/>
              <a:ext cx="3322954" cy="22860"/>
            </a:xfrm>
            <a:custGeom>
              <a:avLst/>
              <a:gdLst/>
              <a:ahLst/>
              <a:cxnLst/>
              <a:rect l="l" t="t" r="r" b="b"/>
              <a:pathLst>
                <a:path w="3322954" h="22860">
                  <a:moveTo>
                    <a:pt x="3322954" y="0"/>
                  </a:moveTo>
                  <a:lnTo>
                    <a:pt x="0" y="0"/>
                  </a:lnTo>
                  <a:lnTo>
                    <a:pt x="0" y="22809"/>
                  </a:lnTo>
                  <a:lnTo>
                    <a:pt x="3322954" y="22809"/>
                  </a:lnTo>
                  <a:lnTo>
                    <a:pt x="3322954" y="0"/>
                  </a:lnTo>
                  <a:close/>
                </a:path>
              </a:pathLst>
            </a:custGeom>
            <a:solidFill>
              <a:srgbClr val="FF2D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80154" y="5218963"/>
              <a:ext cx="3322955" cy="2280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76129" y="4975783"/>
              <a:ext cx="592797" cy="37083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4159" y="2915996"/>
              <a:ext cx="2681559" cy="178770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813</Words>
  <Application>Microsoft Office PowerPoint</Application>
  <PresentationFormat>Personalizado</PresentationFormat>
  <Paragraphs>97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Tahoma</vt:lpstr>
      <vt:lpstr>Times New Roman</vt:lpstr>
      <vt:lpstr>Verdana</vt:lpstr>
      <vt:lpstr>Office Theme</vt:lpstr>
      <vt:lpstr>LEY 530CULTURAL BOLIVIANO</vt:lpstr>
      <vt:lpstr>LEY 530</vt:lpstr>
      <vt:lpstr>CLASIFICACIÓN DEL PATRIMONIO CULTURAL BOLIVIANO</vt:lpstr>
      <vt:lpstr>CLASIFICACIÓN DEL PATRIMONIO CULTURAL BOLIVIANO PATRIMONIO CULTURAL MATERIAL INMUEBLE</vt:lpstr>
      <vt:lpstr>CLASIFICACIÓN DEL PATRIMONIO CULTURAL BOLIVIANO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LEY 530CULTURAL BOLIVIANO</dc:title>
  <cp:lastModifiedBy>GADLP</cp:lastModifiedBy>
  <cp:revision>1</cp:revision>
  <dcterms:created xsi:type="dcterms:W3CDTF">2025-12-11T13:11:43Z</dcterms:created>
  <dcterms:modified xsi:type="dcterms:W3CDTF">2025-12-11T13:12:29Z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2025-12-11T00:00:00Z</vt:filetime>
  </property>
  <property fmtid="{D5CDD505-2E9C-101B-9397-08002B2CF9AE}" pid="3" name="LastSaved">
    <vt:filetime>2025-12-11T00:00:00Z</vt:filetime>
  </property>
  <property fmtid="{D5CDD505-2E9C-101B-9397-08002B2CF9AE}" pid="4" name="Producer">
    <vt:lpwstr>iLovePDF</vt:lpwstr>
  </property>
</Properties>
</file>