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7569200" cy="5765800"/>
  <p:notesSz cx="7569200" cy="57658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194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4708" y="1330578"/>
            <a:ext cx="6361430" cy="1022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1" i="0">
                <a:solidFill>
                  <a:srgbClr val="24408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5380" y="3228848"/>
            <a:ext cx="5298440" cy="1441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221F1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rgbClr val="24408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21F1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rgbClr val="24408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460" y="1326134"/>
            <a:ext cx="3292602" cy="38054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8138" y="1326134"/>
            <a:ext cx="3292602" cy="38054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rgbClr val="24408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75333" y="569721"/>
            <a:ext cx="5721984" cy="25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1" i="0">
                <a:solidFill>
                  <a:srgbClr val="24408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8404" y="952246"/>
            <a:ext cx="6689090" cy="3261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221F1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3528" y="5362194"/>
            <a:ext cx="2422144" cy="288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460" y="5362194"/>
            <a:ext cx="1740916" cy="288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9824" y="5362194"/>
            <a:ext cx="1740916" cy="288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0409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13</a:t>
            </a:r>
            <a:endParaRPr sz="60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7"/>
            <a:ext cx="7559675" cy="5760085"/>
            <a:chOff x="0" y="37"/>
            <a:chExt cx="7559675" cy="576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7"/>
              <a:ext cx="7559420" cy="57599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893" y="1570481"/>
              <a:ext cx="2901696" cy="2794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0656" y="498398"/>
              <a:ext cx="418414" cy="62466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22825" y="2136901"/>
              <a:ext cx="1614297" cy="15869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65572" y="2390266"/>
              <a:ext cx="192506" cy="18110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17082" y="2404808"/>
              <a:ext cx="464248" cy="4361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69126" y="2867786"/>
              <a:ext cx="1150010" cy="8561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38497" y="1656029"/>
              <a:ext cx="836269" cy="70020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15051" y="1655940"/>
              <a:ext cx="955548" cy="4800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07683" y="1655978"/>
              <a:ext cx="839342" cy="69390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91512" y="470344"/>
              <a:ext cx="2891790" cy="6689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8097" y="509066"/>
              <a:ext cx="610387" cy="61043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3559009"/>
              <a:ext cx="117058" cy="5414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0" y="2582925"/>
              <a:ext cx="117058" cy="83769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0" y="2337118"/>
              <a:ext cx="117044" cy="106488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71347" y="2128850"/>
            <a:ext cx="4150995" cy="125666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>
              <a:lnSpc>
                <a:spcPct val="90400"/>
              </a:lnSpc>
              <a:spcBef>
                <a:spcPts val="620"/>
              </a:spcBef>
            </a:pPr>
            <a:r>
              <a:rPr sz="4500" dirty="0">
                <a:solidFill>
                  <a:srgbClr val="221F1F"/>
                </a:solidFill>
              </a:rPr>
              <a:t>G</a:t>
            </a:r>
            <a:r>
              <a:rPr sz="2000" dirty="0">
                <a:solidFill>
                  <a:srgbClr val="221F1F"/>
                </a:solidFill>
              </a:rPr>
              <a:t>UÍA</a:t>
            </a:r>
            <a:r>
              <a:rPr sz="2000" spc="20" dirty="0">
                <a:solidFill>
                  <a:srgbClr val="221F1F"/>
                </a:solidFill>
              </a:rPr>
              <a:t> </a:t>
            </a:r>
            <a:r>
              <a:rPr sz="2000" spc="-35" dirty="0">
                <a:solidFill>
                  <a:srgbClr val="221F1F"/>
                </a:solidFill>
              </a:rPr>
              <a:t>DE</a:t>
            </a:r>
            <a:r>
              <a:rPr sz="2000" spc="80" dirty="0">
                <a:solidFill>
                  <a:srgbClr val="221F1F"/>
                </a:solidFill>
              </a:rPr>
              <a:t> </a:t>
            </a:r>
            <a:r>
              <a:rPr sz="2000" spc="-145" dirty="0">
                <a:solidFill>
                  <a:srgbClr val="221F1F"/>
                </a:solidFill>
              </a:rPr>
              <a:t>INTERVENCIÓN</a:t>
            </a:r>
            <a:r>
              <a:rPr sz="2000" spc="-20" dirty="0">
                <a:solidFill>
                  <a:srgbClr val="221F1F"/>
                </a:solidFill>
              </a:rPr>
              <a:t> </a:t>
            </a:r>
            <a:r>
              <a:rPr sz="2000" spc="-25" dirty="0">
                <a:solidFill>
                  <a:srgbClr val="221F1F"/>
                </a:solidFill>
              </a:rPr>
              <a:t>DE </a:t>
            </a:r>
            <a:r>
              <a:rPr sz="2000" spc="-125" dirty="0">
                <a:solidFill>
                  <a:srgbClr val="221F1F"/>
                </a:solidFill>
              </a:rPr>
              <a:t>PATRIMONIO</a:t>
            </a:r>
            <a:r>
              <a:rPr sz="2000" spc="30" dirty="0">
                <a:solidFill>
                  <a:srgbClr val="221F1F"/>
                </a:solidFill>
              </a:rPr>
              <a:t> </a:t>
            </a:r>
            <a:r>
              <a:rPr sz="2000" spc="-155" dirty="0">
                <a:solidFill>
                  <a:srgbClr val="221F1F"/>
                </a:solidFill>
              </a:rPr>
              <a:t>CULTURAL</a:t>
            </a:r>
            <a:r>
              <a:rPr sz="2000" spc="35" dirty="0">
                <a:solidFill>
                  <a:srgbClr val="221F1F"/>
                </a:solidFill>
              </a:rPr>
              <a:t> </a:t>
            </a:r>
            <a:r>
              <a:rPr sz="2000" spc="-155" dirty="0">
                <a:solidFill>
                  <a:srgbClr val="221F1F"/>
                </a:solidFill>
              </a:rPr>
              <a:t>MATERIAL </a:t>
            </a:r>
            <a:r>
              <a:rPr sz="2000" spc="-85" dirty="0">
                <a:solidFill>
                  <a:srgbClr val="221F1F"/>
                </a:solidFill>
              </a:rPr>
              <a:t>INMUEBLE</a:t>
            </a:r>
            <a:endParaRPr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0409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23</a:t>
            </a:r>
            <a:endParaRPr sz="60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6"/>
            <a:ext cx="7554595" cy="5760085"/>
            <a:chOff x="0" y="36"/>
            <a:chExt cx="7554595" cy="576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6"/>
              <a:ext cx="7554594" cy="575995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21651" y="476300"/>
              <a:ext cx="486409" cy="269875"/>
            </a:xfrm>
            <a:custGeom>
              <a:avLst/>
              <a:gdLst/>
              <a:ahLst/>
              <a:cxnLst/>
              <a:rect l="l" t="t" r="r" b="b"/>
              <a:pathLst>
                <a:path w="486409" h="269875">
                  <a:moveTo>
                    <a:pt x="448246" y="269697"/>
                  </a:moveTo>
                  <a:lnTo>
                    <a:pt x="486346" y="269697"/>
                  </a:lnTo>
                  <a:lnTo>
                    <a:pt x="486346" y="0"/>
                  </a:lnTo>
                  <a:lnTo>
                    <a:pt x="448246" y="0"/>
                  </a:lnTo>
                  <a:lnTo>
                    <a:pt x="448246" y="269697"/>
                  </a:lnTo>
                  <a:close/>
                </a:path>
                <a:path w="486409" h="269875">
                  <a:moveTo>
                    <a:pt x="380936" y="269697"/>
                  </a:moveTo>
                  <a:lnTo>
                    <a:pt x="419036" y="269697"/>
                  </a:lnTo>
                  <a:lnTo>
                    <a:pt x="419036" y="0"/>
                  </a:lnTo>
                  <a:lnTo>
                    <a:pt x="380936" y="0"/>
                  </a:lnTo>
                  <a:lnTo>
                    <a:pt x="380936" y="269697"/>
                  </a:lnTo>
                  <a:close/>
                </a:path>
                <a:path w="486409" h="269875">
                  <a:moveTo>
                    <a:pt x="313753" y="269697"/>
                  </a:moveTo>
                  <a:lnTo>
                    <a:pt x="351853" y="269697"/>
                  </a:lnTo>
                  <a:lnTo>
                    <a:pt x="351853" y="0"/>
                  </a:lnTo>
                  <a:lnTo>
                    <a:pt x="313753" y="0"/>
                  </a:lnTo>
                  <a:lnTo>
                    <a:pt x="313753" y="269697"/>
                  </a:lnTo>
                  <a:close/>
                </a:path>
                <a:path w="486409" h="269875">
                  <a:moveTo>
                    <a:pt x="246595" y="269697"/>
                  </a:moveTo>
                  <a:lnTo>
                    <a:pt x="284695" y="269697"/>
                  </a:lnTo>
                  <a:lnTo>
                    <a:pt x="284695" y="0"/>
                  </a:lnTo>
                  <a:lnTo>
                    <a:pt x="246595" y="0"/>
                  </a:lnTo>
                  <a:lnTo>
                    <a:pt x="246595" y="269697"/>
                  </a:lnTo>
                  <a:close/>
                </a:path>
                <a:path w="486409" h="269875">
                  <a:moveTo>
                    <a:pt x="179400" y="269697"/>
                  </a:moveTo>
                  <a:lnTo>
                    <a:pt x="217500" y="269697"/>
                  </a:lnTo>
                  <a:lnTo>
                    <a:pt x="217500" y="0"/>
                  </a:lnTo>
                  <a:lnTo>
                    <a:pt x="179400" y="0"/>
                  </a:lnTo>
                  <a:lnTo>
                    <a:pt x="179400" y="269697"/>
                  </a:lnTo>
                  <a:close/>
                </a:path>
                <a:path w="486409" h="269875">
                  <a:moveTo>
                    <a:pt x="0" y="269697"/>
                  </a:moveTo>
                  <a:lnTo>
                    <a:pt x="38100" y="269697"/>
                  </a:lnTo>
                  <a:lnTo>
                    <a:pt x="38100" y="0"/>
                  </a:lnTo>
                  <a:lnTo>
                    <a:pt x="0" y="0"/>
                  </a:lnTo>
                  <a:lnTo>
                    <a:pt x="0" y="269697"/>
                  </a:lnTo>
                  <a:close/>
                </a:path>
              </a:pathLst>
            </a:custGeom>
            <a:ln w="3810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" y="5218963"/>
              <a:ext cx="3322954" cy="38100"/>
            </a:xfrm>
            <a:custGeom>
              <a:avLst/>
              <a:gdLst/>
              <a:ahLst/>
              <a:cxnLst/>
              <a:rect l="l" t="t" r="r" b="b"/>
              <a:pathLst>
                <a:path w="3322954" h="38100">
                  <a:moveTo>
                    <a:pt x="3322954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3322954" y="38100"/>
                  </a:lnTo>
                  <a:lnTo>
                    <a:pt x="3322954" y="0"/>
                  </a:lnTo>
                  <a:close/>
                </a:path>
              </a:pathLst>
            </a:custGeom>
            <a:solidFill>
              <a:srgbClr val="FF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80155" y="5218964"/>
              <a:ext cx="3322954" cy="228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6117" y="4975783"/>
              <a:ext cx="592797" cy="37083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86230" y="342645"/>
            <a:ext cx="35998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cap="small" spc="-430" dirty="0">
                <a:solidFill>
                  <a:srgbClr val="221F1F"/>
                </a:solidFill>
              </a:rPr>
              <a:t>Elementos</a:t>
            </a:r>
            <a:r>
              <a:rPr sz="3000" cap="small" spc="-95" dirty="0">
                <a:solidFill>
                  <a:srgbClr val="221F1F"/>
                </a:solidFill>
              </a:rPr>
              <a:t> </a:t>
            </a:r>
            <a:r>
              <a:rPr sz="3000" cap="small" spc="-400" dirty="0">
                <a:solidFill>
                  <a:srgbClr val="221F1F"/>
                </a:solidFill>
              </a:rPr>
              <a:t>constructivos</a:t>
            </a:r>
            <a:endParaRPr sz="3000"/>
          </a:p>
        </p:txBody>
      </p:sp>
      <p:sp>
        <p:nvSpPr>
          <p:cNvPr id="10" name="object 10"/>
          <p:cNvSpPr txBox="1"/>
          <p:nvPr/>
        </p:nvSpPr>
        <p:spPr>
          <a:xfrm>
            <a:off x="438404" y="976630"/>
            <a:ext cx="6690995" cy="337629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6350" algn="just">
              <a:lnSpc>
                <a:spcPts val="1090"/>
              </a:lnSpc>
              <a:spcBef>
                <a:spcPts val="175"/>
              </a:spcBef>
            </a:pPr>
            <a:r>
              <a:rPr sz="950" spc="-11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edificios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85" dirty="0">
                <a:solidFill>
                  <a:srgbClr val="221F1F"/>
                </a:solidFill>
                <a:latin typeface="Verdana"/>
                <a:cs typeface="Verdana"/>
              </a:rPr>
              <a:t>son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complejos.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70" dirty="0">
                <a:solidFill>
                  <a:srgbClr val="221F1F"/>
                </a:solidFill>
                <a:latin typeface="Verdana"/>
                <a:cs typeface="Verdana"/>
              </a:rPr>
              <a:t>Se</a:t>
            </a:r>
            <a:r>
              <a:rPr sz="950" spc="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proyectaron</a:t>
            </a:r>
            <a:r>
              <a:rPr sz="95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para</a:t>
            </a:r>
            <a:r>
              <a:rPr sz="95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dar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respuesta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9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necesidades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3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vida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diaria;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65" dirty="0">
                <a:solidFill>
                  <a:srgbClr val="221F1F"/>
                </a:solidFill>
                <a:latin typeface="Verdana"/>
                <a:cs typeface="Verdana"/>
              </a:rPr>
              <a:t>cada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elemento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tiene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una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misión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específica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debe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cumplirse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siempre.</a:t>
            </a:r>
            <a:endParaRPr sz="950">
              <a:latin typeface="Verdana"/>
              <a:cs typeface="Verdana"/>
            </a:endParaRPr>
          </a:p>
          <a:p>
            <a:pPr marL="12700" marR="66675" algn="just">
              <a:lnSpc>
                <a:spcPts val="1130"/>
              </a:lnSpc>
              <a:spcBef>
                <a:spcPts val="1025"/>
              </a:spcBef>
            </a:pP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estructura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soporta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peso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edificio. </a:t>
            </a:r>
            <a:r>
              <a:rPr sz="950" spc="-90" dirty="0">
                <a:solidFill>
                  <a:srgbClr val="221F1F"/>
                </a:solidFill>
                <a:latin typeface="Verdana"/>
                <a:cs typeface="Verdana"/>
              </a:rPr>
              <a:t>Está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compuesta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elementos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horizontales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(entrepisos),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verticales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(muros) 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enterrados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(cimientos).</a:t>
            </a:r>
            <a:endParaRPr sz="950">
              <a:latin typeface="Verdana"/>
              <a:cs typeface="Verdana"/>
            </a:endParaRPr>
          </a:p>
          <a:p>
            <a:pPr marL="12700" marR="13970" algn="just">
              <a:lnSpc>
                <a:spcPts val="1090"/>
              </a:lnSpc>
              <a:spcBef>
                <a:spcPts val="1125"/>
              </a:spcBef>
            </a:pP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entrepisos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no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sólo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soportan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80" dirty="0">
                <a:solidFill>
                  <a:srgbClr val="221F1F"/>
                </a:solidFill>
                <a:latin typeface="Verdana"/>
                <a:cs typeface="Verdana"/>
              </a:rPr>
              <a:t>su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propio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peso,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sino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también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tabiques,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pavimentos,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muebles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personas.</a:t>
            </a:r>
            <a:r>
              <a:rPr sz="95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pilares,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soportes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muros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reciben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peso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forjados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transmiten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toda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30" dirty="0">
                <a:solidFill>
                  <a:srgbClr val="221F1F"/>
                </a:solidFill>
                <a:latin typeface="Verdana"/>
                <a:cs typeface="Verdana"/>
              </a:rPr>
              <a:t>carga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6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cimientos,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éstos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al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terreno.</a:t>
            </a:r>
            <a:endParaRPr sz="950">
              <a:latin typeface="Verdana"/>
              <a:cs typeface="Verdana"/>
            </a:endParaRPr>
          </a:p>
          <a:p>
            <a:pPr marL="12700" marR="5080" algn="just">
              <a:lnSpc>
                <a:spcPts val="1090"/>
              </a:lnSpc>
              <a:spcBef>
                <a:spcPts val="1120"/>
              </a:spcBef>
            </a:pP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fachadas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forman</a:t>
            </a:r>
            <a:r>
              <a:rPr sz="95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95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cerramiento</a:t>
            </a:r>
            <a:r>
              <a:rPr sz="950" spc="-1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95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edificio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1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lo</a:t>
            </a:r>
            <a:r>
              <a:rPr sz="950" spc="-10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protegen</a:t>
            </a:r>
            <a:r>
              <a:rPr sz="95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1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agentes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climatológicos</a:t>
            </a:r>
            <a:r>
              <a:rPr sz="950" spc="-1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95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ruido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exterior.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Por</a:t>
            </a:r>
            <a:r>
              <a:rPr sz="95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una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parte,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proporcionan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intimidad,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pero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6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vez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permiten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relación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40" dirty="0">
                <a:solidFill>
                  <a:srgbClr val="221F1F"/>
                </a:solidFill>
                <a:latin typeface="Verdana"/>
                <a:cs typeface="Verdana"/>
              </a:rPr>
              <a:t>con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exterior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6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través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5" dirty="0">
                <a:solidFill>
                  <a:srgbClr val="221F1F"/>
                </a:solidFill>
                <a:latin typeface="Verdana"/>
                <a:cs typeface="Verdana"/>
              </a:rPr>
              <a:t>sus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huecos,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tales</a:t>
            </a:r>
            <a:r>
              <a:rPr sz="95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35" dirty="0">
                <a:solidFill>
                  <a:srgbClr val="221F1F"/>
                </a:solidFill>
                <a:latin typeface="Verdana"/>
                <a:cs typeface="Verdana"/>
              </a:rPr>
              <a:t>como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ventanas,</a:t>
            </a:r>
            <a:r>
              <a:rPr sz="95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puertas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balcones.</a:t>
            </a:r>
            <a:endParaRPr sz="950">
              <a:latin typeface="Verdana"/>
              <a:cs typeface="Verdana"/>
            </a:endParaRPr>
          </a:p>
          <a:p>
            <a:pPr marL="12700" marR="8890" algn="just">
              <a:lnSpc>
                <a:spcPts val="1090"/>
              </a:lnSpc>
              <a:spcBef>
                <a:spcPts val="1125"/>
              </a:spcBef>
            </a:pP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cubierta,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al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igual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30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fachadas,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protege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agentes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atmosféricos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aísla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temperaturas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extremas.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Existen</a:t>
            </a:r>
            <a:r>
              <a:rPr sz="95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dos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tipos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cubierta:</a:t>
            </a:r>
            <a:r>
              <a:rPr sz="95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planas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40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azoteas,</a:t>
            </a:r>
            <a:r>
              <a:rPr sz="95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inclinadas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40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tejados.</a:t>
            </a:r>
            <a:endParaRPr sz="950">
              <a:latin typeface="Verdana"/>
              <a:cs typeface="Verdana"/>
            </a:endParaRPr>
          </a:p>
          <a:p>
            <a:pPr marL="12700" marR="6985" algn="just">
              <a:lnSpc>
                <a:spcPct val="96300"/>
              </a:lnSpc>
              <a:spcBef>
                <a:spcPts val="1075"/>
              </a:spcBef>
            </a:pP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paramentos</a:t>
            </a:r>
            <a:r>
              <a:rPr sz="950" spc="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interiores</a:t>
            </a:r>
            <a:r>
              <a:rPr sz="950" spc="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conforman</a:t>
            </a:r>
            <a:r>
              <a:rPr sz="950" spc="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950" spc="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edificio</a:t>
            </a:r>
            <a:r>
              <a:rPr sz="950" spc="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950" spc="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diferentes</a:t>
            </a:r>
            <a:r>
              <a:rPr sz="950" spc="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espacios</a:t>
            </a:r>
            <a:r>
              <a:rPr sz="950" spc="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20" dirty="0">
                <a:solidFill>
                  <a:srgbClr val="221F1F"/>
                </a:solidFill>
                <a:latin typeface="Verdana"/>
                <a:cs typeface="Verdana"/>
              </a:rPr>
              <a:t>para</a:t>
            </a:r>
            <a:r>
              <a:rPr sz="950" spc="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permitir</a:t>
            </a:r>
            <a:r>
              <a:rPr sz="950" spc="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950" spc="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realización</a:t>
            </a:r>
            <a:r>
              <a:rPr sz="950" spc="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diversas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actividades.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Todos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ellos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poseen</a:t>
            </a:r>
            <a:r>
              <a:rPr sz="95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determinados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40" dirty="0">
                <a:solidFill>
                  <a:srgbClr val="221F1F"/>
                </a:solidFill>
                <a:latin typeface="Verdana"/>
                <a:cs typeface="Verdana"/>
              </a:rPr>
              <a:t>acabados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95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confieren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calidad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confort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6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espacios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interiores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edificio.</a:t>
            </a:r>
            <a:endParaRPr sz="950">
              <a:latin typeface="Verdana"/>
              <a:cs typeface="Verdana"/>
            </a:endParaRPr>
          </a:p>
          <a:p>
            <a:pPr marL="12700" marR="12065" algn="just">
              <a:lnSpc>
                <a:spcPct val="95900"/>
              </a:lnSpc>
              <a:spcBef>
                <a:spcPts val="1100"/>
              </a:spcBef>
            </a:pP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instalaciones,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comprenden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equipamiento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maquinaria,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permiten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existencia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servicios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20" dirty="0">
                <a:solidFill>
                  <a:srgbClr val="221F1F"/>
                </a:solidFill>
                <a:latin typeface="Verdana"/>
                <a:cs typeface="Verdana"/>
              </a:rPr>
              <a:t>para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usuarios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edificio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mediante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ellas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se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 obtiene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nivel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confort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requerido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20" dirty="0">
                <a:solidFill>
                  <a:srgbClr val="221F1F"/>
                </a:solidFill>
                <a:latin typeface="Verdana"/>
                <a:cs typeface="Verdana"/>
              </a:rPr>
              <a:t>para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funciones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6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realizar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en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95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mismo.</a:t>
            </a:r>
            <a:endParaRPr sz="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7152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24</a:t>
            </a:r>
            <a:endParaRPr sz="60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6"/>
            <a:ext cx="7559675" cy="5760085"/>
            <a:chOff x="0" y="36"/>
            <a:chExt cx="7559675" cy="576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6"/>
              <a:ext cx="7559166" cy="575995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7009" y="2281732"/>
              <a:ext cx="3322954" cy="2960370"/>
            </a:xfrm>
            <a:custGeom>
              <a:avLst/>
              <a:gdLst/>
              <a:ahLst/>
              <a:cxnLst/>
              <a:rect l="l" t="t" r="r" b="b"/>
              <a:pathLst>
                <a:path w="3322954" h="2960370">
                  <a:moveTo>
                    <a:pt x="910666" y="1411084"/>
                  </a:moveTo>
                  <a:lnTo>
                    <a:pt x="867473" y="1411084"/>
                  </a:lnTo>
                  <a:lnTo>
                    <a:pt x="867473" y="1453210"/>
                  </a:lnTo>
                  <a:lnTo>
                    <a:pt x="910666" y="1453210"/>
                  </a:lnTo>
                  <a:lnTo>
                    <a:pt x="910666" y="1411084"/>
                  </a:lnTo>
                  <a:close/>
                </a:path>
                <a:path w="3322954" h="2960370">
                  <a:moveTo>
                    <a:pt x="910666" y="991730"/>
                  </a:moveTo>
                  <a:lnTo>
                    <a:pt x="867473" y="991730"/>
                  </a:lnTo>
                  <a:lnTo>
                    <a:pt x="867473" y="1033856"/>
                  </a:lnTo>
                  <a:lnTo>
                    <a:pt x="910666" y="1033856"/>
                  </a:lnTo>
                  <a:lnTo>
                    <a:pt x="910666" y="991730"/>
                  </a:lnTo>
                  <a:close/>
                </a:path>
                <a:path w="3322954" h="2960370">
                  <a:moveTo>
                    <a:pt x="910666" y="709155"/>
                  </a:moveTo>
                  <a:lnTo>
                    <a:pt x="867473" y="709155"/>
                  </a:lnTo>
                  <a:lnTo>
                    <a:pt x="867473" y="751281"/>
                  </a:lnTo>
                  <a:lnTo>
                    <a:pt x="910666" y="751281"/>
                  </a:lnTo>
                  <a:lnTo>
                    <a:pt x="910666" y="709155"/>
                  </a:lnTo>
                  <a:close/>
                </a:path>
                <a:path w="3322954" h="2960370">
                  <a:moveTo>
                    <a:pt x="910666" y="425818"/>
                  </a:moveTo>
                  <a:lnTo>
                    <a:pt x="867473" y="425818"/>
                  </a:lnTo>
                  <a:lnTo>
                    <a:pt x="867473" y="467944"/>
                  </a:lnTo>
                  <a:lnTo>
                    <a:pt x="910666" y="467944"/>
                  </a:lnTo>
                  <a:lnTo>
                    <a:pt x="910666" y="425818"/>
                  </a:lnTo>
                  <a:close/>
                </a:path>
                <a:path w="3322954" h="2960370">
                  <a:moveTo>
                    <a:pt x="910666" y="0"/>
                  </a:moveTo>
                  <a:lnTo>
                    <a:pt x="867473" y="0"/>
                  </a:lnTo>
                  <a:lnTo>
                    <a:pt x="867473" y="42113"/>
                  </a:lnTo>
                  <a:lnTo>
                    <a:pt x="910666" y="42113"/>
                  </a:lnTo>
                  <a:lnTo>
                    <a:pt x="910666" y="0"/>
                  </a:lnTo>
                  <a:close/>
                </a:path>
                <a:path w="3322954" h="2960370">
                  <a:moveTo>
                    <a:pt x="3322701" y="2937230"/>
                  </a:moveTo>
                  <a:lnTo>
                    <a:pt x="0" y="2937230"/>
                  </a:lnTo>
                  <a:lnTo>
                    <a:pt x="0" y="2960039"/>
                  </a:lnTo>
                  <a:lnTo>
                    <a:pt x="3322701" y="2960039"/>
                  </a:lnTo>
                  <a:lnTo>
                    <a:pt x="3322701" y="2937230"/>
                  </a:lnTo>
                  <a:close/>
                </a:path>
              </a:pathLst>
            </a:custGeom>
            <a:solidFill>
              <a:srgbClr val="FF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9646" y="5218964"/>
              <a:ext cx="3322701" cy="228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5736" y="4975783"/>
              <a:ext cx="592747" cy="37083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477636" y="569721"/>
            <a:ext cx="9245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5" dirty="0"/>
              <a:t>CIMIENTO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38404" y="959865"/>
            <a:ext cx="6244590" cy="73850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1100"/>
              </a:lnSpc>
              <a:spcBef>
                <a:spcPts val="215"/>
              </a:spcBef>
            </a:pP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cimentación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coadyuva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trasladar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todas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cargas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edificio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al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terreno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sobre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se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apoya. </a:t>
            </a:r>
            <a:r>
              <a:rPr sz="1000" spc="-9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sistema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cimentación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un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edificio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patrimonial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es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cal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canto: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ts val="1090"/>
              </a:lnSpc>
            </a:pP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piedra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cal,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al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respecto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estos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quedan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ocultos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después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su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construcción.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1000" spc="-10" dirty="0">
                <a:solidFill>
                  <a:srgbClr val="221F1F"/>
                </a:solidFill>
                <a:latin typeface="Calibri"/>
                <a:cs typeface="Calibri"/>
              </a:rPr>
              <a:t>¿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Cuáles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son las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causas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para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95" dirty="0">
                <a:solidFill>
                  <a:srgbClr val="221F1F"/>
                </a:solidFill>
                <a:latin typeface="Verdana"/>
                <a:cs typeface="Verdana"/>
              </a:rPr>
              <a:t>su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deterioro</a:t>
            </a:r>
            <a:r>
              <a:rPr sz="1000" spc="-10" dirty="0">
                <a:solidFill>
                  <a:srgbClr val="221F1F"/>
                </a:solidFill>
                <a:latin typeface="Calibri"/>
                <a:cs typeface="Calibri"/>
              </a:rPr>
              <a:t>?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00302" y="2208402"/>
            <a:ext cx="5707380" cy="17246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16510">
              <a:lnSpc>
                <a:spcPts val="1160"/>
              </a:lnSpc>
              <a:spcBef>
                <a:spcPts val="165"/>
              </a:spcBef>
            </a:pP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Una</a:t>
            </a:r>
            <a:r>
              <a:rPr sz="1000" spc="2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2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2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causas</a:t>
            </a:r>
            <a:r>
              <a:rPr sz="1000" spc="2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1000" spc="3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deterioro</a:t>
            </a:r>
            <a:r>
              <a:rPr sz="1000" spc="2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2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una</a:t>
            </a:r>
            <a:r>
              <a:rPr sz="1000" spc="2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edificación</a:t>
            </a:r>
            <a:r>
              <a:rPr sz="1000" spc="2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patrimonial</a:t>
            </a:r>
            <a:r>
              <a:rPr sz="1000" spc="2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tiene</a:t>
            </a:r>
            <a:r>
              <a:rPr sz="1000" spc="2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1000" spc="2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ver</a:t>
            </a:r>
            <a:r>
              <a:rPr sz="1000" spc="2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con construcciones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movimiento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70" dirty="0">
                <a:solidFill>
                  <a:srgbClr val="221F1F"/>
                </a:solidFill>
                <a:latin typeface="Verdana"/>
                <a:cs typeface="Verdana"/>
              </a:rPr>
              <a:t>tierras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aledaños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al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patrimonio.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ts val="1160"/>
              </a:lnSpc>
              <a:spcBef>
                <a:spcPts val="919"/>
              </a:spcBef>
            </a:pP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Modificaciones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7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topografía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terreno,</a:t>
            </a:r>
            <a:r>
              <a:rPr sz="100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excavaciones,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cortes.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ts val="1135"/>
              </a:lnSpc>
            </a:pP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.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ts val="1175"/>
              </a:lnSpc>
            </a:pP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Rellenos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tierra.</a:t>
            </a:r>
            <a:endParaRPr sz="1000">
              <a:latin typeface="Verdana"/>
              <a:cs typeface="Verdana"/>
            </a:endParaRPr>
          </a:p>
          <a:p>
            <a:pPr marL="12700" marR="6350">
              <a:lnSpc>
                <a:spcPts val="1100"/>
              </a:lnSpc>
              <a:spcBef>
                <a:spcPts val="1115"/>
              </a:spcBef>
            </a:pP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Corrientes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subterránea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agua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fugas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conducciones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enterradas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agua,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redes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de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sanitarias,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estas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peor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casos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pueden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generar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daños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cimiento.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ts val="1100"/>
              </a:lnSpc>
              <a:spcBef>
                <a:spcPts val="1100"/>
              </a:spcBef>
            </a:pPr>
            <a:r>
              <a:rPr sz="1000" spc="-130" dirty="0">
                <a:solidFill>
                  <a:srgbClr val="221F1F"/>
                </a:solidFill>
                <a:latin typeface="Verdana"/>
                <a:cs typeface="Verdana"/>
              </a:rPr>
              <a:t>Si</a:t>
            </a:r>
            <a:r>
              <a:rPr sz="1000" spc="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se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busca</a:t>
            </a:r>
            <a:r>
              <a:rPr sz="1000" spc="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introducir</a:t>
            </a:r>
            <a:r>
              <a:rPr sz="1000" spc="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un</a:t>
            </a:r>
            <a:r>
              <a:rPr sz="1000" spc="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nuevo</a:t>
            </a:r>
            <a:r>
              <a:rPr sz="1000" spc="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uso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dentro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1000" spc="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inmueble,</a:t>
            </a:r>
            <a:r>
              <a:rPr sz="1000" spc="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se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deberá</a:t>
            </a:r>
            <a:r>
              <a:rPr sz="1000" spc="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buscar</a:t>
            </a:r>
            <a:r>
              <a:rPr sz="1000" spc="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asesoría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un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técnico</a:t>
            </a:r>
            <a:r>
              <a:rPr sz="1000" spc="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especializado.</a:t>
            </a:r>
            <a:endParaRPr sz="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0409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25</a:t>
            </a:r>
            <a:endParaRPr sz="60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6"/>
            <a:ext cx="7559675" cy="5760085"/>
            <a:chOff x="0" y="36"/>
            <a:chExt cx="7559675" cy="576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6"/>
              <a:ext cx="7559166" cy="575995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21410" y="476300"/>
              <a:ext cx="38100" cy="269875"/>
            </a:xfrm>
            <a:custGeom>
              <a:avLst/>
              <a:gdLst/>
              <a:ahLst/>
              <a:cxnLst/>
              <a:rect l="l" t="t" r="r" b="b"/>
              <a:pathLst>
                <a:path w="38100" h="269875">
                  <a:moveTo>
                    <a:pt x="0" y="269697"/>
                  </a:moveTo>
                  <a:lnTo>
                    <a:pt x="38097" y="269697"/>
                  </a:lnTo>
                  <a:lnTo>
                    <a:pt x="38097" y="0"/>
                  </a:lnTo>
                  <a:lnTo>
                    <a:pt x="0" y="0"/>
                  </a:lnTo>
                  <a:lnTo>
                    <a:pt x="0" y="269697"/>
                  </a:lnTo>
                  <a:close/>
                </a:path>
              </a:pathLst>
            </a:custGeom>
            <a:ln w="3810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86230" y="321309"/>
            <a:ext cx="5441315" cy="709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595"/>
              </a:lnSpc>
              <a:spcBef>
                <a:spcPts val="100"/>
              </a:spcBef>
            </a:pPr>
            <a:r>
              <a:rPr sz="3000" cap="small" spc="-430" dirty="0">
                <a:solidFill>
                  <a:srgbClr val="221F1F"/>
                </a:solidFill>
              </a:rPr>
              <a:t>Elementos</a:t>
            </a:r>
            <a:r>
              <a:rPr sz="3000" cap="small" spc="-95" dirty="0">
                <a:solidFill>
                  <a:srgbClr val="221F1F"/>
                </a:solidFill>
              </a:rPr>
              <a:t> </a:t>
            </a:r>
            <a:r>
              <a:rPr sz="3000" cap="small" spc="-390" dirty="0">
                <a:solidFill>
                  <a:srgbClr val="221F1F"/>
                </a:solidFill>
              </a:rPr>
              <a:t>constructivos</a:t>
            </a:r>
            <a:endParaRPr sz="3000"/>
          </a:p>
          <a:p>
            <a:pPr marL="2809240">
              <a:lnSpc>
                <a:spcPts val="1795"/>
              </a:lnSpc>
            </a:pPr>
            <a:r>
              <a:rPr spc="-114" dirty="0"/>
              <a:t>MANTENIMIENTO</a:t>
            </a:r>
            <a:r>
              <a:rPr spc="-20" dirty="0"/>
              <a:t> </a:t>
            </a:r>
            <a:r>
              <a:rPr dirty="0"/>
              <a:t>-</a:t>
            </a:r>
            <a:r>
              <a:rPr spc="-25" dirty="0"/>
              <a:t> </a:t>
            </a:r>
            <a:r>
              <a:rPr spc="-90" dirty="0"/>
              <a:t>CIMIENTO</a:t>
            </a: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77012" y="1022857"/>
          <a:ext cx="6725284" cy="40551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6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6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8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9584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FRECUENCIA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403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1200" b="1" spc="-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INSPECCIONES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Y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COMPROBACIONES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403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473709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ACTUACIONES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403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57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Verdana"/>
                          <a:cs typeface="Verdana"/>
                        </a:rPr>
                        <a:t>Permanente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5A9A7"/>
                    </a:solidFill>
                  </a:tcPr>
                </a:tc>
                <a:tc>
                  <a:txBody>
                    <a:bodyPr/>
                    <a:lstStyle/>
                    <a:p>
                      <a:pPr marL="99060" marR="334645">
                        <a:lnSpc>
                          <a:spcPct val="101000"/>
                        </a:lnSpc>
                        <a:spcBef>
                          <a:spcPts val="229"/>
                        </a:spcBef>
                      </a:pPr>
                      <a:r>
                        <a:rPr sz="1200" spc="-65" dirty="0">
                          <a:latin typeface="Verdana"/>
                          <a:cs typeface="Verdana"/>
                        </a:rPr>
                        <a:t>Vigilar:</a:t>
                      </a:r>
                      <a:r>
                        <a:rPr sz="12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60" dirty="0">
                          <a:latin typeface="Verdana"/>
                          <a:cs typeface="Verdana"/>
                        </a:rPr>
                        <a:t>Usuario </a:t>
                      </a:r>
                      <a:r>
                        <a:rPr sz="1200" spc="55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12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30" dirty="0">
                          <a:latin typeface="Verdana"/>
                          <a:cs typeface="Verdana"/>
                        </a:rPr>
                        <a:t>administración</a:t>
                      </a:r>
                      <a:r>
                        <a:rPr sz="120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25" dirty="0">
                          <a:latin typeface="Verdana"/>
                          <a:cs typeface="Verdana"/>
                        </a:rPr>
                        <a:t>del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edificio.</a:t>
                      </a:r>
                      <a:endParaRPr sz="1200">
                        <a:latin typeface="Verdana"/>
                        <a:cs typeface="Verdana"/>
                      </a:endParaRPr>
                    </a:p>
                    <a:p>
                      <a:pPr marL="99060" marR="26479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Verdana"/>
                          <a:cs typeface="Verdana"/>
                        </a:rPr>
                        <a:t>Acciones</a:t>
                      </a:r>
                      <a:r>
                        <a:rPr sz="12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latin typeface="Verdana"/>
                          <a:cs typeface="Verdana"/>
                        </a:rPr>
                        <a:t>en</a:t>
                      </a:r>
                      <a:r>
                        <a:rPr sz="12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40" dirty="0">
                          <a:latin typeface="Verdana"/>
                          <a:cs typeface="Verdana"/>
                        </a:rPr>
                        <a:t>zonas</a:t>
                      </a:r>
                      <a:r>
                        <a:rPr sz="12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contiguas</a:t>
                      </a:r>
                      <a:r>
                        <a:rPr sz="12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55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12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20" dirty="0">
                          <a:latin typeface="Verdana"/>
                          <a:cs typeface="Verdana"/>
                        </a:rPr>
                        <a:t>bajo </a:t>
                      </a:r>
                      <a:r>
                        <a:rPr sz="1200" dirty="0">
                          <a:latin typeface="Verdana"/>
                          <a:cs typeface="Verdana"/>
                        </a:rPr>
                        <a:t>del</a:t>
                      </a:r>
                      <a:r>
                        <a:rPr sz="12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edificio.</a:t>
                      </a:r>
                      <a:endParaRPr sz="1200">
                        <a:latin typeface="Verdana"/>
                        <a:cs typeface="Verdana"/>
                      </a:endParaRPr>
                    </a:p>
                    <a:p>
                      <a:pPr marL="99060" marR="35814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Verdana"/>
                          <a:cs typeface="Verdana"/>
                        </a:rPr>
                        <a:t>Excavaciones</a:t>
                      </a:r>
                      <a:r>
                        <a:rPr sz="120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latin typeface="Verdana"/>
                          <a:cs typeface="Verdana"/>
                        </a:rPr>
                        <a:t>en</a:t>
                      </a:r>
                      <a:r>
                        <a:rPr sz="120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50" dirty="0">
                          <a:latin typeface="Verdana"/>
                          <a:cs typeface="Verdana"/>
                        </a:rPr>
                        <a:t>lotes</a:t>
                      </a:r>
                      <a:r>
                        <a:rPr sz="120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próximos. </a:t>
                      </a:r>
                      <a:r>
                        <a:rPr sz="1200" spc="-25" dirty="0">
                          <a:latin typeface="Verdana"/>
                          <a:cs typeface="Verdana"/>
                        </a:rPr>
                        <a:t>Obras</a:t>
                      </a:r>
                      <a:r>
                        <a:rPr sz="1200" spc="-45" dirty="0">
                          <a:latin typeface="Verdana"/>
                          <a:cs typeface="Verdana"/>
                        </a:rPr>
                        <a:t> subterráneas </a:t>
                      </a:r>
                      <a:r>
                        <a:rPr sz="1200" dirty="0">
                          <a:latin typeface="Verdana"/>
                          <a:cs typeface="Verdana"/>
                        </a:rPr>
                        <a:t>en</a:t>
                      </a:r>
                      <a:r>
                        <a:rPr sz="12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20" dirty="0">
                          <a:latin typeface="Verdana"/>
                          <a:cs typeface="Verdana"/>
                        </a:rPr>
                        <a:t>vía</a:t>
                      </a:r>
                      <a:r>
                        <a:rPr sz="12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pública. </a:t>
                      </a:r>
                      <a:r>
                        <a:rPr sz="1200" spc="-35" dirty="0">
                          <a:latin typeface="Verdana"/>
                          <a:cs typeface="Verdana"/>
                        </a:rPr>
                        <a:t>Fugas</a:t>
                      </a:r>
                      <a:r>
                        <a:rPr sz="120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20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20" dirty="0">
                          <a:latin typeface="Verdana"/>
                          <a:cs typeface="Verdana"/>
                        </a:rPr>
                        <a:t>agua.</a:t>
                      </a:r>
                      <a:endParaRPr sz="1200">
                        <a:latin typeface="Verdana"/>
                        <a:cs typeface="Verdana"/>
                      </a:endParaRPr>
                    </a:p>
                    <a:p>
                      <a:pPr marL="99060">
                        <a:lnSpc>
                          <a:spcPts val="1420"/>
                        </a:lnSpc>
                      </a:pPr>
                      <a:r>
                        <a:rPr sz="1200" dirty="0">
                          <a:latin typeface="Verdana"/>
                          <a:cs typeface="Verdana"/>
                        </a:rPr>
                        <a:t>Aparición</a:t>
                      </a:r>
                      <a:r>
                        <a:rPr sz="12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2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manchas.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2920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5A9A7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212725">
                        <a:lnSpc>
                          <a:spcPct val="100499"/>
                        </a:lnSpc>
                        <a:spcBef>
                          <a:spcPts val="235"/>
                        </a:spcBef>
                      </a:pPr>
                      <a:r>
                        <a:rPr sz="1200" dirty="0">
                          <a:latin typeface="Verdana"/>
                          <a:cs typeface="Verdana"/>
                        </a:rPr>
                        <a:t>Toda actuación</a:t>
                      </a:r>
                      <a:r>
                        <a:rPr sz="120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60" dirty="0">
                          <a:latin typeface="Verdana"/>
                          <a:cs typeface="Verdana"/>
                        </a:rPr>
                        <a:t>con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35" dirty="0">
                          <a:latin typeface="Verdana"/>
                          <a:cs typeface="Verdana"/>
                        </a:rPr>
                        <a:t>la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presencia</a:t>
                      </a:r>
                      <a:r>
                        <a:rPr sz="12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25" dirty="0">
                          <a:latin typeface="Verdana"/>
                          <a:cs typeface="Verdana"/>
                        </a:rPr>
                        <a:t>del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especialista.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2984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5A9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39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</a:pPr>
                      <a:r>
                        <a:rPr sz="1200" spc="95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12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latin typeface="Verdana"/>
                          <a:cs typeface="Verdana"/>
                        </a:rPr>
                        <a:t>dos</a:t>
                      </a:r>
                      <a:r>
                        <a:rPr sz="120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20" dirty="0">
                          <a:latin typeface="Verdana"/>
                          <a:cs typeface="Verdana"/>
                        </a:rPr>
                        <a:t>años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spc="-10" dirty="0">
                          <a:latin typeface="Verdana"/>
                          <a:cs typeface="Verdana"/>
                        </a:rPr>
                        <a:t>Inspeccionar.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1270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spc="10" dirty="0">
                          <a:latin typeface="Verdana"/>
                          <a:cs typeface="Verdana"/>
                        </a:rPr>
                        <a:t>Comprobación</a:t>
                      </a:r>
                      <a:r>
                        <a:rPr sz="1200" spc="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25" dirty="0">
                          <a:latin typeface="Verdana"/>
                          <a:cs typeface="Verdana"/>
                        </a:rPr>
                        <a:t>del </a:t>
                      </a:r>
                      <a:r>
                        <a:rPr sz="1200" dirty="0">
                          <a:latin typeface="Verdana"/>
                          <a:cs typeface="Verdana"/>
                        </a:rPr>
                        <a:t>estado</a:t>
                      </a:r>
                      <a:r>
                        <a:rPr sz="12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general</a:t>
                      </a:r>
                      <a:r>
                        <a:rPr sz="12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50" dirty="0">
                          <a:latin typeface="Verdana"/>
                          <a:cs typeface="Verdana"/>
                        </a:rPr>
                        <a:t>y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funcionamiento</a:t>
                      </a:r>
                      <a:r>
                        <a:rPr sz="12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2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25" dirty="0">
                          <a:latin typeface="Verdana"/>
                          <a:cs typeface="Verdana"/>
                        </a:rPr>
                        <a:t>los </a:t>
                      </a:r>
                      <a:r>
                        <a:rPr sz="1200" dirty="0">
                          <a:latin typeface="Verdana"/>
                          <a:cs typeface="Verdana"/>
                        </a:rPr>
                        <a:t>conductos</a:t>
                      </a:r>
                      <a:r>
                        <a:rPr sz="12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2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20" dirty="0">
                          <a:latin typeface="Verdana"/>
                          <a:cs typeface="Verdana"/>
                        </a:rPr>
                        <a:t>drenaje</a:t>
                      </a:r>
                      <a:r>
                        <a:rPr sz="12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50" dirty="0">
                          <a:latin typeface="Verdana"/>
                          <a:cs typeface="Verdana"/>
                        </a:rPr>
                        <a:t>y </a:t>
                      </a:r>
                      <a:r>
                        <a:rPr sz="120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200" spc="-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desagüe.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1430" algn="ctr">
                        <a:lnSpc>
                          <a:spcPct val="100000"/>
                        </a:lnSpc>
                      </a:pPr>
                      <a:r>
                        <a:rPr sz="1200" spc="95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12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110" dirty="0">
                          <a:latin typeface="Verdana"/>
                          <a:cs typeface="Verdana"/>
                        </a:rPr>
                        <a:t>10</a:t>
                      </a:r>
                      <a:r>
                        <a:rPr sz="12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20" dirty="0">
                          <a:latin typeface="Verdana"/>
                          <a:cs typeface="Verdana"/>
                        </a:rPr>
                        <a:t>años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5A9A7"/>
                    </a:solidFill>
                  </a:tcPr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spc="-10" dirty="0">
                          <a:latin typeface="Verdana"/>
                          <a:cs typeface="Verdana"/>
                        </a:rPr>
                        <a:t>Inspeccionar.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5A9A7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963294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spc="-80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120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80" dirty="0">
                          <a:latin typeface="Verdana"/>
                          <a:cs typeface="Verdana"/>
                        </a:rPr>
                        <a:t>muros</a:t>
                      </a:r>
                      <a:r>
                        <a:rPr sz="1200" spc="-1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40" dirty="0">
                          <a:latin typeface="Verdana"/>
                          <a:cs typeface="Verdana"/>
                        </a:rPr>
                        <a:t>de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contención.</a:t>
                      </a:r>
                      <a:endParaRPr sz="1200">
                        <a:latin typeface="Verdana"/>
                        <a:cs typeface="Verdana"/>
                      </a:endParaRPr>
                    </a:p>
                    <a:p>
                      <a:pPr marL="98425" marR="534670">
                        <a:lnSpc>
                          <a:spcPct val="100000"/>
                        </a:lnSpc>
                      </a:pPr>
                      <a:r>
                        <a:rPr sz="1200" spc="-80" dirty="0">
                          <a:latin typeface="Verdana"/>
                          <a:cs typeface="Verdana"/>
                        </a:rPr>
                        <a:t>Los </a:t>
                      </a:r>
                      <a:r>
                        <a:rPr sz="1200" spc="-25" dirty="0">
                          <a:latin typeface="Verdana"/>
                          <a:cs typeface="Verdana"/>
                        </a:rPr>
                        <a:t>elementos</a:t>
                      </a:r>
                      <a:r>
                        <a:rPr sz="120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25" dirty="0">
                          <a:latin typeface="Verdana"/>
                          <a:cs typeface="Verdana"/>
                        </a:rPr>
                        <a:t>que </a:t>
                      </a:r>
                      <a:r>
                        <a:rPr sz="1200" dirty="0">
                          <a:latin typeface="Verdana"/>
                          <a:cs typeface="Verdana"/>
                        </a:rPr>
                        <a:t>conforman</a:t>
                      </a:r>
                      <a:r>
                        <a:rPr sz="12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25" dirty="0">
                          <a:latin typeface="Verdana"/>
                          <a:cs typeface="Verdana"/>
                        </a:rPr>
                        <a:t>la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cimentación.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5A9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200785" y="469315"/>
            <a:ext cx="307340" cy="269875"/>
          </a:xfrm>
          <a:custGeom>
            <a:avLst/>
            <a:gdLst/>
            <a:ahLst/>
            <a:cxnLst/>
            <a:rect l="l" t="t" r="r" b="b"/>
            <a:pathLst>
              <a:path w="307340" h="269875">
                <a:moveTo>
                  <a:pt x="268859" y="269697"/>
                </a:moveTo>
                <a:lnTo>
                  <a:pt x="306959" y="269697"/>
                </a:lnTo>
                <a:lnTo>
                  <a:pt x="306959" y="0"/>
                </a:lnTo>
                <a:lnTo>
                  <a:pt x="268859" y="0"/>
                </a:lnTo>
                <a:lnTo>
                  <a:pt x="268859" y="269697"/>
                </a:lnTo>
                <a:close/>
              </a:path>
              <a:path w="307340" h="269875">
                <a:moveTo>
                  <a:pt x="201549" y="269697"/>
                </a:moveTo>
                <a:lnTo>
                  <a:pt x="239649" y="269697"/>
                </a:lnTo>
                <a:lnTo>
                  <a:pt x="239649" y="0"/>
                </a:lnTo>
                <a:lnTo>
                  <a:pt x="201549" y="0"/>
                </a:lnTo>
                <a:lnTo>
                  <a:pt x="201549" y="269697"/>
                </a:lnTo>
                <a:close/>
              </a:path>
              <a:path w="307340" h="269875">
                <a:moveTo>
                  <a:pt x="134365" y="269697"/>
                </a:moveTo>
                <a:lnTo>
                  <a:pt x="172465" y="269697"/>
                </a:lnTo>
                <a:lnTo>
                  <a:pt x="172465" y="0"/>
                </a:lnTo>
                <a:lnTo>
                  <a:pt x="134365" y="0"/>
                </a:lnTo>
                <a:lnTo>
                  <a:pt x="134365" y="269697"/>
                </a:lnTo>
                <a:close/>
              </a:path>
              <a:path w="307340" h="269875">
                <a:moveTo>
                  <a:pt x="67195" y="269697"/>
                </a:moveTo>
                <a:lnTo>
                  <a:pt x="105295" y="269697"/>
                </a:lnTo>
                <a:lnTo>
                  <a:pt x="105295" y="0"/>
                </a:lnTo>
                <a:lnTo>
                  <a:pt x="67195" y="0"/>
                </a:lnTo>
                <a:lnTo>
                  <a:pt x="67195" y="269697"/>
                </a:lnTo>
                <a:close/>
              </a:path>
              <a:path w="307340" h="269875">
                <a:moveTo>
                  <a:pt x="0" y="269697"/>
                </a:moveTo>
                <a:lnTo>
                  <a:pt x="38100" y="269697"/>
                </a:lnTo>
                <a:lnTo>
                  <a:pt x="38100" y="0"/>
                </a:lnTo>
                <a:lnTo>
                  <a:pt x="0" y="0"/>
                </a:lnTo>
                <a:lnTo>
                  <a:pt x="0" y="269697"/>
                </a:lnTo>
                <a:close/>
              </a:path>
            </a:pathLst>
          </a:custGeom>
          <a:ln w="38100">
            <a:solidFill>
              <a:srgbClr val="22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7152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26</a:t>
            </a:r>
            <a:endParaRPr sz="60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7"/>
            <a:ext cx="7559675" cy="5760085"/>
            <a:chOff x="0" y="37"/>
            <a:chExt cx="7559675" cy="576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7"/>
              <a:ext cx="7559420" cy="575995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7161" y="5218963"/>
              <a:ext cx="3322954" cy="22860"/>
            </a:xfrm>
            <a:custGeom>
              <a:avLst/>
              <a:gdLst/>
              <a:ahLst/>
              <a:cxnLst/>
              <a:rect l="l" t="t" r="r" b="b"/>
              <a:pathLst>
                <a:path w="3322954" h="22860">
                  <a:moveTo>
                    <a:pt x="3322701" y="0"/>
                  </a:moveTo>
                  <a:lnTo>
                    <a:pt x="0" y="0"/>
                  </a:lnTo>
                  <a:lnTo>
                    <a:pt x="0" y="22809"/>
                  </a:lnTo>
                  <a:lnTo>
                    <a:pt x="3322701" y="22809"/>
                  </a:lnTo>
                  <a:lnTo>
                    <a:pt x="3322701" y="0"/>
                  </a:lnTo>
                  <a:close/>
                </a:path>
              </a:pathLst>
            </a:custGeom>
            <a:solidFill>
              <a:srgbClr val="FF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9901" y="5218964"/>
              <a:ext cx="3322701" cy="228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5863" y="4975783"/>
              <a:ext cx="592747" cy="37083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01745">
              <a:lnSpc>
                <a:spcPct val="100000"/>
              </a:lnSpc>
              <a:spcBef>
                <a:spcPts val="100"/>
              </a:spcBef>
            </a:pPr>
            <a:r>
              <a:rPr spc="-90" dirty="0"/>
              <a:t>MUROS</a:t>
            </a:r>
            <a:r>
              <a:rPr spc="-15" dirty="0"/>
              <a:t> </a:t>
            </a:r>
            <a:r>
              <a:rPr spc="-130" dirty="0"/>
              <a:t>PORTANTES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38404" y="952246"/>
            <a:ext cx="6690359" cy="35388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160"/>
              </a:lnSpc>
              <a:spcBef>
                <a:spcPts val="95"/>
              </a:spcBef>
            </a:pP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Tienen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función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dividir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habitaciones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también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cumple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función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soporte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estructural.</a:t>
            </a:r>
            <a:endParaRPr sz="1000">
              <a:latin typeface="Verdana"/>
              <a:cs typeface="Verdana"/>
            </a:endParaRPr>
          </a:p>
          <a:p>
            <a:pPr marL="12700" marR="36830">
              <a:lnSpc>
                <a:spcPts val="1090"/>
              </a:lnSpc>
              <a:spcBef>
                <a:spcPts val="85"/>
              </a:spcBef>
            </a:pP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clasificación</a:t>
            </a:r>
            <a:r>
              <a:rPr sz="1000" spc="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spc="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muros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va</a:t>
            </a:r>
            <a:r>
              <a:rPr sz="1000" spc="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acuerdo</a:t>
            </a:r>
            <a:r>
              <a:rPr sz="1000" spc="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7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función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1000" spc="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desempeñan,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1000" spc="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muros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principales</a:t>
            </a:r>
            <a:r>
              <a:rPr sz="1000" spc="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muros secundarios.</a:t>
            </a:r>
            <a:endParaRPr sz="1000">
              <a:latin typeface="Verdana"/>
              <a:cs typeface="Verdana"/>
            </a:endParaRPr>
          </a:p>
          <a:p>
            <a:pPr marL="12700" marR="33655">
              <a:lnSpc>
                <a:spcPts val="1100"/>
              </a:lnSpc>
              <a:spcBef>
                <a:spcPts val="55"/>
              </a:spcBef>
            </a:pP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mayoría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70" dirty="0">
                <a:solidFill>
                  <a:srgbClr val="221F1F"/>
                </a:solidFill>
                <a:latin typeface="Verdana"/>
                <a:cs typeface="Verdana"/>
              </a:rPr>
              <a:t>muros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7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patrimoniales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están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conformados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por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una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argamasa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barro,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estas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pueden 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ser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forma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adobes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tapial.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1000" b="1" dirty="0">
                <a:solidFill>
                  <a:srgbClr val="221F1F"/>
                </a:solidFill>
                <a:latin typeface="Tahoma"/>
                <a:cs typeface="Tahoma"/>
              </a:rPr>
              <a:t>¿Cuáles</a:t>
            </a:r>
            <a:r>
              <a:rPr sz="1000" b="1" spc="-1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25" dirty="0">
                <a:solidFill>
                  <a:srgbClr val="221F1F"/>
                </a:solidFill>
                <a:latin typeface="Tahoma"/>
                <a:cs typeface="Tahoma"/>
              </a:rPr>
              <a:t>son</a:t>
            </a:r>
            <a:r>
              <a:rPr sz="1000" b="1" spc="-20" dirty="0">
                <a:solidFill>
                  <a:srgbClr val="221F1F"/>
                </a:solidFill>
                <a:latin typeface="Tahoma"/>
                <a:cs typeface="Tahoma"/>
              </a:rPr>
              <a:t> las</a:t>
            </a:r>
            <a:r>
              <a:rPr sz="1000" b="1" spc="-1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dirty="0">
                <a:solidFill>
                  <a:srgbClr val="221F1F"/>
                </a:solidFill>
                <a:latin typeface="Tahoma"/>
                <a:cs typeface="Tahoma"/>
              </a:rPr>
              <a:t>causas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dirty="0">
                <a:solidFill>
                  <a:srgbClr val="221F1F"/>
                </a:solidFill>
                <a:latin typeface="Tahoma"/>
                <a:cs typeface="Tahoma"/>
              </a:rPr>
              <a:t>para</a:t>
            </a:r>
            <a:r>
              <a:rPr sz="1000" b="1" spc="-1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55" dirty="0">
                <a:solidFill>
                  <a:srgbClr val="221F1F"/>
                </a:solidFill>
                <a:latin typeface="Tahoma"/>
                <a:cs typeface="Tahoma"/>
              </a:rPr>
              <a:t>su</a:t>
            </a:r>
            <a:r>
              <a:rPr sz="1000" b="1" spc="-1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deterioro?</a:t>
            </a:r>
            <a:endParaRPr sz="1000">
              <a:latin typeface="Tahoma"/>
              <a:cs typeface="Tahoma"/>
            </a:endParaRPr>
          </a:p>
          <a:p>
            <a:pPr marL="12700" marR="31750">
              <a:lnSpc>
                <a:spcPts val="1100"/>
              </a:lnSpc>
              <a:spcBef>
                <a:spcPts val="1115"/>
              </a:spcBef>
            </a:pP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causas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su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deterioro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se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deben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7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lesiones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cimientos,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cubiertas,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instalaciones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eléctricas,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instalaciones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hidrosanitarias,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mala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calidad de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materiales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empleados,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se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 puede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apreciar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siguientes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lesiones:</a:t>
            </a:r>
            <a:endParaRPr sz="1000">
              <a:latin typeface="Verdana"/>
              <a:cs typeface="Verdana"/>
            </a:endParaRPr>
          </a:p>
          <a:p>
            <a:pPr marL="123189" indent="-110489">
              <a:lnSpc>
                <a:spcPts val="1160"/>
              </a:lnSpc>
              <a:spcBef>
                <a:spcPts val="910"/>
              </a:spcBef>
              <a:buChar char="•"/>
              <a:tabLst>
                <a:tab pos="123189" algn="l"/>
              </a:tabLst>
            </a:pP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Deformaciones,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cuales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podrían ocasionar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desplomes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paredes.</a:t>
            </a:r>
            <a:endParaRPr sz="1000">
              <a:latin typeface="Verdana"/>
              <a:cs typeface="Verdana"/>
            </a:endParaRPr>
          </a:p>
          <a:p>
            <a:pPr marL="123189" indent="-110489">
              <a:lnSpc>
                <a:spcPts val="1135"/>
              </a:lnSpc>
              <a:buChar char="•"/>
              <a:tabLst>
                <a:tab pos="123189" algn="l"/>
              </a:tabLst>
            </a:pP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Fisuras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grietas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paredes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fachadas.</a:t>
            </a:r>
            <a:endParaRPr sz="1000">
              <a:latin typeface="Verdana"/>
              <a:cs typeface="Verdana"/>
            </a:endParaRPr>
          </a:p>
          <a:p>
            <a:pPr marL="123189" indent="-110489">
              <a:lnSpc>
                <a:spcPts val="1175"/>
              </a:lnSpc>
              <a:buChar char="•"/>
              <a:tabLst>
                <a:tab pos="123189" algn="l"/>
              </a:tabLst>
            </a:pP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Piezas </a:t>
            </a:r>
            <a:r>
              <a:rPr sz="1000" spc="5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piedra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fracturadas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con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grietas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verticales.</a:t>
            </a:r>
            <a:endParaRPr sz="1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894"/>
              </a:spcBef>
              <a:buClr>
                <a:srgbClr val="221F1F"/>
              </a:buClr>
              <a:buFont typeface="Verdana"/>
              <a:buChar char="•"/>
            </a:pP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000" b="1" dirty="0">
                <a:solidFill>
                  <a:srgbClr val="221F1F"/>
                </a:solidFill>
                <a:latin typeface="Tahoma"/>
                <a:cs typeface="Tahoma"/>
              </a:rPr>
              <a:t>¿Cuáles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25" dirty="0">
                <a:solidFill>
                  <a:srgbClr val="221F1F"/>
                </a:solidFill>
                <a:latin typeface="Tahoma"/>
                <a:cs typeface="Tahoma"/>
              </a:rPr>
              <a:t>son</a:t>
            </a:r>
            <a:r>
              <a:rPr sz="1000" b="1" spc="-20" dirty="0">
                <a:solidFill>
                  <a:srgbClr val="221F1F"/>
                </a:solidFill>
                <a:latin typeface="Tahoma"/>
                <a:cs typeface="Tahoma"/>
              </a:rPr>
              <a:t> las</a:t>
            </a:r>
            <a:r>
              <a:rPr sz="1000" b="1" spc="-1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dirty="0">
                <a:solidFill>
                  <a:srgbClr val="221F1F"/>
                </a:solidFill>
                <a:latin typeface="Tahoma"/>
                <a:cs typeface="Tahoma"/>
              </a:rPr>
              <a:t>recomendaciones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dirty="0">
                <a:solidFill>
                  <a:srgbClr val="221F1F"/>
                </a:solidFill>
                <a:latin typeface="Tahoma"/>
                <a:cs typeface="Tahoma"/>
              </a:rPr>
              <a:t>para</a:t>
            </a:r>
            <a:r>
              <a:rPr sz="1000" b="1" spc="-1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221F1F"/>
                </a:solidFill>
                <a:latin typeface="Tahoma"/>
                <a:cs typeface="Tahoma"/>
              </a:rPr>
              <a:t>evitar</a:t>
            </a:r>
            <a:r>
              <a:rPr sz="1000" b="1" spc="-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60" dirty="0">
                <a:solidFill>
                  <a:srgbClr val="221F1F"/>
                </a:solidFill>
                <a:latin typeface="Tahoma"/>
                <a:cs typeface="Tahoma"/>
              </a:rPr>
              <a:t>su</a:t>
            </a:r>
            <a:r>
              <a:rPr sz="1000" b="1" spc="-1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deterioro?</a:t>
            </a:r>
            <a:endParaRPr sz="1000">
              <a:latin typeface="Tahoma"/>
              <a:cs typeface="Tahoma"/>
            </a:endParaRPr>
          </a:p>
          <a:p>
            <a:pPr marL="12700" marR="6985" indent="114935" algn="just">
              <a:lnSpc>
                <a:spcPts val="1100"/>
              </a:lnSpc>
              <a:spcBef>
                <a:spcPts val="1120"/>
              </a:spcBef>
              <a:buChar char="•"/>
              <a:tabLst>
                <a:tab pos="127635" algn="l"/>
              </a:tabLst>
            </a:pP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No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se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debe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realizar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ninguna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acción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para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eliminar,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cambiar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dimensiones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emplazamiento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cual-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quiera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7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70" dirty="0">
                <a:solidFill>
                  <a:srgbClr val="221F1F"/>
                </a:solidFill>
                <a:latin typeface="Verdana"/>
                <a:cs typeface="Verdana"/>
              </a:rPr>
              <a:t>muros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estructurales.</a:t>
            </a:r>
            <a:endParaRPr sz="1000">
              <a:latin typeface="Verdana"/>
              <a:cs typeface="Verdana"/>
            </a:endParaRPr>
          </a:p>
          <a:p>
            <a:pPr marL="123189" indent="-110489" algn="just">
              <a:lnSpc>
                <a:spcPts val="1005"/>
              </a:lnSpc>
              <a:buChar char="•"/>
              <a:tabLst>
                <a:tab pos="123189" algn="l"/>
              </a:tabLst>
            </a:pP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muebles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gran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peso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deben colocarse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cerca de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70" dirty="0">
                <a:solidFill>
                  <a:srgbClr val="221F1F"/>
                </a:solidFill>
                <a:latin typeface="Verdana"/>
                <a:cs typeface="Verdana"/>
              </a:rPr>
              <a:t>muros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carga.</a:t>
            </a:r>
            <a:endParaRPr sz="1000">
              <a:latin typeface="Verdana"/>
              <a:cs typeface="Verdana"/>
            </a:endParaRPr>
          </a:p>
          <a:p>
            <a:pPr marL="12700" marR="5080" indent="116205" algn="just">
              <a:lnSpc>
                <a:spcPct val="91600"/>
              </a:lnSpc>
              <a:spcBef>
                <a:spcPts val="75"/>
              </a:spcBef>
              <a:buChar char="•"/>
              <a:tabLst>
                <a:tab pos="128905" algn="l"/>
              </a:tabLst>
            </a:pP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Considerar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estructura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tiene 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una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resistencia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limitada;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fue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35" dirty="0">
                <a:solidFill>
                  <a:srgbClr val="221F1F"/>
                </a:solidFill>
                <a:latin typeface="Verdana"/>
                <a:cs typeface="Verdana"/>
              </a:rPr>
              <a:t>calculada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para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soportar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su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propio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peso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cargas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añadidas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personas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mobiliario.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70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20" dirty="0">
                <a:solidFill>
                  <a:srgbClr val="221F1F"/>
                </a:solidFill>
                <a:latin typeface="Verdana"/>
                <a:cs typeface="Verdana"/>
              </a:rPr>
              <a:t>caso</a:t>
            </a:r>
            <a:r>
              <a:rPr sz="100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25" dirty="0">
                <a:solidFill>
                  <a:srgbClr val="221F1F"/>
                </a:solidFill>
                <a:latin typeface="Verdana"/>
                <a:cs typeface="Verdana"/>
              </a:rPr>
              <a:t>cambie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uso</a:t>
            </a:r>
            <a:r>
              <a:rPr sz="100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alguna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parte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edificio,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se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recomienda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realizarlo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0" dirty="0">
                <a:solidFill>
                  <a:srgbClr val="221F1F"/>
                </a:solidFill>
                <a:latin typeface="Verdana"/>
                <a:cs typeface="Verdana"/>
              </a:rPr>
              <a:t>con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asesoramiento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un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especialista.</a:t>
            </a:r>
            <a:endParaRPr sz="1000">
              <a:latin typeface="Verdana"/>
              <a:cs typeface="Verdana"/>
            </a:endParaRPr>
          </a:p>
          <a:p>
            <a:pPr marL="123189" indent="-110489" algn="just">
              <a:lnSpc>
                <a:spcPts val="1090"/>
              </a:lnSpc>
              <a:buChar char="•"/>
              <a:tabLst>
                <a:tab pos="123189" algn="l"/>
              </a:tabLst>
            </a:pP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Todos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70" dirty="0">
                <a:solidFill>
                  <a:srgbClr val="221F1F"/>
                </a:solidFill>
                <a:latin typeface="Verdana"/>
                <a:cs typeface="Verdana"/>
              </a:rPr>
              <a:t>muros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deben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estar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revocados.</a:t>
            </a:r>
            <a:endParaRPr sz="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0409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27</a:t>
            </a:r>
            <a:endParaRPr sz="600">
              <a:latin typeface="Palatino Linotype"/>
              <a:cs typeface="Palatino Linotyp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293" cy="575944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549522" y="569721"/>
            <a:ext cx="346900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14" dirty="0">
                <a:solidFill>
                  <a:srgbClr val="24408F"/>
                </a:solidFill>
                <a:latin typeface="Tahoma"/>
                <a:cs typeface="Tahoma"/>
              </a:rPr>
              <a:t>MANTENIMIENTO</a:t>
            </a:r>
            <a:r>
              <a:rPr sz="1500" b="1" spc="-15" dirty="0">
                <a:solidFill>
                  <a:srgbClr val="24408F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24408F"/>
                </a:solidFill>
                <a:latin typeface="Tahoma"/>
                <a:cs typeface="Tahoma"/>
              </a:rPr>
              <a:t>-</a:t>
            </a:r>
            <a:r>
              <a:rPr sz="1500" b="1" spc="-10" dirty="0">
                <a:solidFill>
                  <a:srgbClr val="24408F"/>
                </a:solidFill>
                <a:latin typeface="Tahoma"/>
                <a:cs typeface="Tahoma"/>
              </a:rPr>
              <a:t> </a:t>
            </a:r>
            <a:r>
              <a:rPr sz="1500" b="1" spc="-95" dirty="0">
                <a:solidFill>
                  <a:srgbClr val="24408F"/>
                </a:solidFill>
                <a:latin typeface="Tahoma"/>
                <a:cs typeface="Tahoma"/>
              </a:rPr>
              <a:t>MUROS</a:t>
            </a:r>
            <a:r>
              <a:rPr sz="1500" b="1" spc="-10" dirty="0">
                <a:solidFill>
                  <a:srgbClr val="24408F"/>
                </a:solidFill>
                <a:latin typeface="Tahoma"/>
                <a:cs typeface="Tahoma"/>
              </a:rPr>
              <a:t> </a:t>
            </a:r>
            <a:r>
              <a:rPr sz="1500" b="1" spc="-114" dirty="0">
                <a:solidFill>
                  <a:srgbClr val="24408F"/>
                </a:solidFill>
                <a:latin typeface="Tahoma"/>
                <a:cs typeface="Tahoma"/>
              </a:rPr>
              <a:t>PORTANTES</a:t>
            </a:r>
            <a:endParaRPr sz="1500">
              <a:latin typeface="Tahoma"/>
              <a:cs typeface="Tahoma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66343" y="858265"/>
          <a:ext cx="6710045" cy="39706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1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7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5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2415"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FRECUENCIA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6985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D25F0A"/>
                    </a:solidFill>
                  </a:tcPr>
                </a:tc>
                <a:tc>
                  <a:txBody>
                    <a:bodyPr/>
                    <a:lstStyle/>
                    <a:p>
                      <a:pPr marL="40957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850" b="1" spc="-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INSPECCIONES</a:t>
                      </a:r>
                      <a:r>
                        <a:rPr sz="8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850" b="1" spc="-4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Y</a:t>
                      </a: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COMPROBACIONES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6985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D25F0A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8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ACCIONES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6985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D25F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</a:pPr>
                      <a:r>
                        <a:rPr sz="850" spc="-10" dirty="0">
                          <a:latin typeface="Verdana"/>
                          <a:cs typeface="Verdana"/>
                        </a:rPr>
                        <a:t>Permanente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DD1D5"/>
                    </a:solidFill>
                  </a:tcPr>
                </a:tc>
                <a:tc>
                  <a:txBody>
                    <a:bodyPr/>
                    <a:lstStyle/>
                    <a:p>
                      <a:pPr marL="71120" marR="414655">
                        <a:lnSpc>
                          <a:spcPct val="102400"/>
                        </a:lnSpc>
                        <a:spcBef>
                          <a:spcPts val="265"/>
                        </a:spcBef>
                      </a:pPr>
                      <a:r>
                        <a:rPr sz="850" spc="-35" dirty="0">
                          <a:latin typeface="Verdana"/>
                          <a:cs typeface="Verdana"/>
                        </a:rPr>
                        <a:t>Vigilar:</a:t>
                      </a:r>
                      <a:r>
                        <a:rPr sz="8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30" dirty="0">
                          <a:latin typeface="Verdana"/>
                          <a:cs typeface="Verdana"/>
                        </a:rPr>
                        <a:t>Usuario</a:t>
                      </a:r>
                      <a:r>
                        <a:rPr sz="8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60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8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10" dirty="0">
                          <a:latin typeface="Verdana"/>
                          <a:cs typeface="Verdana"/>
                        </a:rPr>
                        <a:t>administrador</a:t>
                      </a:r>
                      <a:r>
                        <a:rPr sz="8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del</a:t>
                      </a:r>
                      <a:r>
                        <a:rPr sz="8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10" dirty="0">
                          <a:latin typeface="Verdana"/>
                          <a:cs typeface="Verdana"/>
                        </a:rPr>
                        <a:t>edificio.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Aparición</a:t>
                      </a:r>
                      <a:r>
                        <a:rPr sz="850" spc="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65" dirty="0">
                          <a:latin typeface="Verdana"/>
                          <a:cs typeface="Verdana"/>
                        </a:rPr>
                        <a:t>de </a:t>
                      </a:r>
                      <a:r>
                        <a:rPr sz="850" spc="-10" dirty="0">
                          <a:latin typeface="Verdana"/>
                          <a:cs typeface="Verdana"/>
                        </a:rPr>
                        <a:t>Humedad</a:t>
                      </a:r>
                      <a:endParaRPr sz="850">
                        <a:latin typeface="Verdana"/>
                        <a:cs typeface="Verdana"/>
                      </a:endParaRPr>
                    </a:p>
                    <a:p>
                      <a:pPr marL="71120" marR="891540">
                        <a:lnSpc>
                          <a:spcPct val="103699"/>
                        </a:lnSpc>
                        <a:spcBef>
                          <a:spcPts val="10"/>
                        </a:spcBef>
                      </a:pPr>
                      <a:r>
                        <a:rPr sz="850" spc="-10" dirty="0">
                          <a:latin typeface="Verdana"/>
                          <a:cs typeface="Verdana"/>
                        </a:rPr>
                        <a:t>Desplomes,</a:t>
                      </a:r>
                      <a:r>
                        <a:rPr sz="8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50" dirty="0">
                          <a:latin typeface="Verdana"/>
                          <a:cs typeface="Verdana"/>
                        </a:rPr>
                        <a:t>fisuras</a:t>
                      </a:r>
                      <a:r>
                        <a:rPr sz="8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85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10" dirty="0">
                          <a:latin typeface="Verdana"/>
                          <a:cs typeface="Verdana"/>
                        </a:rPr>
                        <a:t>grietas. </a:t>
                      </a:r>
                      <a:r>
                        <a:rPr sz="850" spc="-20" dirty="0">
                          <a:latin typeface="Verdana"/>
                          <a:cs typeface="Verdana"/>
                        </a:rPr>
                        <a:t>Desprendimientos</a:t>
                      </a:r>
                      <a:r>
                        <a:rPr sz="8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3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85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20" dirty="0">
                          <a:latin typeface="Verdana"/>
                          <a:cs typeface="Verdana"/>
                        </a:rPr>
                        <a:t>piezas</a:t>
                      </a:r>
                      <a:r>
                        <a:rPr sz="85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25" dirty="0">
                          <a:latin typeface="Verdana"/>
                          <a:cs typeface="Verdana"/>
                        </a:rPr>
                        <a:t>sueltas. </a:t>
                      </a:r>
                      <a:r>
                        <a:rPr sz="850" spc="-10" dirty="0">
                          <a:latin typeface="Verdana"/>
                          <a:cs typeface="Verdana"/>
                        </a:rPr>
                        <a:t>Balcones</a:t>
                      </a:r>
                      <a:endParaRPr sz="850">
                        <a:latin typeface="Verdana"/>
                        <a:cs typeface="Verdana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spc="-10" dirty="0">
                          <a:latin typeface="Verdana"/>
                          <a:cs typeface="Verdana"/>
                        </a:rPr>
                        <a:t>Molduras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DD1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DD1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04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sz="850" spc="95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8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60" dirty="0">
                          <a:latin typeface="Verdana"/>
                          <a:cs typeface="Verdana"/>
                        </a:rPr>
                        <a:t>2</a:t>
                      </a:r>
                      <a:r>
                        <a:rPr sz="85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20" dirty="0">
                          <a:latin typeface="Verdana"/>
                          <a:cs typeface="Verdana"/>
                        </a:rPr>
                        <a:t>años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850" spc="-10" dirty="0">
                          <a:latin typeface="Verdana"/>
                          <a:cs typeface="Verdana"/>
                        </a:rPr>
                        <a:t>Inspeccionar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3492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71120" marR="314325">
                        <a:lnSpc>
                          <a:spcPct val="103499"/>
                        </a:lnSpc>
                        <a:spcBef>
                          <a:spcPts val="254"/>
                        </a:spcBef>
                      </a:pPr>
                      <a:r>
                        <a:rPr sz="850" spc="-30" dirty="0">
                          <a:latin typeface="Verdana"/>
                          <a:cs typeface="Verdana"/>
                        </a:rPr>
                        <a:t>Revisión</a:t>
                      </a:r>
                      <a:r>
                        <a:rPr sz="85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85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45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8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10" dirty="0">
                          <a:latin typeface="Verdana"/>
                          <a:cs typeface="Verdana"/>
                        </a:rPr>
                        <a:t>puntos</a:t>
                      </a:r>
                      <a:r>
                        <a:rPr sz="8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85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85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10" dirty="0">
                          <a:latin typeface="Verdana"/>
                          <a:cs typeface="Verdana"/>
                        </a:rPr>
                        <a:t>estructura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vertical</a:t>
                      </a:r>
                      <a:r>
                        <a:rPr sz="85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8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madera</a:t>
                      </a:r>
                      <a:r>
                        <a:rPr sz="850" spc="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60" dirty="0">
                          <a:latin typeface="Verdana"/>
                          <a:cs typeface="Verdana"/>
                        </a:rPr>
                        <a:t>con</a:t>
                      </a:r>
                      <a:r>
                        <a:rPr sz="8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10" dirty="0">
                          <a:latin typeface="Verdana"/>
                          <a:cs typeface="Verdana"/>
                        </a:rPr>
                        <a:t>riesgo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40" dirty="0">
                          <a:latin typeface="Verdana"/>
                          <a:cs typeface="Verdana"/>
                        </a:rPr>
                        <a:t>de </a:t>
                      </a:r>
                      <a:r>
                        <a:rPr sz="850" spc="-10" dirty="0">
                          <a:latin typeface="Verdana"/>
                          <a:cs typeface="Verdana"/>
                        </a:rPr>
                        <a:t>humedad</a:t>
                      </a:r>
                      <a:endParaRPr sz="850">
                        <a:latin typeface="Verdana"/>
                        <a:cs typeface="Verdana"/>
                      </a:endParaRPr>
                    </a:p>
                    <a:p>
                      <a:pPr marL="71120" marR="403860">
                        <a:lnSpc>
                          <a:spcPct val="103499"/>
                        </a:lnSpc>
                      </a:pPr>
                      <a:r>
                        <a:rPr sz="850" spc="-30" dirty="0">
                          <a:latin typeface="Verdana"/>
                          <a:cs typeface="Verdana"/>
                        </a:rPr>
                        <a:t>Revisión</a:t>
                      </a:r>
                      <a:r>
                        <a:rPr sz="85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total</a:t>
                      </a:r>
                      <a:r>
                        <a:rPr sz="8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85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45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8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elementos</a:t>
                      </a:r>
                      <a:r>
                        <a:rPr sz="8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850" spc="-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25" dirty="0">
                          <a:latin typeface="Verdana"/>
                          <a:cs typeface="Verdana"/>
                        </a:rPr>
                        <a:t>la </a:t>
                      </a:r>
                      <a:r>
                        <a:rPr sz="850" spc="-10" dirty="0">
                          <a:latin typeface="Verdana"/>
                          <a:cs typeface="Verdana"/>
                        </a:rPr>
                        <a:t>estructura</a:t>
                      </a:r>
                      <a:r>
                        <a:rPr sz="8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10" dirty="0">
                          <a:latin typeface="Verdana"/>
                          <a:cs typeface="Verdana"/>
                        </a:rPr>
                        <a:t>vertical.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69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4445" algn="ctr">
                        <a:lnSpc>
                          <a:spcPct val="100000"/>
                        </a:lnSpc>
                      </a:pPr>
                      <a:r>
                        <a:rPr sz="850" spc="95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850" spc="-60" dirty="0">
                          <a:latin typeface="Verdana"/>
                          <a:cs typeface="Verdana"/>
                        </a:rPr>
                        <a:t> 10</a:t>
                      </a:r>
                      <a:r>
                        <a:rPr sz="85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20" dirty="0">
                          <a:latin typeface="Verdana"/>
                          <a:cs typeface="Verdana"/>
                        </a:rPr>
                        <a:t>años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DD1D5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850" spc="-10" dirty="0">
                          <a:latin typeface="Verdana"/>
                          <a:cs typeface="Verdana"/>
                        </a:rPr>
                        <a:t>Inspeccionar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DD1D5"/>
                    </a:solidFill>
                  </a:tcPr>
                </a:tc>
                <a:tc>
                  <a:txBody>
                    <a:bodyPr/>
                    <a:lstStyle/>
                    <a:p>
                      <a:pPr marL="71120" marR="95885">
                        <a:lnSpc>
                          <a:spcPct val="103600"/>
                        </a:lnSpc>
                        <a:spcBef>
                          <a:spcPts val="240"/>
                        </a:spcBef>
                      </a:pPr>
                      <a:r>
                        <a:rPr sz="850" dirty="0">
                          <a:latin typeface="Verdana"/>
                          <a:cs typeface="Verdana"/>
                        </a:rPr>
                        <a:t>Control </a:t>
                      </a:r>
                      <a:r>
                        <a:rPr sz="85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850" spc="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aparición</a:t>
                      </a:r>
                      <a:r>
                        <a:rPr sz="850" spc="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8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50" dirty="0">
                          <a:latin typeface="Verdana"/>
                          <a:cs typeface="Verdana"/>
                        </a:rPr>
                        <a:t>fisuras,</a:t>
                      </a:r>
                      <a:r>
                        <a:rPr sz="8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20" dirty="0">
                          <a:latin typeface="Verdana"/>
                          <a:cs typeface="Verdana"/>
                        </a:rPr>
                        <a:t>grietas</a:t>
                      </a:r>
                      <a:r>
                        <a:rPr sz="850" spc="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50" dirty="0">
                          <a:latin typeface="Verdana"/>
                          <a:cs typeface="Verdana"/>
                        </a:rPr>
                        <a:t>y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alteraciones</a:t>
                      </a:r>
                      <a:r>
                        <a:rPr sz="8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ocasionadas</a:t>
                      </a:r>
                      <a:r>
                        <a:rPr sz="850" spc="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por</a:t>
                      </a:r>
                      <a:r>
                        <a:rPr sz="8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45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8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10" dirty="0">
                          <a:latin typeface="Verdana"/>
                          <a:cs typeface="Verdana"/>
                        </a:rPr>
                        <a:t>agentes atmosféricos,</a:t>
                      </a:r>
                      <a:r>
                        <a:rPr sz="85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sobre</a:t>
                      </a:r>
                      <a:r>
                        <a:rPr sz="850" spc="2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20" dirty="0">
                          <a:latin typeface="Verdana"/>
                          <a:cs typeface="Verdana"/>
                        </a:rPr>
                        <a:t>pilares</a:t>
                      </a:r>
                      <a:r>
                        <a:rPr sz="85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8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10" dirty="0">
                          <a:latin typeface="Verdana"/>
                          <a:cs typeface="Verdana"/>
                        </a:rPr>
                        <a:t>piedra.</a:t>
                      </a:r>
                      <a:endParaRPr sz="850">
                        <a:latin typeface="Verdana"/>
                        <a:cs typeface="Verdana"/>
                      </a:endParaRPr>
                    </a:p>
                    <a:p>
                      <a:pPr marL="71120" marR="437515" algn="just">
                        <a:lnSpc>
                          <a:spcPct val="103499"/>
                        </a:lnSpc>
                        <a:spcBef>
                          <a:spcPts val="10"/>
                        </a:spcBef>
                      </a:pPr>
                      <a:r>
                        <a:rPr sz="850" spc="10" dirty="0">
                          <a:latin typeface="Verdana"/>
                          <a:cs typeface="Verdana"/>
                        </a:rPr>
                        <a:t>Control</a:t>
                      </a:r>
                      <a:r>
                        <a:rPr sz="85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25" dirty="0">
                          <a:latin typeface="Verdana"/>
                          <a:cs typeface="Verdana"/>
                        </a:rPr>
                        <a:t>del</a:t>
                      </a:r>
                      <a:r>
                        <a:rPr sz="850" spc="-10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25" dirty="0">
                          <a:latin typeface="Verdana"/>
                          <a:cs typeface="Verdana"/>
                        </a:rPr>
                        <a:t>estado</a:t>
                      </a:r>
                      <a:r>
                        <a:rPr sz="85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85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30" dirty="0">
                          <a:latin typeface="Verdana"/>
                          <a:cs typeface="Verdana"/>
                        </a:rPr>
                        <a:t>las</a:t>
                      </a:r>
                      <a:r>
                        <a:rPr sz="85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30" dirty="0">
                          <a:latin typeface="Verdana"/>
                          <a:cs typeface="Verdana"/>
                        </a:rPr>
                        <a:t>juntas</a:t>
                      </a:r>
                      <a:r>
                        <a:rPr sz="85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3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850" spc="-1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5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8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20" dirty="0">
                          <a:latin typeface="Verdana"/>
                          <a:cs typeface="Verdana"/>
                        </a:rPr>
                        <a:t>aparición</a:t>
                      </a:r>
                      <a:r>
                        <a:rPr sz="8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8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45" dirty="0">
                          <a:latin typeface="Verdana"/>
                          <a:cs typeface="Verdana"/>
                        </a:rPr>
                        <a:t>fisuras </a:t>
                      </a:r>
                      <a:r>
                        <a:rPr sz="850" spc="-3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8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15" dirty="0">
                          <a:latin typeface="Verdana"/>
                          <a:cs typeface="Verdana"/>
                        </a:rPr>
                        <a:t>grietas</a:t>
                      </a:r>
                      <a:r>
                        <a:rPr sz="8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25" dirty="0">
                          <a:latin typeface="Verdana"/>
                          <a:cs typeface="Verdana"/>
                        </a:rPr>
                        <a:t>en</a:t>
                      </a:r>
                      <a:r>
                        <a:rPr sz="8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35" dirty="0">
                          <a:latin typeface="Verdana"/>
                          <a:cs typeface="Verdana"/>
                        </a:rPr>
                        <a:t>las</a:t>
                      </a:r>
                      <a:r>
                        <a:rPr sz="85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20" dirty="0">
                          <a:latin typeface="Verdana"/>
                          <a:cs typeface="Verdana"/>
                        </a:rPr>
                        <a:t>paredes</a:t>
                      </a:r>
                      <a:r>
                        <a:rPr sz="850" spc="-30" dirty="0">
                          <a:latin typeface="Verdana"/>
                          <a:cs typeface="Verdana"/>
                        </a:rPr>
                        <a:t> y</a:t>
                      </a:r>
                      <a:r>
                        <a:rPr sz="8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20" dirty="0">
                          <a:latin typeface="Verdana"/>
                          <a:cs typeface="Verdana"/>
                        </a:rPr>
                        <a:t>pilares</a:t>
                      </a:r>
                      <a:r>
                        <a:rPr sz="8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8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40" dirty="0">
                          <a:latin typeface="Verdana"/>
                          <a:cs typeface="Verdana"/>
                        </a:rPr>
                        <a:t>cerámica</a:t>
                      </a:r>
                      <a:endParaRPr sz="850">
                        <a:latin typeface="Verdana"/>
                        <a:cs typeface="Verdana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50" dirty="0">
                          <a:latin typeface="Verdana"/>
                          <a:cs typeface="Verdana"/>
                        </a:rPr>
                        <a:t>Control</a:t>
                      </a:r>
                      <a:r>
                        <a:rPr sz="85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85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85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aparición</a:t>
                      </a:r>
                      <a:r>
                        <a:rPr sz="85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850" spc="-55" dirty="0">
                          <a:latin typeface="Verdana"/>
                          <a:cs typeface="Verdana"/>
                        </a:rPr>
                        <a:t> fisuras,</a:t>
                      </a:r>
                      <a:r>
                        <a:rPr sz="85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10" dirty="0">
                          <a:latin typeface="Verdana"/>
                          <a:cs typeface="Verdana"/>
                        </a:rPr>
                        <a:t>grietas</a:t>
                      </a:r>
                      <a:endParaRPr sz="850">
                        <a:latin typeface="Verdana"/>
                        <a:cs typeface="Verdana"/>
                      </a:endParaRPr>
                    </a:p>
                    <a:p>
                      <a:pPr marL="71120" marR="374015">
                        <a:lnSpc>
                          <a:spcPct val="103499"/>
                        </a:lnSpc>
                        <a:spcBef>
                          <a:spcPts val="10"/>
                        </a:spcBef>
                      </a:pPr>
                      <a:r>
                        <a:rPr sz="850" spc="-3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 alteraciones</a:t>
                      </a:r>
                      <a:r>
                        <a:rPr sz="8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sobre</a:t>
                      </a:r>
                      <a:r>
                        <a:rPr sz="8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850" spc="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piedra </a:t>
                      </a:r>
                      <a:r>
                        <a:rPr sz="85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8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25" dirty="0">
                          <a:latin typeface="Verdana"/>
                          <a:cs typeface="Verdana"/>
                        </a:rPr>
                        <a:t>los </a:t>
                      </a:r>
                      <a:r>
                        <a:rPr sz="850" spc="-10" dirty="0">
                          <a:latin typeface="Verdana"/>
                          <a:cs typeface="Verdana"/>
                        </a:rPr>
                        <a:t>muros.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3048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DD1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185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850" spc="95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8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60" dirty="0">
                          <a:latin typeface="Verdana"/>
                          <a:cs typeface="Verdana"/>
                        </a:rPr>
                        <a:t>2</a:t>
                      </a:r>
                      <a:r>
                        <a:rPr sz="85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20" dirty="0">
                          <a:latin typeface="Verdana"/>
                          <a:cs typeface="Verdana"/>
                        </a:rPr>
                        <a:t>años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10223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850" spc="-10" dirty="0">
                          <a:latin typeface="Verdana"/>
                          <a:cs typeface="Verdana"/>
                        </a:rPr>
                        <a:t>Renovar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marL="71120" marR="150495">
                        <a:lnSpc>
                          <a:spcPct val="103499"/>
                        </a:lnSpc>
                        <a:spcBef>
                          <a:spcPts val="245"/>
                        </a:spcBef>
                      </a:pPr>
                      <a:r>
                        <a:rPr sz="850" spc="10" dirty="0">
                          <a:latin typeface="Verdana"/>
                          <a:cs typeface="Verdana"/>
                        </a:rPr>
                        <a:t>Renovación</a:t>
                      </a:r>
                      <a:r>
                        <a:rPr sz="8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8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1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850" spc="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10" dirty="0">
                          <a:latin typeface="Verdana"/>
                          <a:cs typeface="Verdana"/>
                        </a:rPr>
                        <a:t>protección</a:t>
                      </a:r>
                      <a:r>
                        <a:rPr sz="85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8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25" dirty="0">
                          <a:latin typeface="Verdana"/>
                          <a:cs typeface="Verdana"/>
                        </a:rPr>
                        <a:t>la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madera</a:t>
                      </a:r>
                      <a:r>
                        <a:rPr sz="850" spc="-30" dirty="0">
                          <a:latin typeface="Verdana"/>
                          <a:cs typeface="Verdana"/>
                        </a:rPr>
                        <a:t> exterior </a:t>
                      </a:r>
                      <a:r>
                        <a:rPr sz="85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8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85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20" dirty="0">
                          <a:latin typeface="Verdana"/>
                          <a:cs typeface="Verdana"/>
                        </a:rPr>
                        <a:t>estructura</a:t>
                      </a:r>
                      <a:r>
                        <a:rPr sz="8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10" dirty="0">
                          <a:latin typeface="Verdana"/>
                          <a:cs typeface="Verdana"/>
                        </a:rPr>
                        <a:t>vertical.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5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4445" algn="ctr">
                        <a:lnSpc>
                          <a:spcPct val="100000"/>
                        </a:lnSpc>
                      </a:pPr>
                      <a:r>
                        <a:rPr sz="850" spc="95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850" spc="-60" dirty="0">
                          <a:latin typeface="Verdana"/>
                          <a:cs typeface="Verdana"/>
                        </a:rPr>
                        <a:t> 10</a:t>
                      </a:r>
                      <a:r>
                        <a:rPr sz="85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20" dirty="0">
                          <a:latin typeface="Verdana"/>
                          <a:cs typeface="Verdana"/>
                        </a:rPr>
                        <a:t>años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4508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DD1D5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850" spc="-10" dirty="0">
                          <a:latin typeface="Verdana"/>
                          <a:cs typeface="Verdana"/>
                        </a:rPr>
                        <a:t>Renovar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DD1D5"/>
                    </a:solidFill>
                  </a:tcPr>
                </a:tc>
                <a:tc>
                  <a:txBody>
                    <a:bodyPr/>
                    <a:lstStyle/>
                    <a:p>
                      <a:pPr marL="71120" marR="219710">
                        <a:lnSpc>
                          <a:spcPct val="103499"/>
                        </a:lnSpc>
                        <a:spcBef>
                          <a:spcPts val="240"/>
                        </a:spcBef>
                      </a:pPr>
                      <a:r>
                        <a:rPr sz="850" spc="10" dirty="0">
                          <a:latin typeface="Verdana"/>
                          <a:cs typeface="Verdana"/>
                        </a:rPr>
                        <a:t>Renovación</a:t>
                      </a:r>
                      <a:r>
                        <a:rPr sz="8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10" dirty="0">
                          <a:latin typeface="Verdana"/>
                          <a:cs typeface="Verdana"/>
                        </a:rPr>
                        <a:t>del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tratamiento</a:t>
                      </a:r>
                      <a:r>
                        <a:rPr sz="85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850" spc="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25" dirty="0">
                          <a:latin typeface="Verdana"/>
                          <a:cs typeface="Verdana"/>
                        </a:rPr>
                        <a:t>la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madera</a:t>
                      </a:r>
                      <a:r>
                        <a:rPr sz="8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8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850" spc="-20" dirty="0">
                          <a:latin typeface="Verdana"/>
                          <a:cs typeface="Verdana"/>
                        </a:rPr>
                        <a:t> estructura</a:t>
                      </a:r>
                      <a:r>
                        <a:rPr sz="8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dirty="0">
                          <a:latin typeface="Verdana"/>
                          <a:cs typeface="Verdana"/>
                        </a:rPr>
                        <a:t>vertical</a:t>
                      </a:r>
                      <a:r>
                        <a:rPr sz="8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10" dirty="0">
                          <a:latin typeface="Verdana"/>
                          <a:cs typeface="Verdana"/>
                        </a:rPr>
                        <a:t>contra </a:t>
                      </a:r>
                      <a:r>
                        <a:rPr sz="850" spc="-40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8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10" dirty="0">
                          <a:latin typeface="Verdana"/>
                          <a:cs typeface="Verdana"/>
                        </a:rPr>
                        <a:t>insectos</a:t>
                      </a:r>
                      <a:r>
                        <a:rPr sz="85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3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8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850" spc="-10" dirty="0">
                          <a:latin typeface="Verdana"/>
                          <a:cs typeface="Verdana"/>
                        </a:rPr>
                        <a:t>hongos.</a:t>
                      </a:r>
                      <a:endParaRPr sz="850">
                        <a:latin typeface="Verdana"/>
                        <a:cs typeface="Verdana"/>
                      </a:endParaRPr>
                    </a:p>
                  </a:txBody>
                  <a:tcPr marL="0" marR="0" marT="3048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DD1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7152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28</a:t>
            </a:r>
            <a:endParaRPr sz="60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6"/>
            <a:ext cx="7559675" cy="5760085"/>
            <a:chOff x="0" y="36"/>
            <a:chExt cx="7559675" cy="576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6"/>
              <a:ext cx="7559166" cy="575995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7009" y="5218963"/>
              <a:ext cx="3322954" cy="22860"/>
            </a:xfrm>
            <a:custGeom>
              <a:avLst/>
              <a:gdLst/>
              <a:ahLst/>
              <a:cxnLst/>
              <a:rect l="l" t="t" r="r" b="b"/>
              <a:pathLst>
                <a:path w="3322954" h="22860">
                  <a:moveTo>
                    <a:pt x="3322701" y="0"/>
                  </a:moveTo>
                  <a:lnTo>
                    <a:pt x="0" y="0"/>
                  </a:lnTo>
                  <a:lnTo>
                    <a:pt x="0" y="22809"/>
                  </a:lnTo>
                  <a:lnTo>
                    <a:pt x="3322701" y="22809"/>
                  </a:lnTo>
                  <a:lnTo>
                    <a:pt x="3322701" y="0"/>
                  </a:lnTo>
                  <a:close/>
                </a:path>
              </a:pathLst>
            </a:custGeom>
            <a:solidFill>
              <a:srgbClr val="FF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9646" y="5218964"/>
              <a:ext cx="3322701" cy="228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5736" y="4975783"/>
              <a:ext cx="592747" cy="37083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45915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ENTREPISOS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22860">
              <a:lnSpc>
                <a:spcPts val="1160"/>
              </a:lnSpc>
              <a:spcBef>
                <a:spcPts val="165"/>
              </a:spcBef>
            </a:pPr>
            <a:r>
              <a:rPr spc="-40" dirty="0"/>
              <a:t>Forma</a:t>
            </a:r>
            <a:r>
              <a:rPr spc="-10" dirty="0"/>
              <a:t> </a:t>
            </a:r>
            <a:r>
              <a:rPr dirty="0"/>
              <a:t>parte de</a:t>
            </a:r>
            <a:r>
              <a:rPr spc="-15" dirty="0"/>
              <a:t> </a:t>
            </a:r>
            <a:r>
              <a:rPr dirty="0"/>
              <a:t>la</a:t>
            </a:r>
            <a:r>
              <a:rPr spc="-10" dirty="0"/>
              <a:t> </a:t>
            </a:r>
            <a:r>
              <a:rPr spc="-40" dirty="0"/>
              <a:t>estructura</a:t>
            </a:r>
            <a:r>
              <a:rPr spc="-5" dirty="0"/>
              <a:t> </a:t>
            </a:r>
            <a:r>
              <a:rPr spc="-40" dirty="0"/>
              <a:t>horizontal</a:t>
            </a:r>
            <a:r>
              <a:rPr dirty="0"/>
              <a:t> de</a:t>
            </a:r>
            <a:r>
              <a:rPr spc="-5" dirty="0"/>
              <a:t> </a:t>
            </a:r>
            <a:r>
              <a:rPr spc="-55" dirty="0"/>
              <a:t>las</a:t>
            </a:r>
            <a:r>
              <a:rPr spc="-10" dirty="0"/>
              <a:t> </a:t>
            </a:r>
            <a:r>
              <a:rPr spc="-35" dirty="0"/>
              <a:t>diferentes</a:t>
            </a:r>
            <a:r>
              <a:rPr spc="-15" dirty="0"/>
              <a:t> </a:t>
            </a:r>
            <a:r>
              <a:rPr spc="-20" dirty="0"/>
              <a:t>plantas</a:t>
            </a:r>
            <a:r>
              <a:rPr spc="-10" dirty="0"/>
              <a:t> </a:t>
            </a:r>
            <a:r>
              <a:rPr dirty="0"/>
              <a:t>de una</a:t>
            </a:r>
            <a:r>
              <a:rPr spc="-5" dirty="0"/>
              <a:t> </a:t>
            </a:r>
            <a:r>
              <a:rPr dirty="0"/>
              <a:t>edificación,</a:t>
            </a:r>
            <a:r>
              <a:rPr spc="-10" dirty="0"/>
              <a:t> </a:t>
            </a:r>
            <a:r>
              <a:rPr dirty="0"/>
              <a:t>capaz</a:t>
            </a:r>
            <a:r>
              <a:rPr spc="-15" dirty="0"/>
              <a:t> </a:t>
            </a:r>
            <a:r>
              <a:rPr dirty="0"/>
              <a:t>de</a:t>
            </a:r>
            <a:r>
              <a:rPr spc="-10" dirty="0"/>
              <a:t> </a:t>
            </a:r>
            <a:r>
              <a:rPr spc="-70" dirty="0"/>
              <a:t>transmitir</a:t>
            </a:r>
            <a:r>
              <a:rPr spc="-10" dirty="0"/>
              <a:t> </a:t>
            </a:r>
            <a:r>
              <a:rPr spc="-25" dirty="0"/>
              <a:t>las </a:t>
            </a:r>
            <a:r>
              <a:rPr dirty="0"/>
              <a:t>cargas</a:t>
            </a:r>
            <a:r>
              <a:rPr spc="-50" dirty="0"/>
              <a:t> </a:t>
            </a:r>
            <a:r>
              <a:rPr dirty="0"/>
              <a:t>que</a:t>
            </a:r>
            <a:r>
              <a:rPr spc="-30" dirty="0"/>
              <a:t> </a:t>
            </a:r>
            <a:r>
              <a:rPr spc="-10" dirty="0"/>
              <a:t>soporta.</a:t>
            </a: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b="1" spc="-20" dirty="0">
                <a:latin typeface="Tahoma"/>
                <a:cs typeface="Tahoma"/>
              </a:rPr>
              <a:t>CAUSAS</a:t>
            </a:r>
            <a:r>
              <a:rPr b="1" spc="-15" dirty="0">
                <a:latin typeface="Tahoma"/>
                <a:cs typeface="Tahoma"/>
              </a:rPr>
              <a:t> </a:t>
            </a:r>
            <a:r>
              <a:rPr b="1" spc="-40" dirty="0">
                <a:latin typeface="Tahoma"/>
                <a:cs typeface="Tahoma"/>
              </a:rPr>
              <a:t>PARA</a:t>
            </a:r>
            <a:r>
              <a:rPr b="1" spc="-20" dirty="0">
                <a:latin typeface="Tahoma"/>
                <a:cs typeface="Tahoma"/>
              </a:rPr>
              <a:t> </a:t>
            </a:r>
            <a:r>
              <a:rPr b="1" spc="-114" dirty="0">
                <a:latin typeface="Tahoma"/>
                <a:cs typeface="Tahoma"/>
              </a:rPr>
              <a:t>SU</a:t>
            </a:r>
            <a:r>
              <a:rPr b="1" spc="-15" dirty="0">
                <a:latin typeface="Tahoma"/>
                <a:cs typeface="Tahoma"/>
              </a:rPr>
              <a:t> </a:t>
            </a:r>
            <a:r>
              <a:rPr b="1" spc="-10" dirty="0">
                <a:latin typeface="Tahoma"/>
                <a:cs typeface="Tahoma"/>
              </a:rPr>
              <a:t>DETERIORO</a:t>
            </a:r>
          </a:p>
          <a:p>
            <a:pPr marL="12700" marR="7620">
              <a:lnSpc>
                <a:spcPts val="1100"/>
              </a:lnSpc>
              <a:spcBef>
                <a:spcPts val="1120"/>
              </a:spcBef>
            </a:pPr>
            <a:r>
              <a:rPr spc="-20" dirty="0"/>
              <a:t>Los</a:t>
            </a:r>
            <a:r>
              <a:rPr spc="30" dirty="0"/>
              <a:t> </a:t>
            </a:r>
            <a:r>
              <a:rPr spc="-35" dirty="0"/>
              <a:t>entrepisos</a:t>
            </a:r>
            <a:r>
              <a:rPr spc="40" dirty="0"/>
              <a:t> </a:t>
            </a:r>
            <a:r>
              <a:rPr dirty="0"/>
              <a:t>tienen</a:t>
            </a:r>
            <a:r>
              <a:rPr spc="40" dirty="0"/>
              <a:t> </a:t>
            </a:r>
            <a:r>
              <a:rPr dirty="0"/>
              <a:t>una</a:t>
            </a:r>
            <a:r>
              <a:rPr spc="40" dirty="0"/>
              <a:t> </a:t>
            </a:r>
            <a:r>
              <a:rPr spc="-30" dirty="0"/>
              <a:t>resistencia</a:t>
            </a:r>
            <a:r>
              <a:rPr spc="40" dirty="0"/>
              <a:t> </a:t>
            </a:r>
            <a:r>
              <a:rPr dirty="0"/>
              <a:t>limitada</a:t>
            </a:r>
            <a:r>
              <a:rPr spc="35" dirty="0"/>
              <a:t> </a:t>
            </a:r>
            <a:r>
              <a:rPr dirty="0"/>
              <a:t>y</a:t>
            </a:r>
            <a:r>
              <a:rPr spc="30" dirty="0"/>
              <a:t> </a:t>
            </a:r>
            <a:r>
              <a:rPr dirty="0"/>
              <a:t>no</a:t>
            </a:r>
            <a:r>
              <a:rPr spc="30" dirty="0"/>
              <a:t> </a:t>
            </a:r>
            <a:r>
              <a:rPr dirty="0"/>
              <a:t>es</a:t>
            </a:r>
            <a:r>
              <a:rPr spc="35" dirty="0"/>
              <a:t> </a:t>
            </a:r>
            <a:r>
              <a:rPr spc="55" dirty="0"/>
              <a:t>adecuada</a:t>
            </a:r>
            <a:r>
              <a:rPr spc="40" dirty="0"/>
              <a:t> </a:t>
            </a:r>
            <a:r>
              <a:rPr dirty="0"/>
              <a:t>para</a:t>
            </a:r>
            <a:r>
              <a:rPr spc="50" dirty="0"/>
              <a:t> </a:t>
            </a:r>
            <a:r>
              <a:rPr dirty="0"/>
              <a:t>uso</a:t>
            </a:r>
            <a:r>
              <a:rPr spc="30" dirty="0"/>
              <a:t> </a:t>
            </a:r>
            <a:r>
              <a:rPr spc="-10" dirty="0"/>
              <a:t>masivo</a:t>
            </a:r>
            <a:r>
              <a:rPr spc="30" dirty="0"/>
              <a:t> </a:t>
            </a:r>
            <a:r>
              <a:rPr dirty="0"/>
              <a:t>de</a:t>
            </a:r>
            <a:r>
              <a:rPr spc="40" dirty="0"/>
              <a:t> </a:t>
            </a:r>
            <a:r>
              <a:rPr spc="-10" dirty="0"/>
              <a:t>personas</a:t>
            </a:r>
            <a:r>
              <a:rPr spc="45" dirty="0"/>
              <a:t> </a:t>
            </a:r>
            <a:r>
              <a:rPr dirty="0"/>
              <a:t>o</a:t>
            </a:r>
            <a:r>
              <a:rPr spc="30" dirty="0"/>
              <a:t> </a:t>
            </a:r>
            <a:r>
              <a:rPr spc="-20" dirty="0"/>
              <a:t>como </a:t>
            </a:r>
            <a:r>
              <a:rPr dirty="0"/>
              <a:t>almacén,</a:t>
            </a:r>
            <a:r>
              <a:rPr spc="-45" dirty="0"/>
              <a:t> </a:t>
            </a:r>
            <a:r>
              <a:rPr dirty="0"/>
              <a:t>la</a:t>
            </a:r>
            <a:r>
              <a:rPr spc="-40" dirty="0"/>
              <a:t> </a:t>
            </a:r>
            <a:r>
              <a:rPr spc="-45" dirty="0"/>
              <a:t>estructura</a:t>
            </a:r>
            <a:r>
              <a:rPr spc="-40" dirty="0"/>
              <a:t> </a:t>
            </a:r>
            <a:r>
              <a:rPr spc="-50" dirty="0"/>
              <a:t>se</a:t>
            </a:r>
            <a:r>
              <a:rPr spc="-45" dirty="0"/>
              <a:t> </a:t>
            </a:r>
            <a:r>
              <a:rPr spc="-10" dirty="0"/>
              <a:t>sobrecargará,</a:t>
            </a:r>
            <a:r>
              <a:rPr spc="-45" dirty="0"/>
              <a:t> </a:t>
            </a:r>
            <a:r>
              <a:rPr spc="-65" dirty="0"/>
              <a:t>y</a:t>
            </a:r>
            <a:r>
              <a:rPr spc="-40" dirty="0"/>
              <a:t> </a:t>
            </a:r>
            <a:r>
              <a:rPr spc="-50" dirty="0"/>
              <a:t>se</a:t>
            </a:r>
            <a:r>
              <a:rPr spc="-45" dirty="0"/>
              <a:t> </a:t>
            </a:r>
            <a:r>
              <a:rPr spc="-20" dirty="0"/>
              <a:t>sobrepasaran</a:t>
            </a:r>
            <a:r>
              <a:rPr spc="-40" dirty="0"/>
              <a:t> </a:t>
            </a:r>
            <a:r>
              <a:rPr spc="-70" dirty="0"/>
              <a:t>los</a:t>
            </a:r>
            <a:r>
              <a:rPr spc="-10" dirty="0"/>
              <a:t> </a:t>
            </a:r>
            <a:r>
              <a:rPr spc="-70" dirty="0"/>
              <a:t>límites</a:t>
            </a:r>
            <a:r>
              <a:rPr spc="-45" dirty="0"/>
              <a:t> </a:t>
            </a:r>
            <a:r>
              <a:rPr dirty="0"/>
              <a:t>de</a:t>
            </a:r>
            <a:r>
              <a:rPr spc="-30" dirty="0"/>
              <a:t> </a:t>
            </a:r>
            <a:r>
              <a:rPr spc="-10" dirty="0"/>
              <a:t>seguridad.</a:t>
            </a:r>
          </a:p>
          <a:p>
            <a:pPr marL="12700" marR="26670">
              <a:lnSpc>
                <a:spcPts val="1100"/>
              </a:lnSpc>
              <a:spcBef>
                <a:spcPts val="1100"/>
              </a:spcBef>
            </a:pPr>
            <a:r>
              <a:rPr spc="-10" dirty="0"/>
              <a:t>Las</a:t>
            </a:r>
            <a:r>
              <a:rPr spc="35" dirty="0"/>
              <a:t> </a:t>
            </a:r>
            <a:r>
              <a:rPr spc="-30" dirty="0"/>
              <a:t>lesiones</a:t>
            </a:r>
            <a:r>
              <a:rPr spc="40" dirty="0"/>
              <a:t> </a:t>
            </a:r>
            <a:r>
              <a:rPr dirty="0"/>
              <a:t>que</a:t>
            </a:r>
            <a:r>
              <a:rPr spc="35" dirty="0"/>
              <a:t> </a:t>
            </a:r>
            <a:r>
              <a:rPr dirty="0"/>
              <a:t>generalmente</a:t>
            </a:r>
            <a:r>
              <a:rPr spc="40" dirty="0"/>
              <a:t> </a:t>
            </a:r>
            <a:r>
              <a:rPr spc="-10" dirty="0"/>
              <a:t>atraviesan</a:t>
            </a:r>
            <a:r>
              <a:rPr spc="45" dirty="0"/>
              <a:t> </a:t>
            </a:r>
            <a:r>
              <a:rPr spc="-10" dirty="0"/>
              <a:t>los</a:t>
            </a:r>
            <a:r>
              <a:rPr spc="35" dirty="0"/>
              <a:t> </a:t>
            </a:r>
            <a:r>
              <a:rPr spc="-35" dirty="0"/>
              <a:t>entrepisos</a:t>
            </a:r>
            <a:r>
              <a:rPr spc="40" dirty="0"/>
              <a:t> </a:t>
            </a:r>
            <a:r>
              <a:rPr spc="-10" dirty="0"/>
              <a:t>presentan</a:t>
            </a:r>
            <a:r>
              <a:rPr spc="45" dirty="0"/>
              <a:t> </a:t>
            </a:r>
            <a:r>
              <a:rPr dirty="0"/>
              <a:t>deformaciones,</a:t>
            </a:r>
            <a:r>
              <a:rPr spc="35" dirty="0"/>
              <a:t> </a:t>
            </a:r>
            <a:r>
              <a:rPr dirty="0"/>
              <a:t>abombamientos</a:t>
            </a:r>
            <a:r>
              <a:rPr spc="40" dirty="0"/>
              <a:t> </a:t>
            </a:r>
            <a:r>
              <a:rPr spc="-25" dirty="0"/>
              <a:t>en techos,</a:t>
            </a:r>
            <a:r>
              <a:rPr spc="-30" dirty="0"/>
              <a:t> </a:t>
            </a:r>
            <a:r>
              <a:rPr spc="-10" dirty="0"/>
              <a:t>baldosas</a:t>
            </a:r>
            <a:r>
              <a:rPr spc="-30" dirty="0"/>
              <a:t> </a:t>
            </a:r>
            <a:r>
              <a:rPr dirty="0"/>
              <a:t>de</a:t>
            </a:r>
            <a:r>
              <a:rPr spc="-25" dirty="0"/>
              <a:t> pavimentos</a:t>
            </a:r>
            <a:r>
              <a:rPr spc="-30" dirty="0"/>
              <a:t> </a:t>
            </a:r>
            <a:r>
              <a:rPr spc="-10" dirty="0"/>
              <a:t>desencajadas,</a:t>
            </a:r>
            <a:r>
              <a:rPr spc="-30" dirty="0"/>
              <a:t> </a:t>
            </a:r>
            <a:r>
              <a:rPr spc="-35" dirty="0"/>
              <a:t>puertas</a:t>
            </a:r>
            <a:r>
              <a:rPr spc="-10" dirty="0"/>
              <a:t> </a:t>
            </a:r>
            <a:r>
              <a:rPr dirty="0"/>
              <a:t>o</a:t>
            </a:r>
            <a:r>
              <a:rPr spc="-10" dirty="0"/>
              <a:t> </a:t>
            </a:r>
            <a:r>
              <a:rPr spc="-20" dirty="0"/>
              <a:t>ventanas</a:t>
            </a:r>
            <a:r>
              <a:rPr spc="-25" dirty="0"/>
              <a:t> </a:t>
            </a:r>
            <a:r>
              <a:rPr dirty="0"/>
              <a:t>que</a:t>
            </a:r>
            <a:r>
              <a:rPr spc="-30" dirty="0"/>
              <a:t> </a:t>
            </a:r>
            <a:r>
              <a:rPr dirty="0"/>
              <a:t>no</a:t>
            </a:r>
            <a:r>
              <a:rPr spc="-25" dirty="0"/>
              <a:t> </a:t>
            </a:r>
            <a:r>
              <a:rPr spc="-10" dirty="0"/>
              <a:t>ajustan.</a:t>
            </a:r>
          </a:p>
          <a:p>
            <a:pPr marL="12700" marR="7620">
              <a:lnSpc>
                <a:spcPts val="1160"/>
              </a:lnSpc>
              <a:spcBef>
                <a:spcPts val="980"/>
              </a:spcBef>
            </a:pPr>
            <a:r>
              <a:rPr spc="-20" dirty="0"/>
              <a:t>Las</a:t>
            </a:r>
            <a:r>
              <a:rPr spc="5" dirty="0"/>
              <a:t> </a:t>
            </a:r>
            <a:r>
              <a:rPr spc="-30" dirty="0"/>
              <a:t>lesiones</a:t>
            </a:r>
            <a:r>
              <a:rPr spc="15" dirty="0"/>
              <a:t> </a:t>
            </a:r>
            <a:r>
              <a:rPr dirty="0"/>
              <a:t>también</a:t>
            </a:r>
            <a:r>
              <a:rPr spc="15" dirty="0"/>
              <a:t> </a:t>
            </a:r>
            <a:r>
              <a:rPr dirty="0"/>
              <a:t>generan</a:t>
            </a:r>
            <a:r>
              <a:rPr spc="15" dirty="0"/>
              <a:t> </a:t>
            </a:r>
            <a:r>
              <a:rPr spc="-65" dirty="0"/>
              <a:t>fisuras,</a:t>
            </a:r>
            <a:r>
              <a:rPr spc="10" dirty="0"/>
              <a:t> </a:t>
            </a:r>
            <a:r>
              <a:rPr spc="-30" dirty="0"/>
              <a:t>grietas,</a:t>
            </a:r>
            <a:r>
              <a:rPr spc="10" dirty="0"/>
              <a:t> </a:t>
            </a:r>
            <a:r>
              <a:rPr spc="-20" dirty="0"/>
              <a:t>estas</a:t>
            </a:r>
            <a:r>
              <a:rPr spc="5" dirty="0"/>
              <a:t> </a:t>
            </a:r>
            <a:r>
              <a:rPr dirty="0"/>
              <a:t>se</a:t>
            </a:r>
            <a:r>
              <a:rPr spc="5" dirty="0"/>
              <a:t> </a:t>
            </a:r>
            <a:r>
              <a:rPr dirty="0"/>
              <a:t>pueden</a:t>
            </a:r>
            <a:r>
              <a:rPr spc="15" dirty="0"/>
              <a:t> </a:t>
            </a:r>
            <a:r>
              <a:rPr dirty="0"/>
              <a:t>apreciar</a:t>
            </a:r>
            <a:r>
              <a:rPr spc="25" dirty="0"/>
              <a:t> </a:t>
            </a:r>
            <a:r>
              <a:rPr dirty="0"/>
              <a:t>en</a:t>
            </a:r>
            <a:r>
              <a:rPr spc="10" dirty="0"/>
              <a:t> </a:t>
            </a:r>
            <a:r>
              <a:rPr spc="-20" dirty="0"/>
              <a:t>los</a:t>
            </a:r>
            <a:r>
              <a:rPr spc="5" dirty="0"/>
              <a:t> </a:t>
            </a:r>
            <a:r>
              <a:rPr spc="-45" dirty="0"/>
              <a:t>suelos,</a:t>
            </a:r>
            <a:r>
              <a:rPr spc="5" dirty="0"/>
              <a:t> </a:t>
            </a:r>
            <a:r>
              <a:rPr dirty="0"/>
              <a:t>vigas</a:t>
            </a:r>
            <a:r>
              <a:rPr spc="10" dirty="0"/>
              <a:t> </a:t>
            </a:r>
            <a:r>
              <a:rPr dirty="0"/>
              <a:t>y</a:t>
            </a:r>
            <a:r>
              <a:rPr spc="10" dirty="0"/>
              <a:t> </a:t>
            </a:r>
            <a:r>
              <a:rPr spc="-25" dirty="0"/>
              <a:t>dinteles</a:t>
            </a:r>
            <a:r>
              <a:rPr spc="10" dirty="0"/>
              <a:t> </a:t>
            </a:r>
            <a:r>
              <a:rPr spc="-25" dirty="0"/>
              <a:t>de </a:t>
            </a:r>
            <a:r>
              <a:rPr spc="-45" dirty="0"/>
              <a:t>puertas,</a:t>
            </a:r>
            <a:r>
              <a:rPr spc="-50" dirty="0"/>
              <a:t> </a:t>
            </a:r>
            <a:r>
              <a:rPr dirty="0"/>
              <a:t>balcones</a:t>
            </a:r>
            <a:r>
              <a:rPr spc="-35" dirty="0"/>
              <a:t> </a:t>
            </a:r>
            <a:r>
              <a:rPr spc="-65" dirty="0"/>
              <a:t>y</a:t>
            </a:r>
            <a:r>
              <a:rPr spc="-50" dirty="0"/>
              <a:t> </a:t>
            </a:r>
            <a:r>
              <a:rPr spc="-20" dirty="0"/>
              <a:t>ventanas</a:t>
            </a:r>
            <a:r>
              <a:rPr spc="-45" dirty="0"/>
              <a:t> </a:t>
            </a:r>
            <a:r>
              <a:rPr dirty="0"/>
              <a:t>que</a:t>
            </a:r>
            <a:r>
              <a:rPr spc="-50" dirty="0"/>
              <a:t> </a:t>
            </a:r>
            <a:r>
              <a:rPr dirty="0"/>
              <a:t>no</a:t>
            </a:r>
            <a:r>
              <a:rPr spc="-40" dirty="0"/>
              <a:t> </a:t>
            </a:r>
            <a:r>
              <a:rPr spc="-10" dirty="0"/>
              <a:t>ajustan.</a:t>
            </a: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b="1" spc="-40" dirty="0">
                <a:latin typeface="Tahoma"/>
                <a:cs typeface="Tahoma"/>
              </a:rPr>
              <a:t>RECOMENDACIONES</a:t>
            </a:r>
            <a:r>
              <a:rPr b="1" spc="5" dirty="0">
                <a:latin typeface="Tahoma"/>
                <a:cs typeface="Tahoma"/>
              </a:rPr>
              <a:t> </a:t>
            </a:r>
            <a:r>
              <a:rPr b="1" spc="-45" dirty="0">
                <a:latin typeface="Tahoma"/>
                <a:cs typeface="Tahoma"/>
              </a:rPr>
              <a:t>PARA</a:t>
            </a:r>
            <a:r>
              <a:rPr b="1" spc="5" dirty="0">
                <a:latin typeface="Tahoma"/>
                <a:cs typeface="Tahoma"/>
              </a:rPr>
              <a:t> </a:t>
            </a:r>
            <a:r>
              <a:rPr b="1" spc="-100" dirty="0">
                <a:latin typeface="Tahoma"/>
                <a:cs typeface="Tahoma"/>
              </a:rPr>
              <a:t>EVITAR</a:t>
            </a:r>
            <a:r>
              <a:rPr b="1" spc="-10" dirty="0">
                <a:latin typeface="Tahoma"/>
                <a:cs typeface="Tahoma"/>
              </a:rPr>
              <a:t> </a:t>
            </a:r>
            <a:r>
              <a:rPr b="1" spc="-105" dirty="0">
                <a:latin typeface="Tahoma"/>
                <a:cs typeface="Tahoma"/>
              </a:rPr>
              <a:t>SU</a:t>
            </a:r>
            <a:r>
              <a:rPr b="1" dirty="0">
                <a:latin typeface="Tahoma"/>
                <a:cs typeface="Tahoma"/>
              </a:rPr>
              <a:t> </a:t>
            </a:r>
            <a:r>
              <a:rPr b="1" spc="-10" dirty="0">
                <a:latin typeface="Tahoma"/>
                <a:cs typeface="Tahoma"/>
              </a:rPr>
              <a:t>DETERIORO</a:t>
            </a:r>
          </a:p>
          <a:p>
            <a:pPr marL="12700" marR="12065">
              <a:lnSpc>
                <a:spcPts val="1160"/>
              </a:lnSpc>
              <a:spcBef>
                <a:spcPts val="1010"/>
              </a:spcBef>
            </a:pPr>
            <a:r>
              <a:rPr dirty="0"/>
              <a:t>Para</a:t>
            </a:r>
            <a:r>
              <a:rPr spc="-45" dirty="0"/>
              <a:t> </a:t>
            </a:r>
            <a:r>
              <a:rPr spc="-40" dirty="0"/>
              <a:t>evitar</a:t>
            </a:r>
            <a:r>
              <a:rPr spc="-20" dirty="0"/>
              <a:t> </a:t>
            </a:r>
            <a:r>
              <a:rPr spc="-25" dirty="0"/>
              <a:t>el</a:t>
            </a:r>
            <a:r>
              <a:rPr spc="-20" dirty="0"/>
              <a:t> </a:t>
            </a:r>
            <a:r>
              <a:rPr spc="-35" dirty="0"/>
              <a:t>deterioro,</a:t>
            </a:r>
            <a:r>
              <a:rPr spc="-25" dirty="0"/>
              <a:t> </a:t>
            </a:r>
            <a:r>
              <a:rPr dirty="0"/>
              <a:t>no</a:t>
            </a:r>
            <a:r>
              <a:rPr spc="-35" dirty="0"/>
              <a:t> </a:t>
            </a:r>
            <a:r>
              <a:rPr spc="-60" dirty="0"/>
              <a:t>se</a:t>
            </a:r>
            <a:r>
              <a:rPr spc="-25" dirty="0"/>
              <a:t> </a:t>
            </a:r>
            <a:r>
              <a:rPr dirty="0"/>
              <a:t>debe</a:t>
            </a:r>
            <a:r>
              <a:rPr spc="-20" dirty="0"/>
              <a:t> </a:t>
            </a:r>
            <a:r>
              <a:rPr spc="-50" dirty="0"/>
              <a:t>realizar</a:t>
            </a:r>
            <a:r>
              <a:rPr spc="-40" dirty="0"/>
              <a:t> </a:t>
            </a:r>
            <a:r>
              <a:rPr spc="-20" dirty="0"/>
              <a:t>ninguna</a:t>
            </a:r>
            <a:r>
              <a:rPr spc="-10" dirty="0"/>
              <a:t> </a:t>
            </a:r>
            <a:r>
              <a:rPr dirty="0"/>
              <a:t>acción</a:t>
            </a:r>
            <a:r>
              <a:rPr spc="-20" dirty="0"/>
              <a:t> </a:t>
            </a:r>
            <a:r>
              <a:rPr dirty="0"/>
              <a:t>que</a:t>
            </a:r>
            <a:r>
              <a:rPr spc="-20" dirty="0"/>
              <a:t> </a:t>
            </a:r>
            <a:r>
              <a:rPr dirty="0"/>
              <a:t>pretenda</a:t>
            </a:r>
            <a:r>
              <a:rPr spc="-20" dirty="0"/>
              <a:t> </a:t>
            </a:r>
            <a:r>
              <a:rPr spc="-55" dirty="0"/>
              <a:t>eliminar,</a:t>
            </a:r>
            <a:r>
              <a:rPr spc="-20" dirty="0"/>
              <a:t> </a:t>
            </a:r>
            <a:r>
              <a:rPr spc="-70" dirty="0"/>
              <a:t>disminuir</a:t>
            </a:r>
            <a:r>
              <a:rPr spc="-15" dirty="0"/>
              <a:t> </a:t>
            </a:r>
            <a:r>
              <a:rPr spc="-55" dirty="0"/>
              <a:t>las</a:t>
            </a:r>
            <a:r>
              <a:rPr spc="-25" dirty="0"/>
              <a:t> </a:t>
            </a:r>
            <a:r>
              <a:rPr spc="-10" dirty="0"/>
              <a:t>dimensiones </a:t>
            </a:r>
            <a:r>
              <a:rPr dirty="0"/>
              <a:t>o</a:t>
            </a:r>
            <a:r>
              <a:rPr spc="-40" dirty="0"/>
              <a:t> </a:t>
            </a:r>
            <a:r>
              <a:rPr spc="-20" dirty="0"/>
              <a:t>modificar</a:t>
            </a:r>
            <a:r>
              <a:rPr spc="-30" dirty="0"/>
              <a:t> </a:t>
            </a:r>
            <a:r>
              <a:rPr spc="-10" dirty="0"/>
              <a:t>cualquiera</a:t>
            </a:r>
            <a:r>
              <a:rPr spc="-25" dirty="0"/>
              <a:t> </a:t>
            </a:r>
            <a:r>
              <a:rPr dirty="0"/>
              <a:t>de</a:t>
            </a:r>
            <a:r>
              <a:rPr spc="-30" dirty="0"/>
              <a:t> </a:t>
            </a:r>
            <a:r>
              <a:rPr spc="-70" dirty="0"/>
              <a:t>los</a:t>
            </a:r>
            <a:r>
              <a:rPr spc="-40" dirty="0"/>
              <a:t> </a:t>
            </a:r>
            <a:r>
              <a:rPr spc="-30" dirty="0"/>
              <a:t>elementos</a:t>
            </a:r>
            <a:r>
              <a:rPr spc="-15" dirty="0"/>
              <a:t> </a:t>
            </a:r>
            <a:r>
              <a:rPr spc="-10" dirty="0"/>
              <a:t>estructurales.</a:t>
            </a:r>
          </a:p>
          <a:p>
            <a:pPr marL="12700" marR="5080">
              <a:lnSpc>
                <a:spcPts val="1100"/>
              </a:lnSpc>
              <a:spcBef>
                <a:spcPts val="1100"/>
              </a:spcBef>
            </a:pPr>
            <a:r>
              <a:rPr spc="-75" dirty="0"/>
              <a:t>En</a:t>
            </a:r>
            <a:r>
              <a:rPr spc="-60" dirty="0"/>
              <a:t> </a:t>
            </a:r>
            <a:r>
              <a:rPr dirty="0"/>
              <a:t>caso</a:t>
            </a:r>
            <a:r>
              <a:rPr spc="-70" dirty="0"/>
              <a:t> </a:t>
            </a:r>
            <a:r>
              <a:rPr dirty="0"/>
              <a:t>de</a:t>
            </a:r>
            <a:r>
              <a:rPr spc="-50" dirty="0"/>
              <a:t> </a:t>
            </a:r>
            <a:r>
              <a:rPr spc="-25" dirty="0"/>
              <a:t>intervención</a:t>
            </a:r>
            <a:r>
              <a:rPr spc="-55" dirty="0"/>
              <a:t> </a:t>
            </a:r>
            <a:r>
              <a:rPr spc="-60" dirty="0"/>
              <a:t>irreversible</a:t>
            </a:r>
            <a:r>
              <a:rPr spc="-50" dirty="0"/>
              <a:t> </a:t>
            </a:r>
            <a:r>
              <a:rPr spc="-60" dirty="0"/>
              <a:t>se</a:t>
            </a:r>
            <a:r>
              <a:rPr spc="-50" dirty="0"/>
              <a:t> </a:t>
            </a:r>
            <a:r>
              <a:rPr dirty="0"/>
              <a:t>deberá</a:t>
            </a:r>
            <a:r>
              <a:rPr spc="-60" dirty="0"/>
              <a:t> </a:t>
            </a:r>
            <a:r>
              <a:rPr dirty="0"/>
              <a:t>contar</a:t>
            </a:r>
            <a:r>
              <a:rPr spc="-65" dirty="0"/>
              <a:t> </a:t>
            </a:r>
            <a:r>
              <a:rPr dirty="0"/>
              <a:t>con</a:t>
            </a:r>
            <a:r>
              <a:rPr spc="-55" dirty="0"/>
              <a:t> </a:t>
            </a:r>
            <a:r>
              <a:rPr dirty="0"/>
              <a:t>la</a:t>
            </a:r>
            <a:r>
              <a:rPr spc="-60" dirty="0"/>
              <a:t> </a:t>
            </a:r>
            <a:r>
              <a:rPr spc="-30" dirty="0"/>
              <a:t>asistencia</a:t>
            </a:r>
            <a:r>
              <a:rPr spc="-50" dirty="0"/>
              <a:t> </a:t>
            </a:r>
            <a:r>
              <a:rPr dirty="0"/>
              <a:t>de</a:t>
            </a:r>
            <a:r>
              <a:rPr spc="-55" dirty="0"/>
              <a:t> </a:t>
            </a:r>
            <a:r>
              <a:rPr spc="-35" dirty="0"/>
              <a:t>un</a:t>
            </a:r>
            <a:r>
              <a:rPr spc="-55" dirty="0"/>
              <a:t> </a:t>
            </a:r>
            <a:r>
              <a:rPr spc="-20" dirty="0"/>
              <a:t>especialista</a:t>
            </a:r>
            <a:r>
              <a:rPr spc="-50" dirty="0"/>
              <a:t> </a:t>
            </a:r>
            <a:r>
              <a:rPr dirty="0"/>
              <a:t>que</a:t>
            </a:r>
            <a:r>
              <a:rPr spc="-45" dirty="0"/>
              <a:t> </a:t>
            </a:r>
            <a:r>
              <a:rPr spc="-40" dirty="0"/>
              <a:t>esté</a:t>
            </a:r>
            <a:r>
              <a:rPr spc="-55" dirty="0"/>
              <a:t> </a:t>
            </a:r>
            <a:r>
              <a:rPr spc="-10" dirty="0"/>
              <a:t>facultado </a:t>
            </a:r>
            <a:r>
              <a:rPr dirty="0"/>
              <a:t>para</a:t>
            </a:r>
            <a:r>
              <a:rPr spc="-30" dirty="0"/>
              <a:t> </a:t>
            </a:r>
            <a:r>
              <a:rPr spc="-40" dirty="0"/>
              <a:t>ello, </a:t>
            </a:r>
            <a:r>
              <a:rPr spc="-10" dirty="0"/>
              <a:t>tanto</a:t>
            </a:r>
            <a:r>
              <a:rPr spc="-45" dirty="0"/>
              <a:t> </a:t>
            </a:r>
            <a:r>
              <a:rPr dirty="0"/>
              <a:t>en</a:t>
            </a:r>
            <a:r>
              <a:rPr spc="-35" dirty="0"/>
              <a:t> </a:t>
            </a:r>
            <a:r>
              <a:rPr spc="-20" dirty="0"/>
              <a:t>el</a:t>
            </a:r>
            <a:r>
              <a:rPr spc="-35" dirty="0"/>
              <a:t> </a:t>
            </a:r>
            <a:r>
              <a:rPr spc="-25" dirty="0"/>
              <a:t>diseño</a:t>
            </a:r>
            <a:r>
              <a:rPr spc="-40" dirty="0"/>
              <a:t> </a:t>
            </a:r>
            <a:r>
              <a:rPr dirty="0"/>
              <a:t>como</a:t>
            </a:r>
            <a:r>
              <a:rPr spc="-40" dirty="0"/>
              <a:t> </a:t>
            </a:r>
            <a:r>
              <a:rPr dirty="0"/>
              <a:t>en</a:t>
            </a:r>
            <a:r>
              <a:rPr spc="-35" dirty="0"/>
              <a:t> </a:t>
            </a:r>
            <a:r>
              <a:rPr dirty="0"/>
              <a:t>la</a:t>
            </a:r>
            <a:r>
              <a:rPr spc="-35" dirty="0"/>
              <a:t> </a:t>
            </a:r>
            <a:r>
              <a:rPr dirty="0"/>
              <a:t>ejecución</a:t>
            </a:r>
            <a:r>
              <a:rPr spc="-35" dirty="0"/>
              <a:t> </a:t>
            </a:r>
            <a:r>
              <a:rPr dirty="0"/>
              <a:t>de</a:t>
            </a:r>
            <a:r>
              <a:rPr spc="-40" dirty="0"/>
              <a:t> </a:t>
            </a:r>
            <a:r>
              <a:rPr spc="-50" dirty="0"/>
              <a:t>las</a:t>
            </a:r>
            <a:r>
              <a:rPr spc="-40" dirty="0"/>
              <a:t> </a:t>
            </a:r>
            <a:r>
              <a:rPr spc="-30" dirty="0"/>
              <a:t>obras</a:t>
            </a:r>
            <a:r>
              <a:rPr spc="-40" dirty="0"/>
              <a:t> </a:t>
            </a:r>
            <a:r>
              <a:rPr spc="-10" dirty="0"/>
              <a:t>correspondientes.</a:t>
            </a: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dirty="0"/>
              <a:t>No</a:t>
            </a:r>
            <a:r>
              <a:rPr spc="-35" dirty="0"/>
              <a:t> </a:t>
            </a:r>
            <a:r>
              <a:rPr spc="-60" dirty="0"/>
              <a:t>se</a:t>
            </a:r>
            <a:r>
              <a:rPr spc="-25" dirty="0"/>
              <a:t> </a:t>
            </a:r>
            <a:r>
              <a:rPr dirty="0"/>
              <a:t>debe</a:t>
            </a:r>
            <a:r>
              <a:rPr spc="-30" dirty="0"/>
              <a:t> taladrar,</a:t>
            </a:r>
            <a:r>
              <a:rPr spc="-35" dirty="0"/>
              <a:t> </a:t>
            </a:r>
            <a:r>
              <a:rPr spc="-60" dirty="0"/>
              <a:t>ni</a:t>
            </a:r>
            <a:r>
              <a:rPr spc="-35" dirty="0"/>
              <a:t> </a:t>
            </a:r>
            <a:r>
              <a:rPr spc="-40" dirty="0"/>
              <a:t>raspar</a:t>
            </a:r>
            <a:r>
              <a:rPr spc="-35" dirty="0"/>
              <a:t> </a:t>
            </a:r>
            <a:r>
              <a:rPr spc="-50" dirty="0"/>
              <a:t>las</a:t>
            </a:r>
            <a:r>
              <a:rPr spc="-30" dirty="0"/>
              <a:t> </a:t>
            </a:r>
            <a:r>
              <a:rPr spc="-10" dirty="0"/>
              <a:t>vigas.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0409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29</a:t>
            </a:r>
            <a:endParaRPr sz="600">
              <a:latin typeface="Palatino Linotype"/>
              <a:cs typeface="Palatino Linotyp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293" cy="575944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92422" y="569721"/>
            <a:ext cx="27813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14" dirty="0">
                <a:solidFill>
                  <a:srgbClr val="24408F"/>
                </a:solidFill>
                <a:latin typeface="Tahoma"/>
                <a:cs typeface="Tahoma"/>
              </a:rPr>
              <a:t>MANTENIMIENTO</a:t>
            </a:r>
            <a:r>
              <a:rPr sz="1500" b="1" spc="-20" dirty="0">
                <a:solidFill>
                  <a:srgbClr val="24408F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24408F"/>
                </a:solidFill>
                <a:latin typeface="Tahoma"/>
                <a:cs typeface="Tahoma"/>
              </a:rPr>
              <a:t>-</a:t>
            </a:r>
            <a:r>
              <a:rPr sz="1500" b="1" spc="-25" dirty="0">
                <a:solidFill>
                  <a:srgbClr val="24408F"/>
                </a:solidFill>
                <a:latin typeface="Tahoma"/>
                <a:cs typeface="Tahoma"/>
              </a:rPr>
              <a:t> </a:t>
            </a:r>
            <a:r>
              <a:rPr sz="1500" b="1" spc="-150" dirty="0">
                <a:solidFill>
                  <a:srgbClr val="24408F"/>
                </a:solidFill>
                <a:latin typeface="Tahoma"/>
                <a:cs typeface="Tahoma"/>
              </a:rPr>
              <a:t>ENTREPISOS</a:t>
            </a:r>
            <a:endParaRPr sz="1500">
              <a:latin typeface="Tahoma"/>
              <a:cs typeface="Tahoma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66343" y="1018285"/>
          <a:ext cx="6719570" cy="39681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1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1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9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295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FRECUENCIA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2127A"/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50" b="1" spc="-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INSPECCIONES</a:t>
                      </a:r>
                      <a:r>
                        <a:rPr sz="10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Y</a:t>
                      </a:r>
                      <a:r>
                        <a:rPr sz="1050" b="1" spc="-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COMPROBACIONES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2127A"/>
                    </a:solidFill>
                  </a:tcPr>
                </a:tc>
                <a:tc>
                  <a:txBody>
                    <a:bodyPr/>
                    <a:lstStyle/>
                    <a:p>
                      <a:pPr marL="75120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ACTUACIONES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212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0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050" spc="-10" dirty="0">
                          <a:latin typeface="Verdana"/>
                          <a:cs typeface="Verdana"/>
                        </a:rPr>
                        <a:t>Permanente</a:t>
                      </a:r>
                      <a:endParaRPr sz="10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CCD5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483870">
                        <a:lnSpc>
                          <a:spcPct val="101000"/>
                        </a:lnSpc>
                        <a:spcBef>
                          <a:spcPts val="285"/>
                        </a:spcBef>
                      </a:pPr>
                      <a:r>
                        <a:rPr sz="1050" spc="-55" dirty="0">
                          <a:latin typeface="Verdana"/>
                          <a:cs typeface="Verdana"/>
                        </a:rPr>
                        <a:t>Vigilar:</a:t>
                      </a:r>
                      <a:r>
                        <a:rPr sz="10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55" dirty="0">
                          <a:latin typeface="Verdana"/>
                          <a:cs typeface="Verdana"/>
                        </a:rPr>
                        <a:t>Usuario</a:t>
                      </a:r>
                      <a:r>
                        <a:rPr sz="105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50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10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40" dirty="0">
                          <a:latin typeface="Verdana"/>
                          <a:cs typeface="Verdana"/>
                        </a:rPr>
                        <a:t>Administrador</a:t>
                      </a:r>
                      <a:r>
                        <a:rPr sz="10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25" dirty="0">
                          <a:latin typeface="Verdana"/>
                          <a:cs typeface="Verdana"/>
                        </a:rPr>
                        <a:t>del </a:t>
                      </a:r>
                      <a:r>
                        <a:rPr sz="1050" spc="-10" dirty="0">
                          <a:latin typeface="Verdana"/>
                          <a:cs typeface="Verdana"/>
                        </a:rPr>
                        <a:t>edificio.</a:t>
                      </a:r>
                      <a:endParaRPr sz="1050">
                        <a:latin typeface="Verdana"/>
                        <a:cs typeface="Verdana"/>
                      </a:endParaRPr>
                    </a:p>
                    <a:p>
                      <a:pPr marL="85090" marR="501015">
                        <a:lnSpc>
                          <a:spcPct val="101000"/>
                        </a:lnSpc>
                        <a:spcBef>
                          <a:spcPts val="5"/>
                        </a:spcBef>
                      </a:pPr>
                      <a:r>
                        <a:rPr sz="1050" dirty="0">
                          <a:latin typeface="Verdana"/>
                          <a:cs typeface="Verdana"/>
                        </a:rPr>
                        <a:t>Aparición</a:t>
                      </a:r>
                      <a:r>
                        <a:rPr sz="10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6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5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10" dirty="0">
                          <a:latin typeface="Verdana"/>
                          <a:cs typeface="Verdana"/>
                        </a:rPr>
                        <a:t>Humedales. </a:t>
                      </a:r>
                      <a:r>
                        <a:rPr sz="1050" spc="-40" dirty="0">
                          <a:latin typeface="Verdana"/>
                          <a:cs typeface="Verdana"/>
                        </a:rPr>
                        <a:t>Desplomes,</a:t>
                      </a:r>
                      <a:r>
                        <a:rPr sz="10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80" dirty="0">
                          <a:latin typeface="Verdana"/>
                          <a:cs typeface="Verdana"/>
                        </a:rPr>
                        <a:t>fisuras</a:t>
                      </a:r>
                      <a:r>
                        <a:rPr sz="10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7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10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10" dirty="0">
                          <a:latin typeface="Verdana"/>
                          <a:cs typeface="Verdana"/>
                        </a:rPr>
                        <a:t>grietas. </a:t>
                      </a:r>
                      <a:r>
                        <a:rPr sz="1050" spc="-35" dirty="0">
                          <a:latin typeface="Verdana"/>
                          <a:cs typeface="Verdana"/>
                        </a:rPr>
                        <a:t>Desprendimientos</a:t>
                      </a:r>
                      <a:r>
                        <a:rPr sz="10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7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10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30" dirty="0">
                          <a:latin typeface="Verdana"/>
                          <a:cs typeface="Verdana"/>
                        </a:rPr>
                        <a:t>piezas</a:t>
                      </a:r>
                      <a:r>
                        <a:rPr sz="10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45" dirty="0">
                          <a:latin typeface="Verdana"/>
                          <a:cs typeface="Verdana"/>
                        </a:rPr>
                        <a:t>sueltas. </a:t>
                      </a:r>
                      <a:r>
                        <a:rPr sz="1050" spc="-10" dirty="0">
                          <a:latin typeface="Verdana"/>
                          <a:cs typeface="Verdana"/>
                        </a:rPr>
                        <a:t>Balcones</a:t>
                      </a:r>
                      <a:endParaRPr sz="1050">
                        <a:latin typeface="Verdana"/>
                        <a:cs typeface="Verdan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CC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CC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860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050" spc="90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10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85" dirty="0">
                          <a:latin typeface="Verdana"/>
                          <a:cs typeface="Verdana"/>
                        </a:rPr>
                        <a:t>2</a:t>
                      </a:r>
                      <a:r>
                        <a:rPr sz="105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20" dirty="0">
                          <a:latin typeface="Verdana"/>
                          <a:cs typeface="Verdana"/>
                        </a:rPr>
                        <a:t>años</a:t>
                      </a:r>
                      <a:endParaRPr sz="1050">
                        <a:latin typeface="Verdana"/>
                        <a:cs typeface="Verdana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7EB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050" spc="-10" dirty="0">
                          <a:latin typeface="Verdana"/>
                          <a:cs typeface="Verdana"/>
                        </a:rPr>
                        <a:t>Inspeccionar</a:t>
                      </a:r>
                      <a:endParaRPr sz="105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7EB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69215">
                        <a:lnSpc>
                          <a:spcPct val="101000"/>
                        </a:lnSpc>
                        <a:spcBef>
                          <a:spcPts val="290"/>
                        </a:spcBef>
                      </a:pPr>
                      <a:r>
                        <a:rPr sz="1050" spc="-55" dirty="0">
                          <a:latin typeface="Verdana"/>
                          <a:cs typeface="Verdana"/>
                        </a:rPr>
                        <a:t>Revisión</a:t>
                      </a:r>
                      <a:r>
                        <a:rPr sz="10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6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65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105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25" dirty="0">
                          <a:latin typeface="Verdana"/>
                          <a:cs typeface="Verdana"/>
                        </a:rPr>
                        <a:t>elementos</a:t>
                      </a:r>
                      <a:r>
                        <a:rPr sz="10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35" dirty="0">
                          <a:latin typeface="Verdana"/>
                          <a:cs typeface="Verdana"/>
                        </a:rPr>
                        <a:t>de </a:t>
                      </a:r>
                      <a:r>
                        <a:rPr sz="1050" dirty="0">
                          <a:latin typeface="Verdana"/>
                          <a:cs typeface="Verdana"/>
                        </a:rPr>
                        <a:t>madera</a:t>
                      </a:r>
                      <a:r>
                        <a:rPr sz="10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5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5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10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40" dirty="0">
                          <a:latin typeface="Verdana"/>
                          <a:cs typeface="Verdana"/>
                        </a:rPr>
                        <a:t>estructura</a:t>
                      </a:r>
                      <a:r>
                        <a:rPr sz="10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40" dirty="0">
                          <a:latin typeface="Verdana"/>
                          <a:cs typeface="Verdana"/>
                        </a:rPr>
                        <a:t>horizontal.</a:t>
                      </a:r>
                      <a:endParaRPr sz="1050">
                        <a:latin typeface="Verdana"/>
                        <a:cs typeface="Verdana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</a:pPr>
                      <a:r>
                        <a:rPr sz="1050" spc="90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10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85" dirty="0">
                          <a:latin typeface="Verdana"/>
                          <a:cs typeface="Verdana"/>
                        </a:rPr>
                        <a:t>10</a:t>
                      </a:r>
                      <a:r>
                        <a:rPr sz="10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20" dirty="0">
                          <a:latin typeface="Verdana"/>
                          <a:cs typeface="Verdana"/>
                        </a:rPr>
                        <a:t>años</a:t>
                      </a:r>
                      <a:endParaRPr sz="10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CCD5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50" spc="-10" dirty="0">
                          <a:latin typeface="Verdana"/>
                          <a:cs typeface="Verdana"/>
                        </a:rPr>
                        <a:t>Inspeccionar</a:t>
                      </a:r>
                      <a:endParaRPr sz="1050">
                        <a:latin typeface="Verdana"/>
                        <a:cs typeface="Verdana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CCD5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207010">
                        <a:lnSpc>
                          <a:spcPct val="101000"/>
                        </a:lnSpc>
                        <a:spcBef>
                          <a:spcPts val="295"/>
                        </a:spcBef>
                      </a:pPr>
                      <a:r>
                        <a:rPr sz="1050" spc="-20" dirty="0">
                          <a:latin typeface="Verdana"/>
                          <a:cs typeface="Verdana"/>
                        </a:rPr>
                        <a:t>Control</a:t>
                      </a:r>
                      <a:r>
                        <a:rPr sz="105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6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5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dirty="0">
                          <a:latin typeface="Verdana"/>
                          <a:cs typeface="Verdana"/>
                        </a:rPr>
                        <a:t>aparición</a:t>
                      </a:r>
                      <a:r>
                        <a:rPr sz="10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5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5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45" dirty="0">
                          <a:latin typeface="Verdana"/>
                          <a:cs typeface="Verdana"/>
                        </a:rPr>
                        <a:t>lesiones, </a:t>
                      </a:r>
                      <a:r>
                        <a:rPr sz="1050" dirty="0">
                          <a:latin typeface="Verdana"/>
                          <a:cs typeface="Verdana"/>
                        </a:rPr>
                        <a:t>como</a:t>
                      </a:r>
                      <a:r>
                        <a:rPr sz="10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75" dirty="0">
                          <a:latin typeface="Verdana"/>
                          <a:cs typeface="Verdana"/>
                        </a:rPr>
                        <a:t>fisuras</a:t>
                      </a:r>
                      <a:r>
                        <a:rPr sz="10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7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10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40" dirty="0">
                          <a:latin typeface="Verdana"/>
                          <a:cs typeface="Verdana"/>
                        </a:rPr>
                        <a:t>grietas</a:t>
                      </a:r>
                      <a:r>
                        <a:rPr sz="10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dirty="0">
                          <a:latin typeface="Verdana"/>
                          <a:cs typeface="Verdana"/>
                        </a:rPr>
                        <a:t>en</a:t>
                      </a:r>
                      <a:r>
                        <a:rPr sz="10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25" dirty="0">
                          <a:latin typeface="Verdana"/>
                          <a:cs typeface="Verdana"/>
                        </a:rPr>
                        <a:t>las </a:t>
                      </a:r>
                      <a:r>
                        <a:rPr sz="1050" spc="-10" dirty="0">
                          <a:latin typeface="Verdana"/>
                          <a:cs typeface="Verdana"/>
                        </a:rPr>
                        <a:t>bovedillas</a:t>
                      </a:r>
                      <a:endParaRPr sz="1050">
                        <a:latin typeface="Verdana"/>
                        <a:cs typeface="Verdana"/>
                      </a:endParaRPr>
                    </a:p>
                    <a:p>
                      <a:pPr marL="85090" marR="159385">
                        <a:lnSpc>
                          <a:spcPct val="101000"/>
                        </a:lnSpc>
                      </a:pPr>
                      <a:r>
                        <a:rPr sz="1050" spc="-55" dirty="0">
                          <a:latin typeface="Verdana"/>
                          <a:cs typeface="Verdana"/>
                        </a:rPr>
                        <a:t>Revisión</a:t>
                      </a:r>
                      <a:r>
                        <a:rPr sz="10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dirty="0">
                          <a:latin typeface="Verdana"/>
                          <a:cs typeface="Verdana"/>
                        </a:rPr>
                        <a:t>general</a:t>
                      </a:r>
                      <a:r>
                        <a:rPr sz="10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6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60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1050" spc="-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10" dirty="0">
                          <a:latin typeface="Verdana"/>
                          <a:cs typeface="Verdana"/>
                        </a:rPr>
                        <a:t>elementos </a:t>
                      </a:r>
                      <a:r>
                        <a:rPr sz="1050" spc="-25" dirty="0">
                          <a:latin typeface="Verdana"/>
                          <a:cs typeface="Verdana"/>
                        </a:rPr>
                        <a:t>portantes</a:t>
                      </a:r>
                      <a:r>
                        <a:rPr sz="10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45" dirty="0">
                          <a:latin typeface="Verdana"/>
                          <a:cs typeface="Verdana"/>
                        </a:rPr>
                        <a:t>horizontales</a:t>
                      </a:r>
                      <a:r>
                        <a:rPr sz="105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30" dirty="0">
                          <a:latin typeface="Verdana"/>
                          <a:cs typeface="Verdana"/>
                        </a:rPr>
                        <a:t>(Vigas</a:t>
                      </a:r>
                      <a:r>
                        <a:rPr sz="10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7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10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dirty="0">
                          <a:latin typeface="Verdana"/>
                          <a:cs typeface="Verdana"/>
                        </a:rPr>
                        <a:t>o </a:t>
                      </a:r>
                      <a:r>
                        <a:rPr sz="1050" spc="-10" dirty="0">
                          <a:latin typeface="Verdana"/>
                          <a:cs typeface="Verdana"/>
                        </a:rPr>
                        <a:t>tranquillas).</a:t>
                      </a:r>
                      <a:endParaRPr sz="1050">
                        <a:latin typeface="Verdana"/>
                        <a:cs typeface="Verdan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CC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0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50" spc="90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10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85" dirty="0">
                          <a:latin typeface="Verdana"/>
                          <a:cs typeface="Verdana"/>
                        </a:rPr>
                        <a:t>2</a:t>
                      </a:r>
                      <a:r>
                        <a:rPr sz="105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20" dirty="0">
                          <a:latin typeface="Verdana"/>
                          <a:cs typeface="Verdana"/>
                        </a:rPr>
                        <a:t>años</a:t>
                      </a:r>
                      <a:endParaRPr sz="1050">
                        <a:latin typeface="Verdana"/>
                        <a:cs typeface="Verdana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7EB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050" spc="-10" dirty="0">
                          <a:latin typeface="Verdana"/>
                          <a:cs typeface="Verdana"/>
                        </a:rPr>
                        <a:t>Renovar</a:t>
                      </a:r>
                      <a:endParaRPr sz="1050">
                        <a:latin typeface="Verdana"/>
                        <a:cs typeface="Verdana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7EB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223520">
                        <a:lnSpc>
                          <a:spcPct val="101099"/>
                        </a:lnSpc>
                        <a:spcBef>
                          <a:spcPts val="290"/>
                        </a:spcBef>
                      </a:pPr>
                      <a:r>
                        <a:rPr sz="1050" dirty="0">
                          <a:latin typeface="Verdana"/>
                          <a:cs typeface="Verdana"/>
                        </a:rPr>
                        <a:t>Renovación</a:t>
                      </a:r>
                      <a:r>
                        <a:rPr sz="105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6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10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dirty="0">
                          <a:latin typeface="Verdana"/>
                          <a:cs typeface="Verdana"/>
                        </a:rPr>
                        <a:t>protección</a:t>
                      </a:r>
                      <a:r>
                        <a:rPr sz="105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35" dirty="0">
                          <a:latin typeface="Verdana"/>
                          <a:cs typeface="Verdana"/>
                        </a:rPr>
                        <a:t>de </a:t>
                      </a:r>
                      <a:r>
                        <a:rPr sz="105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10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dirty="0">
                          <a:latin typeface="Verdana"/>
                          <a:cs typeface="Verdana"/>
                        </a:rPr>
                        <a:t>madera</a:t>
                      </a:r>
                      <a:r>
                        <a:rPr sz="10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55" dirty="0">
                          <a:latin typeface="Verdana"/>
                          <a:cs typeface="Verdana"/>
                        </a:rPr>
                        <a:t>exterior</a:t>
                      </a:r>
                      <a:r>
                        <a:rPr sz="10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6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25" dirty="0">
                          <a:latin typeface="Verdana"/>
                          <a:cs typeface="Verdana"/>
                        </a:rPr>
                        <a:t>la </a:t>
                      </a:r>
                      <a:r>
                        <a:rPr sz="1050" spc="-40" dirty="0">
                          <a:latin typeface="Verdana"/>
                          <a:cs typeface="Verdana"/>
                        </a:rPr>
                        <a:t>estructura</a:t>
                      </a:r>
                      <a:r>
                        <a:rPr sz="105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10" dirty="0">
                          <a:latin typeface="Verdana"/>
                          <a:cs typeface="Verdana"/>
                        </a:rPr>
                        <a:t>horizontal.</a:t>
                      </a:r>
                      <a:endParaRPr sz="1050">
                        <a:latin typeface="Verdana"/>
                        <a:cs typeface="Verdana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64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</a:pPr>
                      <a:r>
                        <a:rPr sz="1050" spc="90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10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85" dirty="0">
                          <a:latin typeface="Verdana"/>
                          <a:cs typeface="Verdana"/>
                        </a:rPr>
                        <a:t>10</a:t>
                      </a:r>
                      <a:r>
                        <a:rPr sz="10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20" dirty="0">
                          <a:latin typeface="Verdana"/>
                          <a:cs typeface="Verdana"/>
                        </a:rPr>
                        <a:t>años</a:t>
                      </a:r>
                      <a:endParaRPr sz="1050">
                        <a:latin typeface="Verdana"/>
                        <a:cs typeface="Verdana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CCD5"/>
                    </a:solidFill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050" spc="-10" dirty="0">
                          <a:latin typeface="Verdana"/>
                          <a:cs typeface="Verdana"/>
                        </a:rPr>
                        <a:t>Renovar</a:t>
                      </a:r>
                      <a:endParaRPr sz="1050">
                        <a:latin typeface="Verdana"/>
                        <a:cs typeface="Verdana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CCD5"/>
                    </a:solidFill>
                  </a:tcPr>
                </a:tc>
                <a:tc>
                  <a:txBody>
                    <a:bodyPr/>
                    <a:lstStyle/>
                    <a:p>
                      <a:pPr marL="86360" marR="74295" algn="just">
                        <a:lnSpc>
                          <a:spcPct val="101000"/>
                        </a:lnSpc>
                        <a:spcBef>
                          <a:spcPts val="290"/>
                        </a:spcBef>
                      </a:pPr>
                      <a:r>
                        <a:rPr sz="1050" dirty="0">
                          <a:latin typeface="Verdana"/>
                          <a:cs typeface="Verdana"/>
                        </a:rPr>
                        <a:t>Renovación</a:t>
                      </a:r>
                      <a:r>
                        <a:rPr sz="1050" spc="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dirty="0">
                          <a:latin typeface="Verdana"/>
                          <a:cs typeface="Verdana"/>
                        </a:rPr>
                        <a:t>del</a:t>
                      </a:r>
                      <a:r>
                        <a:rPr sz="1050" spc="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10" dirty="0">
                          <a:latin typeface="Verdana"/>
                          <a:cs typeface="Verdana"/>
                        </a:rPr>
                        <a:t>tratamiento</a:t>
                      </a:r>
                      <a:r>
                        <a:rPr sz="1050" spc="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6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50" spc="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25" dirty="0">
                          <a:latin typeface="Verdana"/>
                          <a:cs typeface="Verdana"/>
                        </a:rPr>
                        <a:t>la </a:t>
                      </a:r>
                      <a:r>
                        <a:rPr sz="1050" dirty="0">
                          <a:latin typeface="Verdana"/>
                          <a:cs typeface="Verdana"/>
                        </a:rPr>
                        <a:t>madera</a:t>
                      </a:r>
                      <a:r>
                        <a:rPr sz="10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6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dirty="0">
                          <a:latin typeface="Verdana"/>
                          <a:cs typeface="Verdana"/>
                        </a:rPr>
                        <a:t>la </a:t>
                      </a:r>
                      <a:r>
                        <a:rPr sz="1050" spc="-35" dirty="0">
                          <a:latin typeface="Verdana"/>
                          <a:cs typeface="Verdana"/>
                        </a:rPr>
                        <a:t>estructura</a:t>
                      </a:r>
                      <a:r>
                        <a:rPr sz="1050" spc="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35" dirty="0">
                          <a:latin typeface="Verdana"/>
                          <a:cs typeface="Verdana"/>
                        </a:rPr>
                        <a:t>horizontal </a:t>
                      </a:r>
                      <a:r>
                        <a:rPr sz="1050" dirty="0">
                          <a:latin typeface="Verdana"/>
                          <a:cs typeface="Verdana"/>
                        </a:rPr>
                        <a:t>contra</a:t>
                      </a:r>
                      <a:r>
                        <a:rPr sz="10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65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10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35" dirty="0">
                          <a:latin typeface="Verdana"/>
                          <a:cs typeface="Verdana"/>
                        </a:rPr>
                        <a:t>insectos</a:t>
                      </a:r>
                      <a:r>
                        <a:rPr sz="10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50" spc="-70" dirty="0">
                          <a:latin typeface="Verdana"/>
                          <a:cs typeface="Verdana"/>
                        </a:rPr>
                        <a:t>y </a:t>
                      </a:r>
                      <a:r>
                        <a:rPr sz="1050" spc="-10" dirty="0">
                          <a:latin typeface="Verdana"/>
                          <a:cs typeface="Verdana"/>
                        </a:rPr>
                        <a:t>hongos.</a:t>
                      </a:r>
                      <a:endParaRPr sz="1050">
                        <a:latin typeface="Verdana"/>
                        <a:cs typeface="Verdana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CC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7152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30</a:t>
            </a:r>
            <a:endParaRPr sz="60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6"/>
            <a:ext cx="7559675" cy="5760085"/>
            <a:chOff x="0" y="36"/>
            <a:chExt cx="7559675" cy="576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6"/>
              <a:ext cx="7559166" cy="575995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7009" y="5218963"/>
              <a:ext cx="3322954" cy="22860"/>
            </a:xfrm>
            <a:custGeom>
              <a:avLst/>
              <a:gdLst/>
              <a:ahLst/>
              <a:cxnLst/>
              <a:rect l="l" t="t" r="r" b="b"/>
              <a:pathLst>
                <a:path w="3322954" h="22860">
                  <a:moveTo>
                    <a:pt x="3322701" y="0"/>
                  </a:moveTo>
                  <a:lnTo>
                    <a:pt x="0" y="0"/>
                  </a:lnTo>
                  <a:lnTo>
                    <a:pt x="0" y="22809"/>
                  </a:lnTo>
                  <a:lnTo>
                    <a:pt x="3322701" y="22809"/>
                  </a:lnTo>
                  <a:lnTo>
                    <a:pt x="3322701" y="0"/>
                  </a:lnTo>
                  <a:close/>
                </a:path>
              </a:pathLst>
            </a:custGeom>
            <a:solidFill>
              <a:srgbClr val="FF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9646" y="5218964"/>
              <a:ext cx="3322701" cy="228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5736" y="4975783"/>
              <a:ext cx="592747" cy="37083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8592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CUBIERTAS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38735" algn="just">
              <a:lnSpc>
                <a:spcPts val="1160"/>
              </a:lnSpc>
              <a:spcBef>
                <a:spcPts val="165"/>
              </a:spcBef>
            </a:pPr>
            <a:r>
              <a:rPr spc="-105" dirty="0"/>
              <a:t>Son</a:t>
            </a:r>
            <a:r>
              <a:rPr spc="15" dirty="0"/>
              <a:t> </a:t>
            </a:r>
            <a:r>
              <a:rPr spc="-35" dirty="0"/>
              <a:t>piezas</a:t>
            </a:r>
            <a:r>
              <a:rPr spc="-50" dirty="0"/>
              <a:t> </a:t>
            </a:r>
            <a:r>
              <a:rPr dirty="0"/>
              <a:t>que</a:t>
            </a:r>
            <a:r>
              <a:rPr spc="-85" dirty="0"/>
              <a:t> </a:t>
            </a:r>
            <a:r>
              <a:rPr dirty="0"/>
              <a:t>protegen</a:t>
            </a:r>
            <a:r>
              <a:rPr spc="-5" dirty="0"/>
              <a:t> </a:t>
            </a:r>
            <a:r>
              <a:rPr dirty="0"/>
              <a:t>la</a:t>
            </a:r>
            <a:r>
              <a:rPr spc="-30" dirty="0"/>
              <a:t> </a:t>
            </a:r>
            <a:r>
              <a:rPr spc="-10" dirty="0"/>
              <a:t>parte</a:t>
            </a:r>
            <a:r>
              <a:rPr spc="-25" dirty="0"/>
              <a:t> </a:t>
            </a:r>
            <a:r>
              <a:rPr spc="-65" dirty="0"/>
              <a:t>superior</a:t>
            </a:r>
            <a:r>
              <a:rPr spc="-25" dirty="0"/>
              <a:t> </a:t>
            </a:r>
            <a:r>
              <a:rPr dirty="0"/>
              <a:t>de</a:t>
            </a:r>
            <a:r>
              <a:rPr spc="-30" dirty="0"/>
              <a:t> </a:t>
            </a:r>
            <a:r>
              <a:rPr spc="-80" dirty="0"/>
              <a:t>un</a:t>
            </a:r>
            <a:r>
              <a:rPr spc="-10" dirty="0"/>
              <a:t> edificio</a:t>
            </a:r>
            <a:r>
              <a:rPr spc="-30" dirty="0"/>
              <a:t> </a:t>
            </a:r>
            <a:r>
              <a:rPr dirty="0"/>
              <a:t>ante</a:t>
            </a:r>
            <a:r>
              <a:rPr spc="-30" dirty="0"/>
              <a:t> </a:t>
            </a:r>
            <a:r>
              <a:rPr spc="-10" dirty="0"/>
              <a:t>inclemencias</a:t>
            </a:r>
            <a:r>
              <a:rPr spc="-45" dirty="0"/>
              <a:t> </a:t>
            </a:r>
            <a:r>
              <a:rPr dirty="0"/>
              <a:t>del</a:t>
            </a:r>
            <a:r>
              <a:rPr spc="-25" dirty="0"/>
              <a:t> </a:t>
            </a:r>
            <a:r>
              <a:rPr spc="-20" dirty="0"/>
              <a:t>tiempo</a:t>
            </a:r>
            <a:r>
              <a:rPr spc="-35" dirty="0"/>
              <a:t> </a:t>
            </a:r>
            <a:r>
              <a:rPr dirty="0"/>
              <a:t>como</a:t>
            </a:r>
            <a:r>
              <a:rPr spc="-30" dirty="0"/>
              <a:t> </a:t>
            </a:r>
            <a:r>
              <a:rPr spc="-70" dirty="0"/>
              <a:t>lluvias</a:t>
            </a:r>
            <a:r>
              <a:rPr spc="-15" dirty="0"/>
              <a:t> </a:t>
            </a:r>
            <a:r>
              <a:rPr spc="-10" dirty="0"/>
              <a:t>granizos </a:t>
            </a:r>
            <a:r>
              <a:rPr dirty="0"/>
              <a:t>o</a:t>
            </a:r>
            <a:r>
              <a:rPr spc="-70" dirty="0"/>
              <a:t> </a:t>
            </a:r>
            <a:r>
              <a:rPr spc="-30" dirty="0"/>
              <a:t>nieve,</a:t>
            </a:r>
            <a:r>
              <a:rPr spc="-55" dirty="0"/>
              <a:t> es</a:t>
            </a:r>
            <a:r>
              <a:rPr spc="-50" dirty="0"/>
              <a:t> </a:t>
            </a:r>
            <a:r>
              <a:rPr spc="-25" dirty="0"/>
              <a:t>importante</a:t>
            </a:r>
            <a:r>
              <a:rPr spc="-50" dirty="0"/>
              <a:t> </a:t>
            </a:r>
            <a:r>
              <a:rPr spc="-95" dirty="0"/>
              <a:t>su</a:t>
            </a:r>
            <a:r>
              <a:rPr spc="-40" dirty="0"/>
              <a:t> </a:t>
            </a:r>
            <a:r>
              <a:rPr spc="-10" dirty="0"/>
              <a:t>cuidado.</a:t>
            </a:r>
          </a:p>
          <a:p>
            <a:pPr marL="12700" marR="5080" algn="just">
              <a:lnSpc>
                <a:spcPct val="92100"/>
              </a:lnSpc>
              <a:spcBef>
                <a:spcPts val="1075"/>
              </a:spcBef>
            </a:pPr>
            <a:r>
              <a:rPr spc="-90" dirty="0"/>
              <a:t>Su</a:t>
            </a:r>
            <a:r>
              <a:rPr spc="20" dirty="0"/>
              <a:t> </a:t>
            </a:r>
            <a:r>
              <a:rPr spc="-30" dirty="0"/>
              <a:t>estructura</a:t>
            </a:r>
            <a:r>
              <a:rPr spc="20" dirty="0"/>
              <a:t> </a:t>
            </a:r>
            <a:r>
              <a:rPr dirty="0"/>
              <a:t>está</a:t>
            </a:r>
            <a:r>
              <a:rPr spc="20" dirty="0"/>
              <a:t> </a:t>
            </a:r>
            <a:r>
              <a:rPr dirty="0"/>
              <a:t>conformada</a:t>
            </a:r>
            <a:r>
              <a:rPr spc="20" dirty="0"/>
              <a:t> </a:t>
            </a:r>
            <a:r>
              <a:rPr dirty="0"/>
              <a:t>por</a:t>
            </a:r>
            <a:r>
              <a:rPr spc="20" dirty="0"/>
              <a:t> </a:t>
            </a:r>
            <a:r>
              <a:rPr dirty="0"/>
              <a:t>armazón</a:t>
            </a:r>
            <a:r>
              <a:rPr spc="20" dirty="0"/>
              <a:t> </a:t>
            </a:r>
            <a:r>
              <a:rPr spc="50" dirty="0"/>
              <a:t>de</a:t>
            </a:r>
            <a:r>
              <a:rPr spc="30" dirty="0"/>
              <a:t> </a:t>
            </a:r>
            <a:r>
              <a:rPr dirty="0"/>
              <a:t>sustentación</a:t>
            </a:r>
            <a:r>
              <a:rPr spc="325" dirty="0"/>
              <a:t> </a:t>
            </a:r>
            <a:r>
              <a:rPr dirty="0"/>
              <a:t>que</a:t>
            </a:r>
            <a:r>
              <a:rPr spc="30" dirty="0"/>
              <a:t> </a:t>
            </a:r>
            <a:r>
              <a:rPr spc="-30" dirty="0"/>
              <a:t>sostiene</a:t>
            </a:r>
            <a:r>
              <a:rPr spc="20" dirty="0"/>
              <a:t> </a:t>
            </a:r>
            <a:r>
              <a:rPr dirty="0"/>
              <a:t>la</a:t>
            </a:r>
            <a:r>
              <a:rPr spc="20" dirty="0"/>
              <a:t> </a:t>
            </a:r>
            <a:r>
              <a:rPr dirty="0"/>
              <a:t>cubierta</a:t>
            </a:r>
            <a:r>
              <a:rPr spc="20" dirty="0"/>
              <a:t> </a:t>
            </a:r>
            <a:r>
              <a:rPr dirty="0"/>
              <a:t>del</a:t>
            </a:r>
            <a:r>
              <a:rPr spc="25" dirty="0"/>
              <a:t> </a:t>
            </a:r>
            <a:r>
              <a:rPr dirty="0"/>
              <a:t>techo</a:t>
            </a:r>
            <a:r>
              <a:rPr spc="15" dirty="0"/>
              <a:t> </a:t>
            </a:r>
            <a:r>
              <a:rPr dirty="0"/>
              <a:t>y</a:t>
            </a:r>
            <a:r>
              <a:rPr spc="25" dirty="0"/>
              <a:t> </a:t>
            </a:r>
            <a:r>
              <a:rPr dirty="0"/>
              <a:t>le</a:t>
            </a:r>
            <a:r>
              <a:rPr spc="20" dirty="0"/>
              <a:t> </a:t>
            </a:r>
            <a:r>
              <a:rPr spc="35" dirty="0"/>
              <a:t>da </a:t>
            </a:r>
            <a:r>
              <a:rPr spc="-45" dirty="0"/>
              <a:t>forma, </a:t>
            </a:r>
            <a:r>
              <a:rPr dirty="0"/>
              <a:t>luego</a:t>
            </a:r>
            <a:r>
              <a:rPr spc="-40" dirty="0"/>
              <a:t> </a:t>
            </a:r>
            <a:r>
              <a:rPr spc="-10" dirty="0"/>
              <a:t>también</a:t>
            </a:r>
            <a:r>
              <a:rPr spc="-20" dirty="0"/>
              <a:t> lo</a:t>
            </a:r>
            <a:r>
              <a:rPr spc="-10" dirty="0"/>
              <a:t> </a:t>
            </a:r>
            <a:r>
              <a:rPr dirty="0"/>
              <a:t>conforma</a:t>
            </a:r>
            <a:r>
              <a:rPr spc="-5" dirty="0"/>
              <a:t> </a:t>
            </a:r>
            <a:r>
              <a:rPr dirty="0"/>
              <a:t>la</a:t>
            </a:r>
            <a:r>
              <a:rPr spc="-30" dirty="0"/>
              <a:t> </a:t>
            </a:r>
            <a:r>
              <a:rPr dirty="0"/>
              <a:t>cubierta</a:t>
            </a:r>
            <a:r>
              <a:rPr spc="-10" dirty="0"/>
              <a:t> </a:t>
            </a:r>
            <a:r>
              <a:rPr spc="-60" dirty="0"/>
              <a:t>misma</a:t>
            </a:r>
            <a:r>
              <a:rPr spc="-25" dirty="0"/>
              <a:t> </a:t>
            </a:r>
            <a:r>
              <a:rPr dirty="0"/>
              <a:t>que</a:t>
            </a:r>
            <a:r>
              <a:rPr spc="-15" dirty="0"/>
              <a:t> </a:t>
            </a:r>
            <a:r>
              <a:rPr dirty="0"/>
              <a:t>puede</a:t>
            </a:r>
            <a:r>
              <a:rPr spc="-15" dirty="0"/>
              <a:t> </a:t>
            </a:r>
            <a:r>
              <a:rPr spc="-105" dirty="0"/>
              <a:t>ser</a:t>
            </a:r>
            <a:r>
              <a:rPr spc="20" dirty="0"/>
              <a:t> </a:t>
            </a:r>
            <a:r>
              <a:rPr dirty="0"/>
              <a:t>de</a:t>
            </a:r>
            <a:r>
              <a:rPr spc="-20" dirty="0"/>
              <a:t> </a:t>
            </a:r>
            <a:r>
              <a:rPr spc="-30" dirty="0"/>
              <a:t>teja</a:t>
            </a:r>
            <a:r>
              <a:rPr spc="-25" dirty="0"/>
              <a:t> </a:t>
            </a:r>
            <a:r>
              <a:rPr dirty="0"/>
              <a:t>cerámica</a:t>
            </a:r>
            <a:r>
              <a:rPr spc="254" dirty="0"/>
              <a:t> </a:t>
            </a:r>
            <a:r>
              <a:rPr dirty="0"/>
              <a:t>o</a:t>
            </a:r>
            <a:r>
              <a:rPr spc="-35" dirty="0"/>
              <a:t> </a:t>
            </a:r>
            <a:r>
              <a:rPr dirty="0"/>
              <a:t>calamina,</a:t>
            </a:r>
            <a:r>
              <a:rPr spc="-20" dirty="0"/>
              <a:t> </a:t>
            </a:r>
            <a:r>
              <a:rPr spc="-10" dirty="0"/>
              <a:t>conoci- </a:t>
            </a:r>
            <a:r>
              <a:rPr spc="60" dirty="0"/>
              <a:t>da</a:t>
            </a:r>
            <a:r>
              <a:rPr spc="-10" dirty="0"/>
              <a:t> </a:t>
            </a:r>
            <a:r>
              <a:rPr dirty="0"/>
              <a:t>como</a:t>
            </a:r>
            <a:r>
              <a:rPr spc="5" dirty="0"/>
              <a:t> </a:t>
            </a:r>
            <a:r>
              <a:rPr spc="-10" dirty="0"/>
              <a:t>muslera.</a:t>
            </a:r>
          </a:p>
          <a:p>
            <a:pPr marL="12700" algn="just">
              <a:lnSpc>
                <a:spcPct val="100000"/>
              </a:lnSpc>
              <a:spcBef>
                <a:spcPts val="994"/>
              </a:spcBef>
            </a:pPr>
            <a:r>
              <a:rPr b="1" spc="-20" dirty="0">
                <a:latin typeface="Tahoma"/>
                <a:cs typeface="Tahoma"/>
              </a:rPr>
              <a:t>CAUSAS</a:t>
            </a:r>
            <a:r>
              <a:rPr b="1" spc="-15" dirty="0">
                <a:latin typeface="Tahoma"/>
                <a:cs typeface="Tahoma"/>
              </a:rPr>
              <a:t> </a:t>
            </a:r>
            <a:r>
              <a:rPr b="1" spc="-40" dirty="0">
                <a:latin typeface="Tahoma"/>
                <a:cs typeface="Tahoma"/>
              </a:rPr>
              <a:t>PARA</a:t>
            </a:r>
            <a:r>
              <a:rPr b="1" spc="-20" dirty="0">
                <a:latin typeface="Tahoma"/>
                <a:cs typeface="Tahoma"/>
              </a:rPr>
              <a:t> </a:t>
            </a:r>
            <a:r>
              <a:rPr b="1" spc="-114" dirty="0">
                <a:latin typeface="Tahoma"/>
                <a:cs typeface="Tahoma"/>
              </a:rPr>
              <a:t>SU</a:t>
            </a:r>
            <a:r>
              <a:rPr b="1" spc="-15" dirty="0">
                <a:latin typeface="Tahoma"/>
                <a:cs typeface="Tahoma"/>
              </a:rPr>
              <a:t> </a:t>
            </a:r>
            <a:r>
              <a:rPr b="1" spc="-10" dirty="0">
                <a:latin typeface="Tahoma"/>
                <a:cs typeface="Tahoma"/>
              </a:rPr>
              <a:t>DETERIORO</a:t>
            </a:r>
          </a:p>
          <a:p>
            <a:pPr marL="12700" marR="10160" algn="just">
              <a:lnSpc>
                <a:spcPts val="1100"/>
              </a:lnSpc>
              <a:spcBef>
                <a:spcPts val="1105"/>
              </a:spcBef>
            </a:pPr>
            <a:r>
              <a:rPr spc="-145" dirty="0"/>
              <a:t>Su</a:t>
            </a:r>
            <a:r>
              <a:rPr spc="55" dirty="0"/>
              <a:t> </a:t>
            </a:r>
            <a:r>
              <a:rPr spc="-20" dirty="0"/>
              <a:t>deterioro</a:t>
            </a:r>
            <a:r>
              <a:rPr spc="20" dirty="0"/>
              <a:t> </a:t>
            </a:r>
            <a:r>
              <a:rPr dirty="0"/>
              <a:t>se</a:t>
            </a:r>
            <a:r>
              <a:rPr spc="45" dirty="0"/>
              <a:t> </a:t>
            </a:r>
            <a:r>
              <a:rPr dirty="0"/>
              <a:t>produce</a:t>
            </a:r>
            <a:r>
              <a:rPr spc="60" dirty="0"/>
              <a:t> </a:t>
            </a:r>
            <a:r>
              <a:rPr dirty="0"/>
              <a:t>por</a:t>
            </a:r>
            <a:r>
              <a:rPr spc="45" dirty="0"/>
              <a:t> </a:t>
            </a:r>
            <a:r>
              <a:rPr spc="-30" dirty="0"/>
              <a:t>infiltración</a:t>
            </a:r>
            <a:r>
              <a:rPr spc="50" dirty="0"/>
              <a:t> </a:t>
            </a:r>
            <a:r>
              <a:rPr dirty="0"/>
              <a:t>de</a:t>
            </a:r>
            <a:r>
              <a:rPr spc="45" dirty="0"/>
              <a:t> </a:t>
            </a:r>
            <a:r>
              <a:rPr dirty="0"/>
              <a:t>agua</a:t>
            </a:r>
            <a:r>
              <a:rPr spc="55" dirty="0"/>
              <a:t> </a:t>
            </a:r>
            <a:r>
              <a:rPr dirty="0"/>
              <a:t>de</a:t>
            </a:r>
            <a:r>
              <a:rPr spc="50" dirty="0"/>
              <a:t> </a:t>
            </a:r>
            <a:r>
              <a:rPr spc="-30" dirty="0"/>
              <a:t>lluvia</a:t>
            </a:r>
            <a:r>
              <a:rPr spc="45" dirty="0"/>
              <a:t> </a:t>
            </a:r>
            <a:r>
              <a:rPr dirty="0"/>
              <a:t>y</a:t>
            </a:r>
            <a:r>
              <a:rPr spc="50" dirty="0"/>
              <a:t> </a:t>
            </a:r>
            <a:r>
              <a:rPr dirty="0"/>
              <a:t>la</a:t>
            </a:r>
            <a:r>
              <a:rPr spc="45" dirty="0"/>
              <a:t> </a:t>
            </a:r>
            <a:r>
              <a:rPr dirty="0"/>
              <a:t>humedad</a:t>
            </a:r>
            <a:r>
              <a:rPr spc="55" dirty="0"/>
              <a:t> </a:t>
            </a:r>
            <a:r>
              <a:rPr dirty="0"/>
              <a:t>provoca</a:t>
            </a:r>
            <a:r>
              <a:rPr spc="60" dirty="0"/>
              <a:t> </a:t>
            </a:r>
            <a:r>
              <a:rPr dirty="0"/>
              <a:t>el</a:t>
            </a:r>
            <a:r>
              <a:rPr spc="45" dirty="0"/>
              <a:t> </a:t>
            </a:r>
            <a:r>
              <a:rPr spc="-10" dirty="0"/>
              <a:t>debilitamiento</a:t>
            </a:r>
            <a:r>
              <a:rPr spc="35" dirty="0"/>
              <a:t> </a:t>
            </a:r>
            <a:r>
              <a:rPr dirty="0"/>
              <a:t>de</a:t>
            </a:r>
            <a:r>
              <a:rPr spc="50" dirty="0"/>
              <a:t> </a:t>
            </a:r>
            <a:r>
              <a:rPr spc="-25" dirty="0"/>
              <a:t>las </a:t>
            </a:r>
            <a:r>
              <a:rPr spc="-50" dirty="0"/>
              <a:t>estructuras</a:t>
            </a:r>
            <a:r>
              <a:rPr spc="-35" dirty="0"/>
              <a:t> </a:t>
            </a:r>
            <a:r>
              <a:rPr dirty="0"/>
              <a:t>de</a:t>
            </a:r>
            <a:r>
              <a:rPr spc="-5" dirty="0"/>
              <a:t> </a:t>
            </a:r>
            <a:r>
              <a:rPr dirty="0"/>
              <a:t>madera,</a:t>
            </a:r>
            <a:r>
              <a:rPr spc="-10" dirty="0"/>
              <a:t> </a:t>
            </a:r>
            <a:r>
              <a:rPr spc="-40" dirty="0"/>
              <a:t>esto</a:t>
            </a:r>
            <a:r>
              <a:rPr spc="-20" dirty="0"/>
              <a:t> </a:t>
            </a:r>
            <a:r>
              <a:rPr spc="-75" dirty="0"/>
              <a:t>se</a:t>
            </a:r>
            <a:r>
              <a:rPr spc="-10" dirty="0"/>
              <a:t> </a:t>
            </a:r>
            <a:r>
              <a:rPr spc="50" dirty="0"/>
              <a:t>debe</a:t>
            </a:r>
            <a:r>
              <a:rPr spc="-25" dirty="0"/>
              <a:t> </a:t>
            </a:r>
            <a:r>
              <a:rPr spc="75" dirty="0"/>
              <a:t>a</a:t>
            </a:r>
            <a:r>
              <a:rPr spc="-15" dirty="0"/>
              <a:t> </a:t>
            </a:r>
            <a:r>
              <a:rPr spc="-55" dirty="0"/>
              <a:t>las</a:t>
            </a:r>
            <a:r>
              <a:rPr spc="-20" dirty="0"/>
              <a:t> </a:t>
            </a:r>
            <a:r>
              <a:rPr spc="-25" dirty="0"/>
              <a:t>piezas</a:t>
            </a:r>
            <a:r>
              <a:rPr spc="-15" dirty="0"/>
              <a:t> </a:t>
            </a:r>
            <a:r>
              <a:rPr dirty="0"/>
              <a:t>de</a:t>
            </a:r>
            <a:r>
              <a:rPr spc="-15" dirty="0"/>
              <a:t> </a:t>
            </a:r>
            <a:r>
              <a:rPr spc="-60" dirty="0"/>
              <a:t>tejas</a:t>
            </a:r>
            <a:r>
              <a:rPr spc="-10" dirty="0"/>
              <a:t> </a:t>
            </a:r>
            <a:r>
              <a:rPr spc="-60" dirty="0"/>
              <a:t>rotas,</a:t>
            </a:r>
            <a:r>
              <a:rPr spc="-25" dirty="0"/>
              <a:t> </a:t>
            </a:r>
            <a:r>
              <a:rPr spc="-10" dirty="0"/>
              <a:t>también</a:t>
            </a:r>
            <a:r>
              <a:rPr spc="-15" dirty="0"/>
              <a:t> </a:t>
            </a:r>
            <a:r>
              <a:rPr spc="-10" dirty="0"/>
              <a:t>fracturaciones </a:t>
            </a:r>
            <a:r>
              <a:rPr dirty="0"/>
              <a:t>de</a:t>
            </a:r>
            <a:r>
              <a:rPr spc="-20" dirty="0"/>
              <a:t> </a:t>
            </a:r>
            <a:r>
              <a:rPr dirty="0"/>
              <a:t>la</a:t>
            </a:r>
            <a:r>
              <a:rPr spc="-15" dirty="0"/>
              <a:t> </a:t>
            </a:r>
            <a:r>
              <a:rPr spc="-45" dirty="0"/>
              <a:t>estructura</a:t>
            </a:r>
            <a:r>
              <a:rPr spc="-15" dirty="0"/>
              <a:t> </a:t>
            </a:r>
            <a:r>
              <a:rPr spc="-25" dirty="0"/>
              <a:t>de </a:t>
            </a:r>
            <a:r>
              <a:rPr spc="-10" dirty="0"/>
              <a:t>madera,</a:t>
            </a:r>
            <a:r>
              <a:rPr spc="-50" dirty="0"/>
              <a:t> </a:t>
            </a:r>
            <a:r>
              <a:rPr spc="-20" dirty="0"/>
              <a:t>obstrucción</a:t>
            </a:r>
            <a:r>
              <a:rPr spc="-35" dirty="0"/>
              <a:t> </a:t>
            </a:r>
            <a:r>
              <a:rPr dirty="0"/>
              <a:t>de</a:t>
            </a:r>
            <a:r>
              <a:rPr spc="-20" dirty="0"/>
              <a:t> </a:t>
            </a:r>
            <a:r>
              <a:rPr dirty="0"/>
              <a:t>canaletas</a:t>
            </a:r>
            <a:r>
              <a:rPr spc="-45" dirty="0"/>
              <a:t> </a:t>
            </a:r>
            <a:r>
              <a:rPr spc="-65" dirty="0"/>
              <a:t>y</a:t>
            </a:r>
            <a:r>
              <a:rPr spc="-35" dirty="0"/>
              <a:t> bajantes,</a:t>
            </a:r>
            <a:r>
              <a:rPr spc="-45" dirty="0"/>
              <a:t> </a:t>
            </a:r>
            <a:r>
              <a:rPr spc="-20" dirty="0"/>
              <a:t>por</a:t>
            </a:r>
            <a:r>
              <a:rPr spc="-45" dirty="0"/>
              <a:t> </a:t>
            </a:r>
            <a:r>
              <a:rPr spc="-35" dirty="0"/>
              <a:t>otro</a:t>
            </a:r>
            <a:r>
              <a:rPr spc="-45" dirty="0"/>
              <a:t> </a:t>
            </a:r>
            <a:r>
              <a:rPr dirty="0"/>
              <a:t>lado,</a:t>
            </a:r>
            <a:r>
              <a:rPr spc="-45" dirty="0"/>
              <a:t> </a:t>
            </a:r>
            <a:r>
              <a:rPr dirty="0"/>
              <a:t>la</a:t>
            </a:r>
            <a:r>
              <a:rPr spc="-35" dirty="0"/>
              <a:t> </a:t>
            </a:r>
            <a:r>
              <a:rPr dirty="0"/>
              <a:t>sobrecarga</a:t>
            </a:r>
            <a:r>
              <a:rPr spc="-40" dirty="0"/>
              <a:t> </a:t>
            </a:r>
            <a:r>
              <a:rPr dirty="0"/>
              <a:t>en</a:t>
            </a:r>
            <a:r>
              <a:rPr spc="-40" dirty="0"/>
              <a:t> </a:t>
            </a:r>
            <a:r>
              <a:rPr dirty="0"/>
              <a:t>la</a:t>
            </a:r>
            <a:r>
              <a:rPr spc="-40" dirty="0"/>
              <a:t> </a:t>
            </a:r>
            <a:r>
              <a:rPr spc="-10" dirty="0"/>
              <a:t>cubierta.</a:t>
            </a:r>
          </a:p>
          <a:p>
            <a:pPr marL="12700" algn="just">
              <a:lnSpc>
                <a:spcPct val="100000"/>
              </a:lnSpc>
              <a:spcBef>
                <a:spcPts val="1000"/>
              </a:spcBef>
            </a:pPr>
            <a:r>
              <a:rPr b="1" spc="-40" dirty="0">
                <a:latin typeface="Tahoma"/>
                <a:cs typeface="Tahoma"/>
              </a:rPr>
              <a:t>RECOMENDACIONES</a:t>
            </a:r>
            <a:r>
              <a:rPr b="1" spc="5" dirty="0">
                <a:latin typeface="Tahoma"/>
                <a:cs typeface="Tahoma"/>
              </a:rPr>
              <a:t> </a:t>
            </a:r>
            <a:r>
              <a:rPr b="1" spc="-45" dirty="0">
                <a:latin typeface="Tahoma"/>
                <a:cs typeface="Tahoma"/>
              </a:rPr>
              <a:t>PARA</a:t>
            </a:r>
            <a:r>
              <a:rPr b="1" spc="5" dirty="0">
                <a:latin typeface="Tahoma"/>
                <a:cs typeface="Tahoma"/>
              </a:rPr>
              <a:t> </a:t>
            </a:r>
            <a:r>
              <a:rPr b="1" spc="-100" dirty="0">
                <a:latin typeface="Tahoma"/>
                <a:cs typeface="Tahoma"/>
              </a:rPr>
              <a:t>EVITAR</a:t>
            </a:r>
            <a:r>
              <a:rPr b="1" spc="-10" dirty="0">
                <a:latin typeface="Tahoma"/>
                <a:cs typeface="Tahoma"/>
              </a:rPr>
              <a:t> </a:t>
            </a:r>
            <a:r>
              <a:rPr b="1" spc="-105" dirty="0">
                <a:latin typeface="Tahoma"/>
                <a:cs typeface="Tahoma"/>
              </a:rPr>
              <a:t>SU</a:t>
            </a:r>
            <a:r>
              <a:rPr b="1" dirty="0">
                <a:latin typeface="Tahoma"/>
                <a:cs typeface="Tahoma"/>
              </a:rPr>
              <a:t> </a:t>
            </a:r>
            <a:r>
              <a:rPr b="1" spc="-10" dirty="0">
                <a:latin typeface="Tahoma"/>
                <a:cs typeface="Tahoma"/>
              </a:rPr>
              <a:t>DETERIORO</a:t>
            </a:r>
          </a:p>
          <a:p>
            <a:pPr marL="12700" marR="5080" algn="just">
              <a:lnSpc>
                <a:spcPts val="1100"/>
              </a:lnSpc>
              <a:spcBef>
                <a:spcPts val="1105"/>
              </a:spcBef>
            </a:pPr>
            <a:r>
              <a:rPr dirty="0"/>
              <a:t>Para</a:t>
            </a:r>
            <a:r>
              <a:rPr spc="80" dirty="0"/>
              <a:t> </a:t>
            </a:r>
            <a:r>
              <a:rPr spc="-35" dirty="0"/>
              <a:t>evitar</a:t>
            </a:r>
            <a:r>
              <a:rPr spc="80" dirty="0"/>
              <a:t> </a:t>
            </a:r>
            <a:r>
              <a:rPr spc="-20" dirty="0"/>
              <a:t>el</a:t>
            </a:r>
            <a:r>
              <a:rPr spc="80" dirty="0"/>
              <a:t> </a:t>
            </a:r>
            <a:r>
              <a:rPr spc="-25" dirty="0"/>
              <a:t>deterioro</a:t>
            </a:r>
            <a:r>
              <a:rPr spc="85" dirty="0"/>
              <a:t> </a:t>
            </a:r>
            <a:r>
              <a:rPr spc="-55" dirty="0"/>
              <a:t>es</a:t>
            </a:r>
            <a:r>
              <a:rPr spc="75" dirty="0"/>
              <a:t> </a:t>
            </a:r>
            <a:r>
              <a:rPr spc="-10" dirty="0"/>
              <a:t>necesario</a:t>
            </a:r>
            <a:r>
              <a:rPr spc="75" dirty="0"/>
              <a:t> </a:t>
            </a:r>
            <a:r>
              <a:rPr spc="-35" dirty="0"/>
              <a:t>primero</a:t>
            </a:r>
            <a:r>
              <a:rPr spc="75" dirty="0"/>
              <a:t> </a:t>
            </a:r>
            <a:r>
              <a:rPr dirty="0"/>
              <a:t>la</a:t>
            </a:r>
            <a:r>
              <a:rPr spc="80" dirty="0"/>
              <a:t> </a:t>
            </a:r>
            <a:r>
              <a:rPr spc="-15" dirty="0"/>
              <a:t>seguridad</a:t>
            </a:r>
            <a:r>
              <a:rPr spc="80" dirty="0"/>
              <a:t> </a:t>
            </a:r>
            <a:r>
              <a:rPr dirty="0"/>
              <a:t>del</a:t>
            </a:r>
            <a:r>
              <a:rPr spc="95" dirty="0"/>
              <a:t> </a:t>
            </a:r>
            <a:r>
              <a:rPr spc="-15" dirty="0"/>
              <a:t>operario</a:t>
            </a:r>
            <a:r>
              <a:rPr spc="85" dirty="0"/>
              <a:t> </a:t>
            </a:r>
            <a:r>
              <a:rPr spc="10" dirty="0"/>
              <a:t>que</a:t>
            </a:r>
            <a:r>
              <a:rPr spc="75" dirty="0"/>
              <a:t> </a:t>
            </a:r>
            <a:r>
              <a:rPr spc="15" dirty="0"/>
              <a:t>va</a:t>
            </a:r>
            <a:r>
              <a:rPr spc="80" dirty="0"/>
              <a:t> </a:t>
            </a:r>
            <a:r>
              <a:rPr spc="75" dirty="0"/>
              <a:t>a</a:t>
            </a:r>
            <a:r>
              <a:rPr spc="125" dirty="0"/>
              <a:t> </a:t>
            </a:r>
            <a:r>
              <a:rPr spc="-45" dirty="0"/>
              <a:t>realizar</a:t>
            </a:r>
            <a:r>
              <a:rPr spc="75" dirty="0"/>
              <a:t> </a:t>
            </a:r>
            <a:r>
              <a:rPr spc="-90" dirty="0"/>
              <a:t>su</a:t>
            </a:r>
            <a:r>
              <a:rPr spc="70" dirty="0"/>
              <a:t> </a:t>
            </a:r>
            <a:r>
              <a:rPr spc="-20" dirty="0"/>
              <a:t>intervención </a:t>
            </a:r>
            <a:r>
              <a:rPr dirty="0"/>
              <a:t>portando</a:t>
            </a:r>
            <a:r>
              <a:rPr spc="-65" dirty="0"/>
              <a:t> </a:t>
            </a:r>
            <a:r>
              <a:rPr spc="-40" dirty="0"/>
              <a:t>un</a:t>
            </a:r>
            <a:r>
              <a:rPr spc="-60" dirty="0"/>
              <a:t> </a:t>
            </a:r>
            <a:r>
              <a:rPr spc="-30" dirty="0"/>
              <a:t>cinturón</a:t>
            </a:r>
            <a:r>
              <a:rPr spc="-60" dirty="0"/>
              <a:t> </a:t>
            </a:r>
            <a:r>
              <a:rPr spc="45" dirty="0"/>
              <a:t>de</a:t>
            </a:r>
            <a:r>
              <a:rPr spc="-65" dirty="0"/>
              <a:t> </a:t>
            </a:r>
            <a:r>
              <a:rPr spc="-15" dirty="0"/>
              <a:t>seguridad</a:t>
            </a:r>
            <a:r>
              <a:rPr spc="-60" dirty="0"/>
              <a:t> </a:t>
            </a:r>
            <a:r>
              <a:rPr spc="10" dirty="0"/>
              <a:t>que</a:t>
            </a:r>
            <a:r>
              <a:rPr spc="-65" dirty="0"/>
              <a:t> </a:t>
            </a:r>
            <a:r>
              <a:rPr spc="-50" dirty="0"/>
              <a:t>se</a:t>
            </a:r>
            <a:r>
              <a:rPr spc="-65" dirty="0"/>
              <a:t> </a:t>
            </a:r>
            <a:r>
              <a:rPr spc="-40" dirty="0"/>
              <a:t>sujetarán</a:t>
            </a:r>
            <a:r>
              <a:rPr spc="-60" dirty="0"/>
              <a:t> </a:t>
            </a:r>
            <a:r>
              <a:rPr spc="75" dirty="0"/>
              <a:t>a</a:t>
            </a:r>
            <a:r>
              <a:rPr spc="-60" dirty="0"/>
              <a:t> </a:t>
            </a:r>
            <a:r>
              <a:rPr spc="-25" dirty="0"/>
              <a:t>dos</a:t>
            </a:r>
            <a:r>
              <a:rPr spc="-70" dirty="0"/>
              <a:t> </a:t>
            </a:r>
            <a:r>
              <a:rPr spc="5" dirty="0"/>
              <a:t>ganchos</a:t>
            </a:r>
            <a:r>
              <a:rPr spc="-60" dirty="0"/>
              <a:t> </a:t>
            </a:r>
            <a:r>
              <a:rPr spc="45" dirty="0"/>
              <a:t>de</a:t>
            </a:r>
            <a:r>
              <a:rPr spc="-65" dirty="0"/>
              <a:t> </a:t>
            </a:r>
            <a:r>
              <a:rPr spc="-40" dirty="0"/>
              <a:t>servicio</a:t>
            </a:r>
            <a:r>
              <a:rPr spc="-65" dirty="0"/>
              <a:t> </a:t>
            </a:r>
            <a:r>
              <a:rPr spc="35" dirty="0"/>
              <a:t>o</a:t>
            </a:r>
            <a:r>
              <a:rPr spc="-70" dirty="0"/>
              <a:t> </a:t>
            </a:r>
            <a:r>
              <a:rPr spc="-40" dirty="0"/>
              <a:t>puntos</a:t>
            </a:r>
            <a:r>
              <a:rPr spc="-65" dirty="0"/>
              <a:t> </a:t>
            </a:r>
            <a:r>
              <a:rPr spc="-80" dirty="0"/>
              <a:t>fijos</a:t>
            </a:r>
            <a:r>
              <a:rPr spc="-65" dirty="0"/>
              <a:t> </a:t>
            </a:r>
            <a:r>
              <a:rPr spc="45" dirty="0"/>
              <a:t>de</a:t>
            </a:r>
            <a:r>
              <a:rPr spc="-65" dirty="0"/>
              <a:t> </a:t>
            </a:r>
            <a:r>
              <a:rPr dirty="0"/>
              <a:t>la</a:t>
            </a:r>
            <a:r>
              <a:rPr spc="-60" dirty="0"/>
              <a:t> </a:t>
            </a:r>
            <a:r>
              <a:rPr spc="-15" dirty="0"/>
              <a:t>cubierta,</a:t>
            </a:r>
            <a:r>
              <a:rPr spc="-25" dirty="0"/>
              <a:t> </a:t>
            </a:r>
            <a:r>
              <a:rPr spc="-55" dirty="0"/>
              <a:t>es</a:t>
            </a:r>
            <a:r>
              <a:rPr spc="-90" dirty="0"/>
              <a:t> </a:t>
            </a:r>
            <a:r>
              <a:rPr spc="-10" dirty="0"/>
              <a:t>necesario</a:t>
            </a:r>
            <a:r>
              <a:rPr spc="-85" dirty="0"/>
              <a:t> </a:t>
            </a:r>
            <a:r>
              <a:rPr spc="15" dirty="0"/>
              <a:t>que</a:t>
            </a:r>
            <a:r>
              <a:rPr spc="-90" dirty="0"/>
              <a:t> </a:t>
            </a:r>
            <a:r>
              <a:rPr spc="-25" dirty="0"/>
              <a:t>lleven</a:t>
            </a:r>
            <a:r>
              <a:rPr spc="-70" dirty="0"/>
              <a:t> </a:t>
            </a:r>
            <a:r>
              <a:rPr dirty="0"/>
              <a:t>calzados</a:t>
            </a:r>
            <a:r>
              <a:rPr spc="-90" dirty="0"/>
              <a:t> </a:t>
            </a:r>
            <a:r>
              <a:rPr spc="-10" dirty="0"/>
              <a:t>blandos</a:t>
            </a:r>
            <a:r>
              <a:rPr spc="-90" dirty="0"/>
              <a:t> </a:t>
            </a:r>
            <a:r>
              <a:rPr spc="-60" dirty="0"/>
              <a:t>y</a:t>
            </a:r>
            <a:r>
              <a:rPr spc="-85" dirty="0"/>
              <a:t> </a:t>
            </a:r>
            <a:r>
              <a:rPr spc="-35" dirty="0"/>
              <a:t>antideslizante,</a:t>
            </a:r>
            <a:r>
              <a:rPr spc="-85" dirty="0"/>
              <a:t> </a:t>
            </a:r>
            <a:r>
              <a:rPr dirty="0"/>
              <a:t>no</a:t>
            </a:r>
            <a:r>
              <a:rPr spc="-90" dirty="0"/>
              <a:t> </a:t>
            </a:r>
            <a:r>
              <a:rPr spc="-50" dirty="0"/>
              <a:t>es</a:t>
            </a:r>
            <a:r>
              <a:rPr spc="-90" dirty="0"/>
              <a:t> </a:t>
            </a:r>
            <a:r>
              <a:rPr spc="15" dirty="0"/>
              <a:t>recomendable</a:t>
            </a:r>
            <a:r>
              <a:rPr spc="-85" dirty="0"/>
              <a:t> </a:t>
            </a:r>
            <a:r>
              <a:rPr spc="-55" dirty="0"/>
              <a:t>transitar</a:t>
            </a:r>
            <a:r>
              <a:rPr spc="-85" dirty="0"/>
              <a:t> </a:t>
            </a:r>
            <a:r>
              <a:rPr spc="30" dirty="0"/>
              <a:t>cuando</a:t>
            </a:r>
            <a:r>
              <a:rPr spc="-80" dirty="0"/>
              <a:t> </a:t>
            </a:r>
            <a:r>
              <a:rPr dirty="0"/>
              <a:t>la</a:t>
            </a:r>
            <a:r>
              <a:rPr spc="-85" dirty="0"/>
              <a:t> </a:t>
            </a:r>
            <a:r>
              <a:rPr spc="-10" dirty="0"/>
              <a:t>cubierta</a:t>
            </a:r>
            <a:r>
              <a:rPr spc="-20" dirty="0"/>
              <a:t> </a:t>
            </a:r>
            <a:r>
              <a:rPr spc="-25" dirty="0"/>
              <a:t>está</a:t>
            </a:r>
            <a:r>
              <a:rPr spc="-75" dirty="0"/>
              <a:t> </a:t>
            </a:r>
            <a:r>
              <a:rPr spc="-10" dirty="0"/>
              <a:t>mojada.</a:t>
            </a:r>
          </a:p>
          <a:p>
            <a:pPr marL="12700" marR="6350" algn="just">
              <a:lnSpc>
                <a:spcPct val="92600"/>
              </a:lnSpc>
              <a:spcBef>
                <a:spcPts val="1065"/>
              </a:spcBef>
            </a:pPr>
            <a:r>
              <a:rPr spc="-80" dirty="0"/>
              <a:t>Se</a:t>
            </a:r>
            <a:r>
              <a:rPr spc="-75" dirty="0"/>
              <a:t> </a:t>
            </a:r>
            <a:r>
              <a:rPr spc="45" dirty="0"/>
              <a:t>debe</a:t>
            </a:r>
            <a:r>
              <a:rPr spc="-60" dirty="0"/>
              <a:t> </a:t>
            </a:r>
            <a:r>
              <a:rPr spc="-45" dirty="0"/>
              <a:t>limpiar</a:t>
            </a:r>
            <a:r>
              <a:rPr spc="-75" dirty="0"/>
              <a:t> </a:t>
            </a:r>
            <a:r>
              <a:rPr spc="-50" dirty="0"/>
              <a:t>las</a:t>
            </a:r>
            <a:r>
              <a:rPr spc="-80" dirty="0"/>
              <a:t> </a:t>
            </a:r>
            <a:r>
              <a:rPr spc="-55" dirty="0"/>
              <a:t>tejas </a:t>
            </a:r>
            <a:r>
              <a:rPr spc="45" dirty="0"/>
              <a:t>de</a:t>
            </a:r>
            <a:r>
              <a:rPr spc="-75" dirty="0"/>
              <a:t> </a:t>
            </a:r>
            <a:r>
              <a:rPr spc="15" dirty="0"/>
              <a:t>vegetación</a:t>
            </a:r>
            <a:r>
              <a:rPr spc="-70" dirty="0"/>
              <a:t> </a:t>
            </a:r>
            <a:r>
              <a:rPr spc="-20" dirty="0"/>
              <a:t>parásita</a:t>
            </a:r>
            <a:r>
              <a:rPr spc="-60" dirty="0"/>
              <a:t> y</a:t>
            </a:r>
            <a:r>
              <a:rPr spc="-70" dirty="0"/>
              <a:t> </a:t>
            </a:r>
            <a:r>
              <a:rPr spc="-55" dirty="0"/>
              <a:t>se</a:t>
            </a:r>
            <a:r>
              <a:rPr spc="-80" dirty="0"/>
              <a:t> </a:t>
            </a:r>
            <a:r>
              <a:rPr spc="30" dirty="0"/>
              <a:t>deben</a:t>
            </a:r>
            <a:r>
              <a:rPr spc="-60" dirty="0"/>
              <a:t> </a:t>
            </a:r>
            <a:r>
              <a:rPr spc="-20" dirty="0"/>
              <a:t>mantener</a:t>
            </a:r>
            <a:r>
              <a:rPr spc="-70" dirty="0"/>
              <a:t> </a:t>
            </a:r>
            <a:r>
              <a:rPr spc="-50" dirty="0"/>
              <a:t>las</a:t>
            </a:r>
            <a:r>
              <a:rPr spc="-65" dirty="0"/>
              <a:t> </a:t>
            </a:r>
            <a:r>
              <a:rPr spc="5" dirty="0"/>
              <a:t>canaletas</a:t>
            </a:r>
            <a:r>
              <a:rPr spc="-75" dirty="0"/>
              <a:t> </a:t>
            </a:r>
            <a:r>
              <a:rPr spc="-60" dirty="0"/>
              <a:t>y</a:t>
            </a:r>
            <a:r>
              <a:rPr spc="-70" dirty="0"/>
              <a:t> </a:t>
            </a:r>
            <a:r>
              <a:rPr spc="-25" dirty="0"/>
              <a:t>bajantes</a:t>
            </a:r>
            <a:r>
              <a:rPr spc="-65" dirty="0"/>
              <a:t> </a:t>
            </a:r>
            <a:r>
              <a:rPr spc="-50" dirty="0"/>
              <a:t>limpios</a:t>
            </a:r>
            <a:r>
              <a:rPr spc="-80" dirty="0"/>
              <a:t> </a:t>
            </a:r>
            <a:r>
              <a:rPr spc="15" dirty="0"/>
              <a:t>para</a:t>
            </a:r>
            <a:r>
              <a:rPr spc="-25" dirty="0"/>
              <a:t> </a:t>
            </a:r>
            <a:r>
              <a:rPr spc="-35" dirty="0"/>
              <a:t>evitar</a:t>
            </a:r>
            <a:r>
              <a:rPr spc="45" dirty="0"/>
              <a:t> </a:t>
            </a:r>
            <a:r>
              <a:rPr spc="-20" dirty="0"/>
              <a:t>desbordes</a:t>
            </a:r>
            <a:r>
              <a:rPr spc="40" dirty="0"/>
              <a:t> </a:t>
            </a:r>
            <a:r>
              <a:rPr spc="-60" dirty="0"/>
              <a:t>y</a:t>
            </a:r>
            <a:r>
              <a:rPr spc="45" dirty="0"/>
              <a:t> </a:t>
            </a:r>
            <a:r>
              <a:rPr spc="-50" dirty="0"/>
              <a:t>escurrimientos.</a:t>
            </a:r>
            <a:r>
              <a:rPr spc="40" dirty="0"/>
              <a:t> </a:t>
            </a:r>
            <a:r>
              <a:rPr spc="-60" dirty="0"/>
              <a:t>Las</a:t>
            </a:r>
            <a:r>
              <a:rPr spc="40" dirty="0"/>
              <a:t> </a:t>
            </a:r>
            <a:r>
              <a:rPr spc="-25" dirty="0"/>
              <a:t>cubiertas</a:t>
            </a:r>
            <a:r>
              <a:rPr spc="55" dirty="0"/>
              <a:t> </a:t>
            </a:r>
            <a:r>
              <a:rPr spc="30" dirty="0"/>
              <a:t>deben</a:t>
            </a:r>
            <a:r>
              <a:rPr spc="45" dirty="0"/>
              <a:t> </a:t>
            </a:r>
            <a:r>
              <a:rPr spc="-25" dirty="0"/>
              <a:t>mantenerse</a:t>
            </a:r>
            <a:r>
              <a:rPr spc="40" dirty="0"/>
              <a:t> </a:t>
            </a:r>
            <a:r>
              <a:rPr spc="-50" dirty="0"/>
              <a:t>limpias,</a:t>
            </a:r>
            <a:r>
              <a:rPr spc="40" dirty="0"/>
              <a:t> </a:t>
            </a:r>
            <a:r>
              <a:rPr spc="-85" dirty="0"/>
              <a:t>sin</a:t>
            </a:r>
            <a:r>
              <a:rPr spc="50" dirty="0"/>
              <a:t> </a:t>
            </a:r>
            <a:r>
              <a:rPr spc="-40" dirty="0"/>
              <a:t>hierbas,</a:t>
            </a:r>
            <a:r>
              <a:rPr spc="40" dirty="0"/>
              <a:t> </a:t>
            </a:r>
            <a:r>
              <a:rPr spc="-5" dirty="0"/>
              <a:t>especialmente</a:t>
            </a:r>
            <a:r>
              <a:rPr spc="40" dirty="0"/>
              <a:t> </a:t>
            </a:r>
            <a:r>
              <a:rPr spc="-65" dirty="0"/>
              <a:t>los</a:t>
            </a:r>
            <a:r>
              <a:rPr spc="-95" dirty="0"/>
              <a:t> </a:t>
            </a:r>
            <a:r>
              <a:rPr spc="-65" dirty="0"/>
              <a:t>sumideros.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0409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31</a:t>
            </a:r>
            <a:endParaRPr sz="600">
              <a:latin typeface="Palatino Linotype"/>
              <a:cs typeface="Palatino Linotyp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166" cy="575944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935095" y="569721"/>
            <a:ext cx="269875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14" dirty="0">
                <a:solidFill>
                  <a:srgbClr val="24408F"/>
                </a:solidFill>
                <a:latin typeface="Tahoma"/>
                <a:cs typeface="Tahoma"/>
              </a:rPr>
              <a:t>MANTENIMIENTO</a:t>
            </a:r>
            <a:r>
              <a:rPr sz="1500" b="1" spc="-25" dirty="0">
                <a:solidFill>
                  <a:srgbClr val="24408F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24408F"/>
                </a:solidFill>
                <a:latin typeface="Tahoma"/>
                <a:cs typeface="Tahoma"/>
              </a:rPr>
              <a:t>-</a:t>
            </a:r>
            <a:r>
              <a:rPr sz="1500" b="1" spc="-20" dirty="0">
                <a:solidFill>
                  <a:srgbClr val="24408F"/>
                </a:solidFill>
                <a:latin typeface="Tahoma"/>
                <a:cs typeface="Tahoma"/>
              </a:rPr>
              <a:t> </a:t>
            </a:r>
            <a:r>
              <a:rPr sz="1500" b="1" spc="-125" dirty="0">
                <a:solidFill>
                  <a:srgbClr val="24408F"/>
                </a:solidFill>
                <a:latin typeface="Tahoma"/>
                <a:cs typeface="Tahoma"/>
              </a:rPr>
              <a:t>CUBIERTAS</a:t>
            </a:r>
            <a:endParaRPr sz="1500">
              <a:latin typeface="Tahoma"/>
              <a:cs typeface="Tahoma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23315" y="914653"/>
          <a:ext cx="6399530" cy="38385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3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5930"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Frecuencia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32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06F6A"/>
                    </a:solidFill>
                  </a:tcPr>
                </a:tc>
                <a:tc>
                  <a:txBody>
                    <a:bodyPr/>
                    <a:lstStyle/>
                    <a:p>
                      <a:pPr marL="420370" marR="421005" indent="787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Inspecciones</a:t>
                      </a:r>
                      <a:r>
                        <a:rPr sz="1200" b="1" spc="-6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y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comprobaciones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06F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Acciones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132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06F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57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Verdana"/>
                          <a:cs typeface="Verdana"/>
                        </a:rPr>
                        <a:t>Permanente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6D3D2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70548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spc="-65" dirty="0">
                          <a:latin typeface="Verdana"/>
                          <a:cs typeface="Verdana"/>
                        </a:rPr>
                        <a:t>Vigilar:</a:t>
                      </a:r>
                      <a:r>
                        <a:rPr sz="1200" spc="-60" dirty="0">
                          <a:latin typeface="Verdana"/>
                          <a:cs typeface="Verdana"/>
                        </a:rPr>
                        <a:t> Usuario </a:t>
                      </a:r>
                      <a:r>
                        <a:rPr sz="1200" spc="5" dirty="0">
                          <a:latin typeface="Verdana"/>
                          <a:cs typeface="Verdana"/>
                        </a:rPr>
                        <a:t>o </a:t>
                      </a:r>
                      <a:r>
                        <a:rPr sz="1200" spc="-45" dirty="0">
                          <a:latin typeface="Verdana"/>
                          <a:cs typeface="Verdana"/>
                        </a:rPr>
                        <a:t>Administrador</a:t>
                      </a:r>
                      <a:r>
                        <a:rPr sz="1200" spc="-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25" dirty="0">
                          <a:latin typeface="Verdana"/>
                          <a:cs typeface="Verdana"/>
                        </a:rPr>
                        <a:t>del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edificio.</a:t>
                      </a:r>
                      <a:endParaRPr sz="1200">
                        <a:latin typeface="Verdana"/>
                        <a:cs typeface="Verdana"/>
                      </a:endParaRPr>
                    </a:p>
                    <a:p>
                      <a:pPr marL="97155" marR="113664">
                        <a:lnSpc>
                          <a:spcPct val="100000"/>
                        </a:lnSpc>
                      </a:pPr>
                      <a:r>
                        <a:rPr sz="1200" spc="-170" dirty="0">
                          <a:latin typeface="Verdana"/>
                          <a:cs typeface="Verdana"/>
                        </a:rPr>
                        <a:t>Si</a:t>
                      </a:r>
                      <a:r>
                        <a:rPr sz="120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latin typeface="Verdana"/>
                          <a:cs typeface="Verdana"/>
                        </a:rPr>
                        <a:t>brota</a:t>
                      </a:r>
                      <a:r>
                        <a:rPr sz="1200" spc="-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vegetación. </a:t>
                      </a:r>
                      <a:r>
                        <a:rPr sz="1200" spc="-30" dirty="0">
                          <a:latin typeface="Verdana"/>
                          <a:cs typeface="Verdana"/>
                        </a:rPr>
                        <a:t>Hundimiento</a:t>
                      </a:r>
                      <a:r>
                        <a:rPr sz="12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8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12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piezas </a:t>
                      </a:r>
                      <a:r>
                        <a:rPr sz="1200" spc="-55" dirty="0">
                          <a:latin typeface="Verdana"/>
                          <a:cs typeface="Verdana"/>
                        </a:rPr>
                        <a:t>rotas</a:t>
                      </a:r>
                      <a:r>
                        <a:rPr sz="120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55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120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desplazadas. </a:t>
                      </a:r>
                      <a:r>
                        <a:rPr sz="1200" dirty="0">
                          <a:latin typeface="Verdana"/>
                          <a:cs typeface="Verdana"/>
                        </a:rPr>
                        <a:t>Aparición</a:t>
                      </a:r>
                      <a:r>
                        <a:rPr sz="1200" spc="-1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200" spc="-1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humedades </a:t>
                      </a:r>
                      <a:r>
                        <a:rPr sz="1200" dirty="0">
                          <a:latin typeface="Verdana"/>
                          <a:cs typeface="Verdana"/>
                        </a:rPr>
                        <a:t>en</a:t>
                      </a:r>
                      <a:r>
                        <a:rPr sz="120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65" dirty="0">
                          <a:latin typeface="Verdana"/>
                          <a:cs typeface="Verdana"/>
                        </a:rPr>
                        <a:t>los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techos.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6D3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6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03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200" spc="95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120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105" dirty="0">
                          <a:latin typeface="Verdana"/>
                          <a:cs typeface="Verdana"/>
                        </a:rPr>
                        <a:t>1</a:t>
                      </a:r>
                      <a:r>
                        <a:rPr sz="1200" spc="-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25" dirty="0">
                          <a:latin typeface="Verdana"/>
                          <a:cs typeface="Verdana"/>
                        </a:rPr>
                        <a:t>año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54229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80" dirty="0">
                          <a:latin typeface="Verdana"/>
                          <a:cs typeface="Verdana"/>
                        </a:rPr>
                        <a:t>Limpiar:</a:t>
                      </a:r>
                      <a:r>
                        <a:rPr sz="1200" spc="-9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30" dirty="0">
                          <a:latin typeface="Verdana"/>
                          <a:cs typeface="Verdana"/>
                        </a:rPr>
                        <a:t>Especialista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albañil</a:t>
                      </a:r>
                      <a:endParaRPr sz="1200">
                        <a:latin typeface="Verdana"/>
                        <a:cs typeface="Verdana"/>
                      </a:endParaRPr>
                    </a:p>
                    <a:p>
                      <a:pPr marL="97155" marR="385445">
                        <a:lnSpc>
                          <a:spcPct val="100000"/>
                        </a:lnSpc>
                      </a:pPr>
                      <a:r>
                        <a:rPr sz="1200" spc="-35" dirty="0">
                          <a:latin typeface="Verdana"/>
                          <a:cs typeface="Verdana"/>
                        </a:rPr>
                        <a:t>Antes</a:t>
                      </a:r>
                      <a:r>
                        <a:rPr sz="120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200" spc="-1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120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80" dirty="0">
                          <a:latin typeface="Verdana"/>
                          <a:cs typeface="Verdana"/>
                        </a:rPr>
                        <a:t>época</a:t>
                      </a:r>
                      <a:r>
                        <a:rPr sz="1200" spc="-1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35" dirty="0">
                          <a:latin typeface="Verdana"/>
                          <a:cs typeface="Verdana"/>
                        </a:rPr>
                        <a:t>de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lluvias.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464184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spc="-35" dirty="0">
                          <a:latin typeface="Verdana"/>
                          <a:cs typeface="Verdana"/>
                        </a:rPr>
                        <a:t>Limpieza</a:t>
                      </a:r>
                      <a:r>
                        <a:rPr sz="12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general</a:t>
                      </a:r>
                      <a:r>
                        <a:rPr sz="12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40" dirty="0">
                          <a:latin typeface="Verdana"/>
                          <a:cs typeface="Verdana"/>
                        </a:rPr>
                        <a:t>de </a:t>
                      </a:r>
                      <a:r>
                        <a:rPr sz="1200" dirty="0">
                          <a:latin typeface="Verdana"/>
                          <a:cs typeface="Verdana"/>
                        </a:rPr>
                        <a:t>canaletas</a:t>
                      </a:r>
                      <a:r>
                        <a:rPr sz="1200" spc="-1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8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1200" spc="-11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20" dirty="0">
                          <a:latin typeface="Verdana"/>
                          <a:cs typeface="Verdana"/>
                        </a:rPr>
                        <a:t>bajantes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Reponer</a:t>
                      </a:r>
                      <a:r>
                        <a:rPr sz="120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elementos dañados</a:t>
                      </a:r>
                      <a:endParaRPr sz="1200">
                        <a:latin typeface="Verdana"/>
                        <a:cs typeface="Verdana"/>
                      </a:endParaRPr>
                    </a:p>
                    <a:p>
                      <a:pPr marL="97155" marR="316865">
                        <a:lnSpc>
                          <a:spcPct val="100000"/>
                        </a:lnSpc>
                      </a:pPr>
                      <a:r>
                        <a:rPr sz="1200" spc="-75" dirty="0">
                          <a:latin typeface="Verdana"/>
                          <a:cs typeface="Verdana"/>
                        </a:rPr>
                        <a:t>Sellar</a:t>
                      </a:r>
                      <a:r>
                        <a:rPr sz="1200" spc="-1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65" dirty="0">
                          <a:latin typeface="Verdana"/>
                          <a:cs typeface="Verdana"/>
                        </a:rPr>
                        <a:t>las</a:t>
                      </a:r>
                      <a:r>
                        <a:rPr sz="1200" spc="-10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40" dirty="0">
                          <a:latin typeface="Verdana"/>
                          <a:cs typeface="Verdana"/>
                        </a:rPr>
                        <a:t>uniones</a:t>
                      </a:r>
                      <a:r>
                        <a:rPr sz="1200" spc="-9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6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200" spc="-9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25" dirty="0">
                          <a:latin typeface="Verdana"/>
                          <a:cs typeface="Verdana"/>
                        </a:rPr>
                        <a:t>la </a:t>
                      </a:r>
                      <a:r>
                        <a:rPr sz="1200" dirty="0">
                          <a:latin typeface="Verdana"/>
                          <a:cs typeface="Verdana"/>
                        </a:rPr>
                        <a:t>cubierta</a:t>
                      </a:r>
                      <a:r>
                        <a:rPr sz="120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60" dirty="0">
                          <a:latin typeface="Verdana"/>
                          <a:cs typeface="Verdana"/>
                        </a:rPr>
                        <a:t>con</a:t>
                      </a:r>
                      <a:r>
                        <a:rPr sz="1200" spc="-9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25" dirty="0">
                          <a:latin typeface="Verdana"/>
                          <a:cs typeface="Verdana"/>
                        </a:rPr>
                        <a:t>los </a:t>
                      </a:r>
                      <a:r>
                        <a:rPr sz="1200" spc="-20" dirty="0">
                          <a:latin typeface="Verdana"/>
                          <a:cs typeface="Verdana"/>
                        </a:rPr>
                        <a:t>paramentos</a:t>
                      </a:r>
                      <a:r>
                        <a:rPr sz="1200" spc="-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35" dirty="0">
                          <a:latin typeface="Verdana"/>
                          <a:cs typeface="Verdana"/>
                        </a:rPr>
                        <a:t>verticales.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200" spc="95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120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105" dirty="0">
                          <a:latin typeface="Verdana"/>
                          <a:cs typeface="Verdana"/>
                        </a:rPr>
                        <a:t>5</a:t>
                      </a:r>
                      <a:r>
                        <a:rPr sz="1200" spc="-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20" dirty="0">
                          <a:latin typeface="Verdana"/>
                          <a:cs typeface="Verdana"/>
                        </a:rPr>
                        <a:t>años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6D3D2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542290">
                        <a:lnSpc>
                          <a:spcPct val="100800"/>
                        </a:lnSpc>
                        <a:spcBef>
                          <a:spcPts val="310"/>
                        </a:spcBef>
                      </a:pPr>
                      <a:r>
                        <a:rPr sz="1200" spc="-80" dirty="0">
                          <a:latin typeface="Verdana"/>
                          <a:cs typeface="Verdana"/>
                        </a:rPr>
                        <a:t>Limpiar:</a:t>
                      </a:r>
                      <a:r>
                        <a:rPr sz="1200" spc="-9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30" dirty="0">
                          <a:latin typeface="Verdana"/>
                          <a:cs typeface="Verdana"/>
                        </a:rPr>
                        <a:t>Especialista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albañil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6D3D2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spc="-35" dirty="0">
                          <a:latin typeface="Verdana"/>
                          <a:cs typeface="Verdana"/>
                        </a:rPr>
                        <a:t>Plantas</a:t>
                      </a:r>
                      <a:r>
                        <a:rPr sz="12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latin typeface="Verdana"/>
                          <a:cs typeface="Verdana"/>
                        </a:rPr>
                        <a:t>en</a:t>
                      </a:r>
                      <a:r>
                        <a:rPr sz="120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120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10" dirty="0">
                          <a:latin typeface="Verdana"/>
                          <a:cs typeface="Verdana"/>
                        </a:rPr>
                        <a:t>cubierta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6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7152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32</a:t>
            </a:r>
            <a:endParaRPr sz="60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6"/>
            <a:ext cx="7559675" cy="5760085"/>
            <a:chOff x="0" y="36"/>
            <a:chExt cx="7559675" cy="576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6"/>
              <a:ext cx="7559166" cy="575995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7009" y="5218963"/>
              <a:ext cx="3322954" cy="22860"/>
            </a:xfrm>
            <a:custGeom>
              <a:avLst/>
              <a:gdLst/>
              <a:ahLst/>
              <a:cxnLst/>
              <a:rect l="l" t="t" r="r" b="b"/>
              <a:pathLst>
                <a:path w="3322954" h="22860">
                  <a:moveTo>
                    <a:pt x="3322701" y="0"/>
                  </a:moveTo>
                  <a:lnTo>
                    <a:pt x="0" y="0"/>
                  </a:lnTo>
                  <a:lnTo>
                    <a:pt x="0" y="22809"/>
                  </a:lnTo>
                  <a:lnTo>
                    <a:pt x="3322701" y="22809"/>
                  </a:lnTo>
                  <a:lnTo>
                    <a:pt x="3322701" y="0"/>
                  </a:lnTo>
                  <a:close/>
                </a:path>
              </a:pathLst>
            </a:custGeom>
            <a:solidFill>
              <a:srgbClr val="FF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9646" y="5218964"/>
              <a:ext cx="3322701" cy="228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5736" y="4975783"/>
              <a:ext cx="592747" cy="37083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17537" y="2840405"/>
              <a:ext cx="43815" cy="1169035"/>
            </a:xfrm>
            <a:custGeom>
              <a:avLst/>
              <a:gdLst/>
              <a:ahLst/>
              <a:cxnLst/>
              <a:rect l="l" t="t" r="r" b="b"/>
              <a:pathLst>
                <a:path w="43815" h="1169035">
                  <a:moveTo>
                    <a:pt x="43205" y="1126731"/>
                  </a:moveTo>
                  <a:lnTo>
                    <a:pt x="0" y="1126731"/>
                  </a:lnTo>
                  <a:lnTo>
                    <a:pt x="0" y="1168857"/>
                  </a:lnTo>
                  <a:lnTo>
                    <a:pt x="43205" y="1168857"/>
                  </a:lnTo>
                  <a:lnTo>
                    <a:pt x="43205" y="1126731"/>
                  </a:lnTo>
                  <a:close/>
                </a:path>
                <a:path w="43815" h="1169035">
                  <a:moveTo>
                    <a:pt x="43205" y="844156"/>
                  </a:moveTo>
                  <a:lnTo>
                    <a:pt x="0" y="844156"/>
                  </a:lnTo>
                  <a:lnTo>
                    <a:pt x="0" y="886282"/>
                  </a:lnTo>
                  <a:lnTo>
                    <a:pt x="43205" y="886282"/>
                  </a:lnTo>
                  <a:lnTo>
                    <a:pt x="43205" y="844156"/>
                  </a:lnTo>
                  <a:close/>
                </a:path>
                <a:path w="43815" h="1169035">
                  <a:moveTo>
                    <a:pt x="43205" y="560819"/>
                  </a:moveTo>
                  <a:lnTo>
                    <a:pt x="0" y="560819"/>
                  </a:lnTo>
                  <a:lnTo>
                    <a:pt x="0" y="602945"/>
                  </a:lnTo>
                  <a:lnTo>
                    <a:pt x="43205" y="602945"/>
                  </a:lnTo>
                  <a:lnTo>
                    <a:pt x="43205" y="560819"/>
                  </a:lnTo>
                  <a:close/>
                </a:path>
                <a:path w="43815" h="1169035">
                  <a:moveTo>
                    <a:pt x="43205" y="0"/>
                  </a:moveTo>
                  <a:lnTo>
                    <a:pt x="0" y="0"/>
                  </a:lnTo>
                  <a:lnTo>
                    <a:pt x="0" y="42113"/>
                  </a:lnTo>
                  <a:lnTo>
                    <a:pt x="43205" y="42113"/>
                  </a:lnTo>
                  <a:lnTo>
                    <a:pt x="43205" y="0"/>
                  </a:lnTo>
                  <a:close/>
                </a:path>
              </a:pathLst>
            </a:custGeom>
            <a:solidFill>
              <a:srgbClr val="FF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796409" y="569721"/>
            <a:ext cx="22555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5" dirty="0"/>
              <a:t>REVESTIMIENTO</a:t>
            </a:r>
            <a:r>
              <a:rPr spc="-15" dirty="0"/>
              <a:t> </a:t>
            </a:r>
            <a:r>
              <a:rPr spc="-125" dirty="0"/>
              <a:t>DE</a:t>
            </a:r>
            <a:r>
              <a:rPr spc="10" dirty="0"/>
              <a:t> </a:t>
            </a:r>
            <a:r>
              <a:rPr spc="-120" dirty="0"/>
              <a:t>PISOS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38404" y="959865"/>
            <a:ext cx="6683375" cy="324612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32384">
              <a:lnSpc>
                <a:spcPts val="1100"/>
              </a:lnSpc>
              <a:spcBef>
                <a:spcPts val="215"/>
              </a:spcBef>
            </a:pPr>
            <a:r>
              <a:rPr sz="1000" spc="-125" dirty="0">
                <a:solidFill>
                  <a:srgbClr val="221F1F"/>
                </a:solidFill>
                <a:latin typeface="Verdana"/>
                <a:cs typeface="Verdana"/>
              </a:rPr>
              <a:t>Es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aquel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cubre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superficie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cualquier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suelo,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cuyo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fin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es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crear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una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superficie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plana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fácil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transitar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y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dar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un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aspecto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agradable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7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edificación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tiene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hasta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fines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decorativos.</a:t>
            </a:r>
            <a:endParaRPr sz="1000">
              <a:latin typeface="Verdana"/>
              <a:cs typeface="Verdana"/>
            </a:endParaRPr>
          </a:p>
          <a:p>
            <a:pPr marL="12700" marR="144145">
              <a:lnSpc>
                <a:spcPts val="1100"/>
              </a:lnSpc>
              <a:spcBef>
                <a:spcPts val="1100"/>
              </a:spcBef>
            </a:pP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Existe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una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gran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variedad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revestimientos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para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pisos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como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ser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pisos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cerámicos,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madera,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vinil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la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piedra.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1000" b="1" spc="-20" dirty="0">
                <a:solidFill>
                  <a:srgbClr val="221F1F"/>
                </a:solidFill>
                <a:latin typeface="Tahoma"/>
                <a:cs typeface="Tahoma"/>
              </a:rPr>
              <a:t>CAUSAS</a:t>
            </a:r>
            <a:r>
              <a:rPr sz="1000" b="1" spc="-1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221F1F"/>
                </a:solidFill>
                <a:latin typeface="Tahoma"/>
                <a:cs typeface="Tahoma"/>
              </a:rPr>
              <a:t>PARA</a:t>
            </a:r>
            <a:r>
              <a:rPr sz="1000" b="1" spc="-20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14" dirty="0">
                <a:solidFill>
                  <a:srgbClr val="221F1F"/>
                </a:solidFill>
                <a:latin typeface="Tahoma"/>
                <a:cs typeface="Tahoma"/>
              </a:rPr>
              <a:t>SU</a:t>
            </a:r>
            <a:r>
              <a:rPr sz="1000" b="1" spc="-1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DETERIORO</a:t>
            </a:r>
            <a:endParaRPr sz="1000">
              <a:latin typeface="Tahoma"/>
              <a:cs typeface="Tahoma"/>
            </a:endParaRPr>
          </a:p>
          <a:p>
            <a:pPr marL="12700" marR="97155">
              <a:lnSpc>
                <a:spcPts val="1100"/>
              </a:lnSpc>
              <a:spcBef>
                <a:spcPts val="1115"/>
              </a:spcBef>
            </a:pPr>
            <a:r>
              <a:rPr sz="1000" spc="-125" dirty="0">
                <a:solidFill>
                  <a:srgbClr val="221F1F"/>
                </a:solidFill>
                <a:latin typeface="Verdana"/>
                <a:cs typeface="Verdana"/>
              </a:rPr>
              <a:t>Su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deterioro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se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produce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falta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mantenimiento: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Inadecuado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uso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espacio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uso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materiales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nocivos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al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revestimiento.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000" b="1" spc="-40" dirty="0">
                <a:solidFill>
                  <a:srgbClr val="221F1F"/>
                </a:solidFill>
                <a:latin typeface="Tahoma"/>
                <a:cs typeface="Tahoma"/>
              </a:rPr>
              <a:t>RECOMENDACIONES</a:t>
            </a:r>
            <a:r>
              <a:rPr sz="1000" b="1" spc="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45" dirty="0">
                <a:solidFill>
                  <a:srgbClr val="221F1F"/>
                </a:solidFill>
                <a:latin typeface="Tahoma"/>
                <a:cs typeface="Tahoma"/>
              </a:rPr>
              <a:t>PARA</a:t>
            </a:r>
            <a:r>
              <a:rPr sz="1000" b="1" spc="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0" dirty="0">
                <a:solidFill>
                  <a:srgbClr val="221F1F"/>
                </a:solidFill>
                <a:latin typeface="Tahoma"/>
                <a:cs typeface="Tahoma"/>
              </a:rPr>
              <a:t>EVITAR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221F1F"/>
                </a:solidFill>
                <a:latin typeface="Tahoma"/>
                <a:cs typeface="Tahoma"/>
              </a:rPr>
              <a:t>SU</a:t>
            </a:r>
            <a:r>
              <a:rPr sz="1000" b="1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DETERIORO</a:t>
            </a:r>
            <a:endParaRPr sz="1000">
              <a:latin typeface="Tahoma"/>
              <a:cs typeface="Tahoma"/>
            </a:endParaRPr>
          </a:p>
          <a:p>
            <a:pPr marL="257810" marR="5080" algn="just">
              <a:lnSpc>
                <a:spcPts val="1100"/>
              </a:lnSpc>
              <a:spcBef>
                <a:spcPts val="1060"/>
              </a:spcBef>
            </a:pP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Para</a:t>
            </a:r>
            <a:r>
              <a:rPr sz="1000" spc="-10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evitar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1000" spc="-1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deterioro</a:t>
            </a:r>
            <a:r>
              <a:rPr sz="100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revestimientos,</a:t>
            </a:r>
            <a:r>
              <a:rPr sz="1000" spc="-1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al</a:t>
            </a:r>
            <a:r>
              <a:rPr sz="100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limpiar</a:t>
            </a:r>
            <a:r>
              <a:rPr sz="100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se</a:t>
            </a:r>
            <a:r>
              <a:rPr sz="1000" spc="-1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debe</a:t>
            </a:r>
            <a:r>
              <a:rPr sz="100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secar</a:t>
            </a:r>
            <a:r>
              <a:rPr sz="100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inmediatamente</a:t>
            </a:r>
            <a:r>
              <a:rPr sz="1000" spc="-10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para</a:t>
            </a:r>
            <a:r>
              <a:rPr sz="100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evitar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100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0" dirty="0">
                <a:solidFill>
                  <a:srgbClr val="221F1F"/>
                </a:solidFill>
                <a:latin typeface="Verdana"/>
                <a:cs typeface="Verdana"/>
              </a:rPr>
              <a:t>agua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penetre;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luego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es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necesario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rellenar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coyunturas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abiertas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reponer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inmediatamente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piezas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rotas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revestimiento.</a:t>
            </a:r>
            <a:endParaRPr sz="1000">
              <a:latin typeface="Verdana"/>
              <a:cs typeface="Verdana"/>
            </a:endParaRPr>
          </a:p>
          <a:p>
            <a:pPr marL="257810" algn="just">
              <a:lnSpc>
                <a:spcPct val="100000"/>
              </a:lnSpc>
              <a:spcBef>
                <a:spcPts val="994"/>
              </a:spcBef>
            </a:pP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Evitar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impactos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duros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golpes.</a:t>
            </a:r>
            <a:endParaRPr sz="1000">
              <a:latin typeface="Verdana"/>
              <a:cs typeface="Verdana"/>
            </a:endParaRPr>
          </a:p>
          <a:p>
            <a:pPr marL="257810" algn="just">
              <a:lnSpc>
                <a:spcPct val="100000"/>
              </a:lnSpc>
              <a:spcBef>
                <a:spcPts val="994"/>
              </a:spcBef>
            </a:pP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pisos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mármol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solo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requieren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una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limpieza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frecuente;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se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barrerán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fregarán.</a:t>
            </a:r>
            <a:endParaRPr sz="1000">
              <a:latin typeface="Verdana"/>
              <a:cs typeface="Verdana"/>
            </a:endParaRPr>
          </a:p>
          <a:p>
            <a:pPr marL="257810" marR="15875" algn="just">
              <a:lnSpc>
                <a:spcPts val="1110"/>
              </a:lnSpc>
              <a:spcBef>
                <a:spcPts val="1110"/>
              </a:spcBef>
            </a:pP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piedra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pizarra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piedra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lisa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se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limpiarán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solo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35" dirty="0">
                <a:solidFill>
                  <a:srgbClr val="221F1F"/>
                </a:solidFill>
                <a:latin typeface="Verdana"/>
                <a:cs typeface="Verdana"/>
              </a:rPr>
              <a:t>con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0" dirty="0">
                <a:solidFill>
                  <a:srgbClr val="221F1F"/>
                </a:solidFill>
                <a:latin typeface="Verdana"/>
                <a:cs typeface="Verdana"/>
              </a:rPr>
              <a:t>agua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35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alguna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solución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líquida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no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20" dirty="0">
                <a:solidFill>
                  <a:srgbClr val="221F1F"/>
                </a:solidFill>
                <a:latin typeface="Verdana"/>
                <a:cs typeface="Verdana"/>
              </a:rPr>
              <a:t>contenga</a:t>
            </a:r>
            <a:r>
              <a:rPr sz="1000" spc="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jabón.</a:t>
            </a:r>
            <a:endParaRPr sz="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7152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14</a:t>
            </a:r>
            <a:endParaRPr sz="60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6"/>
            <a:ext cx="7559675" cy="5760085"/>
            <a:chOff x="0" y="36"/>
            <a:chExt cx="7559675" cy="576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" y="36"/>
              <a:ext cx="7559166" cy="57599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3968" y="1286713"/>
              <a:ext cx="3038983" cy="10387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64988" y="916050"/>
              <a:ext cx="2194306" cy="14747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981074"/>
              <a:ext cx="2250947" cy="161594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06157" y="476300"/>
              <a:ext cx="369570" cy="269875"/>
            </a:xfrm>
            <a:custGeom>
              <a:avLst/>
              <a:gdLst/>
              <a:ahLst/>
              <a:cxnLst/>
              <a:rect l="l" t="t" r="r" b="b"/>
              <a:pathLst>
                <a:path w="369569" h="269875">
                  <a:moveTo>
                    <a:pt x="331228" y="269697"/>
                  </a:moveTo>
                  <a:lnTo>
                    <a:pt x="369324" y="269697"/>
                  </a:lnTo>
                  <a:lnTo>
                    <a:pt x="369324" y="0"/>
                  </a:lnTo>
                  <a:lnTo>
                    <a:pt x="331228" y="0"/>
                  </a:lnTo>
                  <a:lnTo>
                    <a:pt x="331228" y="269697"/>
                  </a:lnTo>
                  <a:close/>
                </a:path>
                <a:path w="369569" h="269875">
                  <a:moveTo>
                    <a:pt x="263918" y="269697"/>
                  </a:moveTo>
                  <a:lnTo>
                    <a:pt x="302014" y="269697"/>
                  </a:lnTo>
                  <a:lnTo>
                    <a:pt x="302014" y="0"/>
                  </a:lnTo>
                  <a:lnTo>
                    <a:pt x="263918" y="0"/>
                  </a:lnTo>
                  <a:lnTo>
                    <a:pt x="263918" y="269697"/>
                  </a:lnTo>
                  <a:close/>
                </a:path>
                <a:path w="369569" h="269875">
                  <a:moveTo>
                    <a:pt x="196735" y="269697"/>
                  </a:moveTo>
                  <a:lnTo>
                    <a:pt x="234831" y="269697"/>
                  </a:lnTo>
                  <a:lnTo>
                    <a:pt x="234831" y="0"/>
                  </a:lnTo>
                  <a:lnTo>
                    <a:pt x="196735" y="0"/>
                  </a:lnTo>
                  <a:lnTo>
                    <a:pt x="196735" y="269697"/>
                  </a:lnTo>
                  <a:close/>
                </a:path>
                <a:path w="369569" h="269875">
                  <a:moveTo>
                    <a:pt x="129590" y="269697"/>
                  </a:moveTo>
                  <a:lnTo>
                    <a:pt x="167686" y="269697"/>
                  </a:lnTo>
                  <a:lnTo>
                    <a:pt x="167686" y="0"/>
                  </a:lnTo>
                  <a:lnTo>
                    <a:pt x="129590" y="0"/>
                  </a:lnTo>
                  <a:lnTo>
                    <a:pt x="129590" y="269697"/>
                  </a:lnTo>
                  <a:close/>
                </a:path>
                <a:path w="369569" h="269875">
                  <a:moveTo>
                    <a:pt x="0" y="269697"/>
                  </a:moveTo>
                  <a:lnTo>
                    <a:pt x="38096" y="269697"/>
                  </a:lnTo>
                  <a:lnTo>
                    <a:pt x="38096" y="0"/>
                  </a:lnTo>
                  <a:lnTo>
                    <a:pt x="0" y="0"/>
                  </a:lnTo>
                  <a:lnTo>
                    <a:pt x="0" y="269697"/>
                  </a:lnTo>
                  <a:close/>
                </a:path>
              </a:pathLst>
            </a:custGeom>
            <a:ln w="3810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7161" y="5218963"/>
              <a:ext cx="3322954" cy="22860"/>
            </a:xfrm>
            <a:custGeom>
              <a:avLst/>
              <a:gdLst/>
              <a:ahLst/>
              <a:cxnLst/>
              <a:rect l="l" t="t" r="r" b="b"/>
              <a:pathLst>
                <a:path w="3322954" h="22860">
                  <a:moveTo>
                    <a:pt x="3322701" y="0"/>
                  </a:moveTo>
                  <a:lnTo>
                    <a:pt x="0" y="0"/>
                  </a:lnTo>
                  <a:lnTo>
                    <a:pt x="0" y="22809"/>
                  </a:lnTo>
                  <a:lnTo>
                    <a:pt x="3322701" y="22809"/>
                  </a:lnTo>
                  <a:lnTo>
                    <a:pt x="3322701" y="0"/>
                  </a:lnTo>
                  <a:close/>
                </a:path>
              </a:pathLst>
            </a:custGeom>
            <a:solidFill>
              <a:srgbClr val="FF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79901" y="5218964"/>
              <a:ext cx="3322701" cy="228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75863" y="4975783"/>
              <a:ext cx="592747" cy="370839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499361" y="342645"/>
            <a:ext cx="53416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84655" algn="l"/>
              </a:tabLst>
            </a:pPr>
            <a:r>
              <a:rPr sz="3000" cap="small" spc="-495" dirty="0">
                <a:solidFill>
                  <a:srgbClr val="221F1F"/>
                </a:solidFill>
              </a:rPr>
              <a:t>Patrimonio</a:t>
            </a:r>
            <a:r>
              <a:rPr sz="3000" cap="small" dirty="0">
                <a:solidFill>
                  <a:srgbClr val="221F1F"/>
                </a:solidFill>
              </a:rPr>
              <a:t>	</a:t>
            </a:r>
            <a:r>
              <a:rPr sz="3000" cap="small" spc="-484" dirty="0">
                <a:solidFill>
                  <a:srgbClr val="221F1F"/>
                </a:solidFill>
              </a:rPr>
              <a:t>cultural</a:t>
            </a:r>
            <a:r>
              <a:rPr sz="3000" cap="small" spc="370" dirty="0">
                <a:solidFill>
                  <a:srgbClr val="221F1F"/>
                </a:solidFill>
              </a:rPr>
              <a:t> </a:t>
            </a:r>
            <a:r>
              <a:rPr sz="3000" cap="small" spc="-484" dirty="0">
                <a:solidFill>
                  <a:srgbClr val="221F1F"/>
                </a:solidFill>
              </a:rPr>
              <a:t>material</a:t>
            </a:r>
            <a:r>
              <a:rPr sz="3000" cap="small" spc="360" dirty="0">
                <a:solidFill>
                  <a:srgbClr val="221F1F"/>
                </a:solidFill>
              </a:rPr>
              <a:t> </a:t>
            </a:r>
            <a:r>
              <a:rPr sz="3000" cap="small" spc="-560" dirty="0">
                <a:solidFill>
                  <a:srgbClr val="221F1F"/>
                </a:solidFill>
              </a:rPr>
              <a:t>inmueble</a:t>
            </a:r>
            <a:endParaRPr sz="3000"/>
          </a:p>
        </p:txBody>
      </p:sp>
      <p:sp>
        <p:nvSpPr>
          <p:cNvPr id="13" name="object 13"/>
          <p:cNvSpPr txBox="1"/>
          <p:nvPr/>
        </p:nvSpPr>
        <p:spPr>
          <a:xfrm>
            <a:off x="561848" y="2653410"/>
            <a:ext cx="1707514" cy="1601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52069" indent="22225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9D9FA1"/>
                </a:solidFill>
                <a:latin typeface="Tahoma"/>
                <a:cs typeface="Tahoma"/>
              </a:rPr>
              <a:t>PATRIMONIO </a:t>
            </a:r>
            <a:r>
              <a:rPr sz="1400" b="1" spc="-85" dirty="0">
                <a:solidFill>
                  <a:srgbClr val="9D9FA1"/>
                </a:solidFill>
                <a:latin typeface="Tahoma"/>
                <a:cs typeface="Tahoma"/>
              </a:rPr>
              <a:t>ARQUITECTÓNICO</a:t>
            </a:r>
            <a:endParaRPr sz="1400">
              <a:latin typeface="Tahoma"/>
              <a:cs typeface="Tahoma"/>
            </a:endParaRPr>
          </a:p>
          <a:p>
            <a:pPr marL="98425" indent="-85725">
              <a:lnSpc>
                <a:spcPts val="1160"/>
              </a:lnSpc>
              <a:spcBef>
                <a:spcPts val="1185"/>
              </a:spcBef>
              <a:buChar char="-"/>
              <a:tabLst>
                <a:tab pos="98425" algn="l"/>
              </a:tabLst>
            </a:pP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Iglesias</a:t>
            </a:r>
            <a:endParaRPr sz="1000">
              <a:latin typeface="Tahoma"/>
              <a:cs typeface="Tahoma"/>
            </a:endParaRPr>
          </a:p>
          <a:p>
            <a:pPr marL="98425" indent="-85725">
              <a:lnSpc>
                <a:spcPts val="1105"/>
              </a:lnSpc>
              <a:buChar char="-"/>
              <a:tabLst>
                <a:tab pos="98425" algn="l"/>
              </a:tabLst>
            </a:pPr>
            <a:r>
              <a:rPr sz="1000" b="1" dirty="0">
                <a:solidFill>
                  <a:srgbClr val="221F1F"/>
                </a:solidFill>
                <a:latin typeface="Tahoma"/>
                <a:cs typeface="Tahoma"/>
              </a:rPr>
              <a:t>Casas</a:t>
            </a:r>
            <a:r>
              <a:rPr sz="1000" b="1" spc="40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dirty="0">
                <a:solidFill>
                  <a:srgbClr val="221F1F"/>
                </a:solidFill>
                <a:latin typeface="Tahoma"/>
                <a:cs typeface="Tahoma"/>
              </a:rPr>
              <a:t>de</a:t>
            </a:r>
            <a:r>
              <a:rPr sz="1000" b="1" spc="4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Hacienda</a:t>
            </a:r>
            <a:endParaRPr sz="1000">
              <a:latin typeface="Tahoma"/>
              <a:cs typeface="Tahoma"/>
            </a:endParaRPr>
          </a:p>
          <a:p>
            <a:pPr marL="98425" indent="-85725">
              <a:lnSpc>
                <a:spcPts val="1100"/>
              </a:lnSpc>
              <a:buChar char="-"/>
              <a:tabLst>
                <a:tab pos="98425" algn="l"/>
              </a:tabLst>
            </a:pP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Edificios</a:t>
            </a:r>
            <a:endParaRPr sz="1000">
              <a:latin typeface="Tahoma"/>
              <a:cs typeface="Tahoma"/>
            </a:endParaRPr>
          </a:p>
          <a:p>
            <a:pPr marL="98425" indent="-85725">
              <a:lnSpc>
                <a:spcPts val="1105"/>
              </a:lnSpc>
              <a:buChar char="-"/>
              <a:tabLst>
                <a:tab pos="98425" algn="l"/>
              </a:tabLst>
            </a:pPr>
            <a:r>
              <a:rPr sz="1000" b="1" spc="-35" dirty="0">
                <a:solidFill>
                  <a:srgbClr val="221F1F"/>
                </a:solidFill>
                <a:latin typeface="Tahoma"/>
                <a:cs typeface="Tahoma"/>
              </a:rPr>
              <a:t>Plazas</a:t>
            </a:r>
            <a:r>
              <a:rPr sz="1000" b="1" spc="-20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históricas</a:t>
            </a:r>
            <a:endParaRPr sz="1000">
              <a:latin typeface="Tahoma"/>
              <a:cs typeface="Tahoma"/>
            </a:endParaRPr>
          </a:p>
          <a:p>
            <a:pPr marL="98425" indent="-85725">
              <a:lnSpc>
                <a:spcPts val="1100"/>
              </a:lnSpc>
              <a:buChar char="-"/>
              <a:tabLst>
                <a:tab pos="98425" algn="l"/>
              </a:tabLst>
            </a:pP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Fabricas</a:t>
            </a:r>
            <a:endParaRPr sz="1000">
              <a:latin typeface="Tahoma"/>
              <a:cs typeface="Tahoma"/>
            </a:endParaRPr>
          </a:p>
          <a:p>
            <a:pPr marL="98425" indent="-85725">
              <a:lnSpc>
                <a:spcPts val="1125"/>
              </a:lnSpc>
              <a:buChar char="-"/>
              <a:tabLst>
                <a:tab pos="98425" algn="l"/>
              </a:tabLst>
            </a:pP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Palacios,</a:t>
            </a:r>
            <a:r>
              <a:rPr sz="1000" b="1" spc="-20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45" dirty="0">
                <a:solidFill>
                  <a:srgbClr val="221F1F"/>
                </a:solidFill>
                <a:latin typeface="Tahoma"/>
                <a:cs typeface="Tahoma"/>
              </a:rPr>
              <a:t>teatros,</a:t>
            </a:r>
            <a:r>
              <a:rPr sz="1000" b="1" spc="-1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galerías.</a:t>
            </a:r>
            <a:endParaRPr sz="1000">
              <a:latin typeface="Tahoma"/>
              <a:cs typeface="Tahoma"/>
            </a:endParaRPr>
          </a:p>
          <a:p>
            <a:pPr marL="98425" indent="-85725">
              <a:lnSpc>
                <a:spcPts val="1180"/>
              </a:lnSpc>
              <a:buChar char="-"/>
              <a:tabLst>
                <a:tab pos="98425" algn="l"/>
              </a:tabLst>
            </a:pPr>
            <a:r>
              <a:rPr sz="1000" b="1" spc="-35" dirty="0">
                <a:solidFill>
                  <a:srgbClr val="221F1F"/>
                </a:solidFill>
                <a:latin typeface="Tahoma"/>
                <a:cs typeface="Tahoma"/>
              </a:rPr>
              <a:t>Pirámides,</a:t>
            </a:r>
            <a:r>
              <a:rPr sz="1000" b="1" spc="-20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montículos.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03347" y="2653410"/>
            <a:ext cx="1582420" cy="1146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marR="5080" indent="17653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9D9FA1"/>
                </a:solidFill>
                <a:latin typeface="Tahoma"/>
                <a:cs typeface="Tahoma"/>
              </a:rPr>
              <a:t>PATRIMONIO </a:t>
            </a:r>
            <a:r>
              <a:rPr sz="1400" b="1" spc="-35" dirty="0">
                <a:solidFill>
                  <a:srgbClr val="9D9FA1"/>
                </a:solidFill>
                <a:latin typeface="Tahoma"/>
                <a:cs typeface="Tahoma"/>
              </a:rPr>
              <a:t>ARQUEOLÓGICO</a:t>
            </a:r>
            <a:endParaRPr sz="1400">
              <a:latin typeface="Tahoma"/>
              <a:cs typeface="Tahoma"/>
            </a:endParaRPr>
          </a:p>
          <a:p>
            <a:pPr marL="98425" indent="-85725">
              <a:lnSpc>
                <a:spcPts val="1160"/>
              </a:lnSpc>
              <a:spcBef>
                <a:spcPts val="894"/>
              </a:spcBef>
              <a:buChar char="-"/>
              <a:tabLst>
                <a:tab pos="98425" algn="l"/>
              </a:tabLst>
            </a:pPr>
            <a:r>
              <a:rPr sz="1000" b="1" spc="-75" dirty="0">
                <a:solidFill>
                  <a:srgbClr val="221F1F"/>
                </a:solidFill>
                <a:latin typeface="Tahoma"/>
                <a:cs typeface="Tahoma"/>
              </a:rPr>
              <a:t>Sitios</a:t>
            </a:r>
            <a:r>
              <a:rPr sz="1000" b="1" spc="1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Arqueológicos</a:t>
            </a:r>
            <a:endParaRPr sz="1000">
              <a:latin typeface="Tahoma"/>
              <a:cs typeface="Tahoma"/>
            </a:endParaRPr>
          </a:p>
          <a:p>
            <a:pPr marL="98425" indent="-85725">
              <a:lnSpc>
                <a:spcPts val="1110"/>
              </a:lnSpc>
              <a:buChar char="-"/>
              <a:tabLst>
                <a:tab pos="98425" algn="l"/>
              </a:tabLst>
            </a:pP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Fortalezas</a:t>
            </a:r>
            <a:endParaRPr sz="1000">
              <a:latin typeface="Tahoma"/>
              <a:cs typeface="Tahoma"/>
            </a:endParaRPr>
          </a:p>
          <a:p>
            <a:pPr marL="98425" indent="-85725">
              <a:lnSpc>
                <a:spcPts val="1130"/>
              </a:lnSpc>
              <a:buChar char="-"/>
              <a:tabLst>
                <a:tab pos="98425" algn="l"/>
              </a:tabLst>
            </a:pPr>
            <a:r>
              <a:rPr sz="1000" b="1" spc="-85" dirty="0">
                <a:solidFill>
                  <a:srgbClr val="221F1F"/>
                </a:solidFill>
                <a:latin typeface="Tahoma"/>
                <a:cs typeface="Tahoma"/>
              </a:rPr>
              <a:t>Torres</a:t>
            </a:r>
            <a:r>
              <a:rPr sz="1000" b="1" spc="30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Funerarias</a:t>
            </a:r>
            <a:endParaRPr sz="1000">
              <a:latin typeface="Tahoma"/>
              <a:cs typeface="Tahoma"/>
            </a:endParaRPr>
          </a:p>
          <a:p>
            <a:pPr marL="98425" indent="-85725">
              <a:lnSpc>
                <a:spcPts val="1175"/>
              </a:lnSpc>
              <a:buChar char="-"/>
              <a:tabLst>
                <a:tab pos="98425" algn="l"/>
              </a:tabLst>
            </a:pPr>
            <a:r>
              <a:rPr sz="1000" b="1" spc="-65" dirty="0">
                <a:solidFill>
                  <a:srgbClr val="221F1F"/>
                </a:solidFill>
                <a:latin typeface="Tahoma"/>
                <a:cs typeface="Tahoma"/>
              </a:rPr>
              <a:t>Terrazas</a:t>
            </a:r>
            <a:r>
              <a:rPr sz="1000" b="1" spc="5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Agrícolas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35904" y="2653410"/>
            <a:ext cx="1365250" cy="1043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960" marR="471805" indent="73025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9D9FA1"/>
                </a:solidFill>
                <a:latin typeface="Tahoma"/>
                <a:cs typeface="Tahoma"/>
              </a:rPr>
              <a:t>PAISAJE </a:t>
            </a:r>
            <a:r>
              <a:rPr sz="1400" b="1" spc="-130" dirty="0">
                <a:solidFill>
                  <a:srgbClr val="9D9FA1"/>
                </a:solidFill>
                <a:latin typeface="Tahoma"/>
                <a:cs typeface="Tahoma"/>
              </a:rPr>
              <a:t>CULTURAL</a:t>
            </a:r>
            <a:endParaRPr sz="1400">
              <a:latin typeface="Tahoma"/>
              <a:cs typeface="Tahoma"/>
            </a:endParaRPr>
          </a:p>
          <a:p>
            <a:pPr marL="98425" indent="-85725">
              <a:lnSpc>
                <a:spcPts val="1160"/>
              </a:lnSpc>
              <a:spcBef>
                <a:spcPts val="1185"/>
              </a:spcBef>
              <a:buChar char="-"/>
              <a:tabLst>
                <a:tab pos="98425" algn="l"/>
              </a:tabLst>
            </a:pPr>
            <a:r>
              <a:rPr sz="1000" b="1" spc="-75" dirty="0">
                <a:solidFill>
                  <a:srgbClr val="221F1F"/>
                </a:solidFill>
                <a:latin typeface="Tahoma"/>
                <a:cs typeface="Tahoma"/>
              </a:rPr>
              <a:t>Sitios</a:t>
            </a:r>
            <a:r>
              <a:rPr sz="1000" b="1" spc="1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sagrados</a:t>
            </a:r>
            <a:endParaRPr sz="1000">
              <a:latin typeface="Tahoma"/>
              <a:cs typeface="Tahoma"/>
            </a:endParaRPr>
          </a:p>
          <a:p>
            <a:pPr marL="98425" indent="-85725">
              <a:lnSpc>
                <a:spcPts val="1135"/>
              </a:lnSpc>
              <a:buChar char="-"/>
              <a:tabLst>
                <a:tab pos="98425" algn="l"/>
              </a:tabLst>
            </a:pPr>
            <a:r>
              <a:rPr sz="1000" b="1" spc="-70" dirty="0">
                <a:solidFill>
                  <a:srgbClr val="221F1F"/>
                </a:solidFill>
                <a:latin typeface="Tahoma"/>
                <a:cs typeface="Tahoma"/>
              </a:rPr>
              <a:t>Fortín</a:t>
            </a:r>
            <a:r>
              <a:rPr sz="1000" b="1" spc="-1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25" dirty="0">
                <a:solidFill>
                  <a:srgbClr val="221F1F"/>
                </a:solidFill>
                <a:latin typeface="Tahoma"/>
                <a:cs typeface="Tahoma"/>
              </a:rPr>
              <a:t>Pan</a:t>
            </a:r>
            <a:r>
              <a:rPr sz="1000" b="1" spc="-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dirty="0">
                <a:solidFill>
                  <a:srgbClr val="221F1F"/>
                </a:solidFill>
                <a:latin typeface="Tahoma"/>
                <a:cs typeface="Tahoma"/>
              </a:rPr>
              <a:t>de</a:t>
            </a:r>
            <a:r>
              <a:rPr sz="1000" b="1" spc="-20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Azucar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ts val="1175"/>
              </a:lnSpc>
            </a:pP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-Valles </a:t>
            </a:r>
            <a:r>
              <a:rPr sz="1000" b="1" dirty="0">
                <a:solidFill>
                  <a:srgbClr val="221F1F"/>
                </a:solidFill>
                <a:latin typeface="Tahoma"/>
                <a:cs typeface="Tahoma"/>
              </a:rPr>
              <a:t>de</a:t>
            </a:r>
            <a:r>
              <a:rPr sz="1000" b="1" spc="-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Wakayllani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0409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33</a:t>
            </a:r>
            <a:endParaRPr sz="600">
              <a:latin typeface="Palatino Linotype"/>
              <a:cs typeface="Palatino Linotyp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293" cy="57594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014598" y="569721"/>
            <a:ext cx="39731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14" dirty="0">
                <a:solidFill>
                  <a:srgbClr val="24408F"/>
                </a:solidFill>
                <a:latin typeface="Tahoma"/>
                <a:cs typeface="Tahoma"/>
              </a:rPr>
              <a:t>MANTENIMIENTO</a:t>
            </a:r>
            <a:r>
              <a:rPr sz="1500" b="1" spc="-15" dirty="0">
                <a:solidFill>
                  <a:srgbClr val="24408F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24408F"/>
                </a:solidFill>
                <a:latin typeface="Tahoma"/>
                <a:cs typeface="Tahoma"/>
              </a:rPr>
              <a:t>-</a:t>
            </a:r>
            <a:r>
              <a:rPr sz="1500" b="1" spc="-5" dirty="0">
                <a:solidFill>
                  <a:srgbClr val="24408F"/>
                </a:solidFill>
                <a:latin typeface="Tahoma"/>
                <a:cs typeface="Tahoma"/>
              </a:rPr>
              <a:t> </a:t>
            </a:r>
            <a:r>
              <a:rPr sz="1500" b="1" spc="-155" dirty="0">
                <a:solidFill>
                  <a:srgbClr val="24408F"/>
                </a:solidFill>
                <a:latin typeface="Tahoma"/>
                <a:cs typeface="Tahoma"/>
              </a:rPr>
              <a:t>REVESTIMIENTO</a:t>
            </a:r>
            <a:r>
              <a:rPr sz="1500" b="1" spc="-15" dirty="0">
                <a:solidFill>
                  <a:srgbClr val="24408F"/>
                </a:solidFill>
                <a:latin typeface="Tahoma"/>
                <a:cs typeface="Tahoma"/>
              </a:rPr>
              <a:t> </a:t>
            </a:r>
            <a:r>
              <a:rPr sz="1500" b="1" spc="-125" dirty="0">
                <a:solidFill>
                  <a:srgbClr val="24408F"/>
                </a:solidFill>
                <a:latin typeface="Tahoma"/>
                <a:cs typeface="Tahoma"/>
              </a:rPr>
              <a:t>DE</a:t>
            </a:r>
            <a:r>
              <a:rPr sz="1500" b="1" dirty="0">
                <a:solidFill>
                  <a:srgbClr val="24408F"/>
                </a:solidFill>
                <a:latin typeface="Tahoma"/>
                <a:cs typeface="Tahoma"/>
              </a:rPr>
              <a:t> </a:t>
            </a:r>
            <a:r>
              <a:rPr sz="1500" b="1" spc="-100" dirty="0">
                <a:solidFill>
                  <a:srgbClr val="24408F"/>
                </a:solidFill>
                <a:latin typeface="Tahoma"/>
                <a:cs typeface="Tahoma"/>
              </a:rPr>
              <a:t>PISOS</a:t>
            </a:r>
            <a:endParaRPr sz="1500">
              <a:latin typeface="Tahoma"/>
              <a:cs typeface="Tahoma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66343" y="945133"/>
          <a:ext cx="6713220" cy="40138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0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1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035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9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Frecuencia</a:t>
                      </a:r>
                      <a:endParaRPr sz="950">
                        <a:latin typeface="Tahoma"/>
                        <a:cs typeface="Tahoma"/>
                      </a:endParaRPr>
                    </a:p>
                  </a:txBody>
                  <a:tcPr marL="0" marR="0" marT="774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38D9B"/>
                    </a:solidFill>
                  </a:tcPr>
                </a:tc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9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Inspecciones</a:t>
                      </a:r>
                      <a:r>
                        <a:rPr sz="9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y</a:t>
                      </a:r>
                      <a:r>
                        <a:rPr sz="950" b="1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9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comprobaciones</a:t>
                      </a:r>
                      <a:endParaRPr sz="950">
                        <a:latin typeface="Tahoma"/>
                        <a:cs typeface="Tahoma"/>
                      </a:endParaRPr>
                    </a:p>
                  </a:txBody>
                  <a:tcPr marL="0" marR="0" marT="774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38D9B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9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Acciones</a:t>
                      </a:r>
                      <a:endParaRPr sz="950">
                        <a:latin typeface="Tahoma"/>
                        <a:cs typeface="Tahoma"/>
                      </a:endParaRPr>
                    </a:p>
                  </a:txBody>
                  <a:tcPr marL="0" marR="0" marT="774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38D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6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1430" algn="ctr">
                        <a:lnSpc>
                          <a:spcPct val="100000"/>
                        </a:lnSpc>
                      </a:pPr>
                      <a:r>
                        <a:rPr sz="950" spc="-10" dirty="0">
                          <a:latin typeface="Verdana"/>
                          <a:cs typeface="Verdana"/>
                        </a:rPr>
                        <a:t>Permanente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BDE"/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429259">
                        <a:lnSpc>
                          <a:spcPct val="102099"/>
                        </a:lnSpc>
                        <a:spcBef>
                          <a:spcPts val="280"/>
                        </a:spcBef>
                      </a:pPr>
                      <a:r>
                        <a:rPr sz="950" spc="-55" dirty="0">
                          <a:latin typeface="Verdana"/>
                          <a:cs typeface="Verdana"/>
                        </a:rPr>
                        <a:t>Vigilar:</a:t>
                      </a:r>
                      <a:r>
                        <a:rPr sz="950" spc="-20" dirty="0">
                          <a:latin typeface="Verdana"/>
                          <a:cs typeface="Verdana"/>
                        </a:rPr>
                        <a:t> Responsable</a:t>
                      </a:r>
                      <a:r>
                        <a:rPr sz="95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95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custodio.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Aparición</a:t>
                      </a:r>
                      <a:r>
                        <a:rPr sz="95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5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humedades.</a:t>
                      </a:r>
                      <a:endParaRPr sz="950">
                        <a:latin typeface="Verdana"/>
                        <a:cs typeface="Verdana"/>
                      </a:endParaRPr>
                    </a:p>
                    <a:p>
                      <a:pPr marL="78740" marR="312420">
                        <a:lnSpc>
                          <a:spcPct val="102400"/>
                        </a:lnSpc>
                        <a:spcBef>
                          <a:spcPts val="5"/>
                        </a:spcBef>
                      </a:pPr>
                      <a:r>
                        <a:rPr sz="950" spc="-80" dirty="0">
                          <a:latin typeface="Verdana"/>
                          <a:cs typeface="Verdana"/>
                        </a:rPr>
                        <a:t>Fisuras</a:t>
                      </a:r>
                      <a:r>
                        <a:rPr sz="95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65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9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grietas. </a:t>
                      </a:r>
                      <a:r>
                        <a:rPr sz="950" spc="-35" dirty="0">
                          <a:latin typeface="Verdana"/>
                          <a:cs typeface="Verdana"/>
                        </a:rPr>
                        <a:t>Desprendimientos</a:t>
                      </a:r>
                      <a:r>
                        <a:rPr sz="95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65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95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25" dirty="0">
                          <a:latin typeface="Verdana"/>
                          <a:cs typeface="Verdana"/>
                        </a:rPr>
                        <a:t>piezas</a:t>
                      </a:r>
                      <a:r>
                        <a:rPr sz="95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40" dirty="0">
                          <a:latin typeface="Verdana"/>
                          <a:cs typeface="Verdana"/>
                        </a:rPr>
                        <a:t>sueltas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B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B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950" spc="70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9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85" dirty="0">
                          <a:latin typeface="Verdana"/>
                          <a:cs typeface="Verdana"/>
                        </a:rPr>
                        <a:t>2</a:t>
                      </a:r>
                      <a:r>
                        <a:rPr sz="95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20" dirty="0">
                          <a:latin typeface="Verdana"/>
                          <a:cs typeface="Verdana"/>
                        </a:rPr>
                        <a:t>años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CED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950" spc="-10" dirty="0">
                          <a:latin typeface="Verdana"/>
                          <a:cs typeface="Verdana"/>
                        </a:rPr>
                        <a:t>Inspeccionar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CED"/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473709">
                        <a:lnSpc>
                          <a:spcPct val="102099"/>
                        </a:lnSpc>
                        <a:spcBef>
                          <a:spcPts val="285"/>
                        </a:spcBef>
                      </a:pPr>
                      <a:r>
                        <a:rPr sz="950" spc="-10" dirty="0">
                          <a:latin typeface="Verdana"/>
                          <a:cs typeface="Verdana"/>
                        </a:rPr>
                        <a:t>Inspección</a:t>
                      </a:r>
                      <a:r>
                        <a:rPr sz="9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5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60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95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55" dirty="0">
                          <a:latin typeface="Verdana"/>
                          <a:cs typeface="Verdana"/>
                        </a:rPr>
                        <a:t>pisos </a:t>
                      </a:r>
                      <a:r>
                        <a:rPr sz="950" spc="5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parquet</a:t>
                      </a:r>
                      <a:r>
                        <a:rPr sz="950" spc="-50" dirty="0">
                          <a:latin typeface="Verdana"/>
                          <a:cs typeface="Verdana"/>
                        </a:rPr>
                        <a:t> y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machimbre.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C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5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950" spc="70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9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85" dirty="0">
                          <a:latin typeface="Verdana"/>
                          <a:cs typeface="Verdana"/>
                        </a:rPr>
                        <a:t>5</a:t>
                      </a:r>
                      <a:r>
                        <a:rPr sz="95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20" dirty="0">
                          <a:latin typeface="Verdana"/>
                          <a:cs typeface="Verdana"/>
                        </a:rPr>
                        <a:t>años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BDE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50" spc="-10" dirty="0">
                          <a:latin typeface="Verdana"/>
                          <a:cs typeface="Verdana"/>
                        </a:rPr>
                        <a:t>Inspección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BDE"/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292735">
                        <a:lnSpc>
                          <a:spcPct val="102400"/>
                        </a:lnSpc>
                        <a:spcBef>
                          <a:spcPts val="270"/>
                        </a:spcBef>
                      </a:pPr>
                      <a:r>
                        <a:rPr sz="950" spc="-10" dirty="0">
                          <a:latin typeface="Verdana"/>
                          <a:cs typeface="Verdana"/>
                        </a:rPr>
                        <a:t>Inspección</a:t>
                      </a:r>
                      <a:r>
                        <a:rPr sz="95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5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60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 revestimientos</a:t>
                      </a:r>
                      <a:r>
                        <a:rPr sz="9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30" dirty="0">
                          <a:latin typeface="Verdana"/>
                          <a:cs typeface="Verdana"/>
                        </a:rPr>
                        <a:t>de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cerámica,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mosaico</a:t>
                      </a:r>
                      <a:r>
                        <a:rPr sz="9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6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9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piedra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natural. </a:t>
                      </a:r>
                      <a:r>
                        <a:rPr sz="950" spc="-20" dirty="0">
                          <a:latin typeface="Verdana"/>
                          <a:cs typeface="Verdana"/>
                        </a:rPr>
                        <a:t>Control</a:t>
                      </a:r>
                      <a:r>
                        <a:rPr sz="95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5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aparición</a:t>
                      </a:r>
                      <a:r>
                        <a:rPr sz="95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5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anomalías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como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70" dirty="0">
                          <a:latin typeface="Verdana"/>
                          <a:cs typeface="Verdana"/>
                        </a:rPr>
                        <a:t>ser</a:t>
                      </a:r>
                      <a:r>
                        <a:rPr sz="9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75" dirty="0">
                          <a:latin typeface="Verdana"/>
                          <a:cs typeface="Verdana"/>
                        </a:rPr>
                        <a:t>fisuras,</a:t>
                      </a:r>
                      <a:r>
                        <a:rPr sz="95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grietas,</a:t>
                      </a:r>
                      <a:r>
                        <a:rPr sz="95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40" dirty="0">
                          <a:latin typeface="Verdana"/>
                          <a:cs typeface="Verdana"/>
                        </a:rPr>
                        <a:t>movimientos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50" dirty="0">
                          <a:latin typeface="Verdana"/>
                          <a:cs typeface="Verdana"/>
                        </a:rPr>
                        <a:t>o </a:t>
                      </a:r>
                      <a:r>
                        <a:rPr sz="950" spc="-55" dirty="0">
                          <a:latin typeface="Verdana"/>
                          <a:cs typeface="Verdana"/>
                        </a:rPr>
                        <a:t>roturas</a:t>
                      </a:r>
                      <a:r>
                        <a:rPr sz="9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en</a:t>
                      </a:r>
                      <a:r>
                        <a:rPr sz="9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60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9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revestimientos</a:t>
                      </a:r>
                      <a:r>
                        <a:rPr sz="950" spc="-30" dirty="0">
                          <a:latin typeface="Verdana"/>
                          <a:cs typeface="Verdana"/>
                        </a:rPr>
                        <a:t> verticales </a:t>
                      </a:r>
                      <a:r>
                        <a:rPr sz="950" spc="-50" dirty="0">
                          <a:latin typeface="Verdana"/>
                          <a:cs typeface="Verdana"/>
                        </a:rPr>
                        <a:t>y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horizontales.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B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4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950" spc="70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9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85" dirty="0">
                          <a:latin typeface="Verdana"/>
                          <a:cs typeface="Verdana"/>
                        </a:rPr>
                        <a:t>6</a:t>
                      </a:r>
                      <a:r>
                        <a:rPr sz="95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meses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CED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50" spc="-25" dirty="0">
                          <a:latin typeface="Verdana"/>
                          <a:cs typeface="Verdana"/>
                        </a:rPr>
                        <a:t>Limpieza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 exhaustiva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CED"/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495300">
                        <a:lnSpc>
                          <a:spcPct val="102099"/>
                        </a:lnSpc>
                        <a:spcBef>
                          <a:spcPts val="275"/>
                        </a:spcBef>
                      </a:pPr>
                      <a:r>
                        <a:rPr sz="950" dirty="0">
                          <a:latin typeface="Verdana"/>
                          <a:cs typeface="Verdana"/>
                        </a:rPr>
                        <a:t>Encerado</a:t>
                      </a:r>
                      <a:r>
                        <a:rPr sz="9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5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55" dirty="0">
                          <a:latin typeface="Verdana"/>
                          <a:cs typeface="Verdana"/>
                        </a:rPr>
                        <a:t>pisos</a:t>
                      </a:r>
                      <a:r>
                        <a:rPr sz="9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5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cerámica </a:t>
                      </a:r>
                      <a:r>
                        <a:rPr sz="950" spc="-35" dirty="0">
                          <a:latin typeface="Verdana"/>
                          <a:cs typeface="Verdana"/>
                        </a:rPr>
                        <a:t>Limpieza</a:t>
                      </a:r>
                      <a:r>
                        <a:rPr sz="9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5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60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9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revestimientos</a:t>
                      </a:r>
                      <a:r>
                        <a:rPr sz="9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30" dirty="0">
                          <a:latin typeface="Verdana"/>
                          <a:cs typeface="Verdana"/>
                        </a:rPr>
                        <a:t>de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cerámica,</a:t>
                      </a:r>
                      <a:r>
                        <a:rPr sz="9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piedra</a:t>
                      </a:r>
                      <a:r>
                        <a:rPr sz="9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30" dirty="0">
                          <a:latin typeface="Verdana"/>
                          <a:cs typeface="Verdana"/>
                        </a:rPr>
                        <a:t>natural </a:t>
                      </a:r>
                      <a:r>
                        <a:rPr sz="950" spc="-65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9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madera.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C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4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50" spc="70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9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85" dirty="0">
                          <a:latin typeface="Verdana"/>
                          <a:cs typeface="Verdana"/>
                        </a:rPr>
                        <a:t>5</a:t>
                      </a:r>
                      <a:r>
                        <a:rPr sz="95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20" dirty="0">
                          <a:latin typeface="Verdana"/>
                          <a:cs typeface="Verdana"/>
                        </a:rPr>
                        <a:t>años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BDE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50" spc="-10" dirty="0">
                          <a:latin typeface="Verdana"/>
                          <a:cs typeface="Verdana"/>
                        </a:rPr>
                        <a:t>Renovar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BDE"/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220345">
                        <a:lnSpc>
                          <a:spcPct val="102200"/>
                        </a:lnSpc>
                        <a:spcBef>
                          <a:spcPts val="270"/>
                        </a:spcBef>
                      </a:pPr>
                      <a:r>
                        <a:rPr sz="950" spc="-35" dirty="0">
                          <a:latin typeface="Verdana"/>
                          <a:cs typeface="Verdana"/>
                        </a:rPr>
                        <a:t>Tratamiento</a:t>
                      </a:r>
                      <a:r>
                        <a:rPr sz="9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5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60" dirty="0">
                          <a:latin typeface="Verdana"/>
                          <a:cs typeface="Verdana"/>
                        </a:rPr>
                        <a:t> los</a:t>
                      </a:r>
                      <a:r>
                        <a:rPr sz="95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revestimientos </a:t>
                      </a:r>
                      <a:r>
                        <a:rPr sz="950" spc="-55" dirty="0">
                          <a:latin typeface="Verdana"/>
                          <a:cs typeface="Verdana"/>
                        </a:rPr>
                        <a:t>interiores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5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madera</a:t>
                      </a:r>
                      <a:r>
                        <a:rPr sz="9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con</a:t>
                      </a:r>
                      <a:r>
                        <a:rPr sz="9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productos</a:t>
                      </a:r>
                      <a:r>
                        <a:rPr sz="9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25" dirty="0">
                          <a:latin typeface="Verdana"/>
                          <a:cs typeface="Verdana"/>
                        </a:rPr>
                        <a:t>que </a:t>
                      </a:r>
                      <a:r>
                        <a:rPr sz="950" spc="-20" dirty="0">
                          <a:latin typeface="Verdana"/>
                          <a:cs typeface="Verdana"/>
                        </a:rPr>
                        <a:t>protejan</a:t>
                      </a:r>
                      <a:r>
                        <a:rPr sz="95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contra</a:t>
                      </a:r>
                      <a:r>
                        <a:rPr sz="9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hongos</a:t>
                      </a:r>
                      <a:r>
                        <a:rPr sz="9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50" dirty="0">
                          <a:latin typeface="Verdana"/>
                          <a:cs typeface="Verdana"/>
                        </a:rPr>
                        <a:t>e</a:t>
                      </a:r>
                      <a:r>
                        <a:rPr sz="9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insectos.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B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86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143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50" spc="70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85" dirty="0">
                          <a:latin typeface="Verdana"/>
                          <a:cs typeface="Verdana"/>
                        </a:rPr>
                        <a:t>10</a:t>
                      </a:r>
                      <a:r>
                        <a:rPr sz="950" spc="-20" dirty="0">
                          <a:latin typeface="Verdana"/>
                          <a:cs typeface="Verdana"/>
                        </a:rPr>
                        <a:t> años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CED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950" spc="-10" dirty="0">
                          <a:latin typeface="Verdana"/>
                          <a:cs typeface="Verdana"/>
                        </a:rPr>
                        <a:t>Renovar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CED"/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639445">
                        <a:lnSpc>
                          <a:spcPct val="102099"/>
                        </a:lnSpc>
                        <a:spcBef>
                          <a:spcPts val="285"/>
                        </a:spcBef>
                      </a:pPr>
                      <a:r>
                        <a:rPr sz="950" spc="-20" dirty="0">
                          <a:latin typeface="Verdana"/>
                          <a:cs typeface="Verdana"/>
                        </a:rPr>
                        <a:t>Pulido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65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95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barnizado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5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60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9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55" dirty="0">
                          <a:latin typeface="Verdana"/>
                          <a:cs typeface="Verdana"/>
                        </a:rPr>
                        <a:t>pisos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30" dirty="0">
                          <a:latin typeface="Verdana"/>
                          <a:cs typeface="Verdana"/>
                        </a:rPr>
                        <a:t>de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parquet.</a:t>
                      </a:r>
                      <a:endParaRPr sz="950">
                        <a:latin typeface="Verdana"/>
                        <a:cs typeface="Verdana"/>
                      </a:endParaRPr>
                    </a:p>
                    <a:p>
                      <a:pPr marL="78740" marR="218440">
                        <a:lnSpc>
                          <a:spcPct val="102099"/>
                        </a:lnSpc>
                        <a:spcBef>
                          <a:spcPts val="10"/>
                        </a:spcBef>
                      </a:pPr>
                      <a:r>
                        <a:rPr sz="950" spc="-35" dirty="0">
                          <a:latin typeface="Verdana"/>
                          <a:cs typeface="Verdana"/>
                        </a:rPr>
                        <a:t>Tratamiento</a:t>
                      </a:r>
                      <a:r>
                        <a:rPr sz="9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contra</a:t>
                      </a:r>
                      <a:r>
                        <a:rPr sz="950" spc="-60" dirty="0">
                          <a:latin typeface="Verdana"/>
                          <a:cs typeface="Verdana"/>
                        </a:rPr>
                        <a:t> los</a:t>
                      </a:r>
                      <a:r>
                        <a:rPr sz="9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hongos</a:t>
                      </a:r>
                      <a:r>
                        <a:rPr sz="9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50" dirty="0">
                          <a:latin typeface="Verdana"/>
                          <a:cs typeface="Verdana"/>
                        </a:rPr>
                        <a:t>e</a:t>
                      </a:r>
                      <a:r>
                        <a:rPr sz="9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25" dirty="0">
                          <a:latin typeface="Verdana"/>
                          <a:cs typeface="Verdana"/>
                        </a:rPr>
                        <a:t>insectos </a:t>
                      </a:r>
                      <a:r>
                        <a:rPr sz="950" spc="5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60" dirty="0">
                          <a:latin typeface="Verdana"/>
                          <a:cs typeface="Verdana"/>
                        </a:rPr>
                        <a:t>los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parquets.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C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7152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34</a:t>
            </a:r>
            <a:endParaRPr sz="60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6"/>
            <a:ext cx="7559675" cy="5760085"/>
            <a:chOff x="0" y="36"/>
            <a:chExt cx="7559675" cy="576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6"/>
              <a:ext cx="7559420" cy="575995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7161" y="5218963"/>
              <a:ext cx="3322954" cy="22860"/>
            </a:xfrm>
            <a:custGeom>
              <a:avLst/>
              <a:gdLst/>
              <a:ahLst/>
              <a:cxnLst/>
              <a:rect l="l" t="t" r="r" b="b"/>
              <a:pathLst>
                <a:path w="3322954" h="22860">
                  <a:moveTo>
                    <a:pt x="3322701" y="0"/>
                  </a:moveTo>
                  <a:lnTo>
                    <a:pt x="0" y="0"/>
                  </a:lnTo>
                  <a:lnTo>
                    <a:pt x="0" y="22809"/>
                  </a:lnTo>
                  <a:lnTo>
                    <a:pt x="3322701" y="22809"/>
                  </a:lnTo>
                  <a:lnTo>
                    <a:pt x="3322701" y="0"/>
                  </a:lnTo>
                  <a:close/>
                </a:path>
              </a:pathLst>
            </a:custGeom>
            <a:solidFill>
              <a:srgbClr val="FF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9901" y="5218964"/>
              <a:ext cx="3322701" cy="228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5863" y="4975783"/>
              <a:ext cx="592747" cy="37083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17689" y="1913432"/>
              <a:ext cx="43815" cy="1583055"/>
            </a:xfrm>
            <a:custGeom>
              <a:avLst/>
              <a:gdLst/>
              <a:ahLst/>
              <a:cxnLst/>
              <a:rect l="l" t="t" r="r" b="b"/>
              <a:pathLst>
                <a:path w="43815" h="1583054">
                  <a:moveTo>
                    <a:pt x="43205" y="1540751"/>
                  </a:moveTo>
                  <a:lnTo>
                    <a:pt x="0" y="1540751"/>
                  </a:lnTo>
                  <a:lnTo>
                    <a:pt x="0" y="1582877"/>
                  </a:lnTo>
                  <a:lnTo>
                    <a:pt x="43205" y="1582877"/>
                  </a:lnTo>
                  <a:lnTo>
                    <a:pt x="43205" y="1540751"/>
                  </a:lnTo>
                  <a:close/>
                </a:path>
                <a:path w="43815" h="1583054">
                  <a:moveTo>
                    <a:pt x="43205" y="1258189"/>
                  </a:moveTo>
                  <a:lnTo>
                    <a:pt x="0" y="1258189"/>
                  </a:lnTo>
                  <a:lnTo>
                    <a:pt x="0" y="1300302"/>
                  </a:lnTo>
                  <a:lnTo>
                    <a:pt x="43205" y="1300302"/>
                  </a:lnTo>
                  <a:lnTo>
                    <a:pt x="43205" y="1258189"/>
                  </a:lnTo>
                  <a:close/>
                </a:path>
                <a:path w="43815" h="1583054">
                  <a:moveTo>
                    <a:pt x="43205" y="974839"/>
                  </a:moveTo>
                  <a:lnTo>
                    <a:pt x="0" y="974839"/>
                  </a:lnTo>
                  <a:lnTo>
                    <a:pt x="0" y="1016965"/>
                  </a:lnTo>
                  <a:lnTo>
                    <a:pt x="43205" y="1016965"/>
                  </a:lnTo>
                  <a:lnTo>
                    <a:pt x="43205" y="974839"/>
                  </a:lnTo>
                  <a:close/>
                </a:path>
                <a:path w="43815" h="1583054">
                  <a:moveTo>
                    <a:pt x="43205" y="701916"/>
                  </a:moveTo>
                  <a:lnTo>
                    <a:pt x="0" y="701916"/>
                  </a:lnTo>
                  <a:lnTo>
                    <a:pt x="0" y="744042"/>
                  </a:lnTo>
                  <a:lnTo>
                    <a:pt x="43205" y="744042"/>
                  </a:lnTo>
                  <a:lnTo>
                    <a:pt x="43205" y="701916"/>
                  </a:lnTo>
                  <a:close/>
                </a:path>
                <a:path w="43815" h="1583054">
                  <a:moveTo>
                    <a:pt x="43205" y="0"/>
                  </a:moveTo>
                  <a:lnTo>
                    <a:pt x="0" y="0"/>
                  </a:lnTo>
                  <a:lnTo>
                    <a:pt x="0" y="42113"/>
                  </a:lnTo>
                  <a:lnTo>
                    <a:pt x="43205" y="42113"/>
                  </a:lnTo>
                  <a:lnTo>
                    <a:pt x="43205" y="0"/>
                  </a:lnTo>
                  <a:close/>
                </a:path>
              </a:pathLst>
            </a:custGeom>
            <a:solidFill>
              <a:srgbClr val="FF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92829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FACHADAS</a:t>
            </a:r>
            <a:r>
              <a:rPr spc="-35" dirty="0"/>
              <a:t> </a:t>
            </a:r>
            <a:r>
              <a:rPr spc="-155" dirty="0"/>
              <a:t>EXTERIORES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38404" y="959865"/>
            <a:ext cx="6690359" cy="259207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algn="just">
              <a:lnSpc>
                <a:spcPts val="1100"/>
              </a:lnSpc>
              <a:spcBef>
                <a:spcPts val="215"/>
              </a:spcBef>
            </a:pP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Cumple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función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aislamiento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respecto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frío,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calor,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ruido,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entrada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aire,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humedad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y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resistencia.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30" dirty="0">
                <a:solidFill>
                  <a:srgbClr val="221F1F"/>
                </a:solidFill>
                <a:latin typeface="Verdana"/>
                <a:cs typeface="Verdana"/>
              </a:rPr>
              <a:t>Es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imagen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externa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del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inmueble,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no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25" dirty="0">
                <a:solidFill>
                  <a:srgbClr val="221F1F"/>
                </a:solidFill>
                <a:latin typeface="Verdana"/>
                <a:cs typeface="Verdana"/>
              </a:rPr>
              <a:t>puede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alterarse,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por 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lo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configura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aspecto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ciudad;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por</a:t>
            </a:r>
            <a:r>
              <a:rPr sz="1000" spc="-10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tanto,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no</a:t>
            </a:r>
            <a:r>
              <a:rPr sz="100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debe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ser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25" dirty="0">
                <a:solidFill>
                  <a:srgbClr val="221F1F"/>
                </a:solidFill>
                <a:latin typeface="Verdana"/>
                <a:cs typeface="Verdana"/>
              </a:rPr>
              <a:t>afectada.</a:t>
            </a:r>
            <a:endParaRPr sz="1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000">
              <a:latin typeface="Verdana"/>
              <a:cs typeface="Verdana"/>
            </a:endParaRPr>
          </a:p>
          <a:p>
            <a:pPr marL="263525">
              <a:lnSpc>
                <a:spcPct val="100000"/>
              </a:lnSpc>
              <a:spcBef>
                <a:spcPts val="5"/>
              </a:spcBef>
            </a:pPr>
            <a:r>
              <a:rPr sz="1000" b="1" spc="-20" dirty="0">
                <a:solidFill>
                  <a:srgbClr val="221F1F"/>
                </a:solidFill>
                <a:latin typeface="Tahoma"/>
                <a:cs typeface="Tahoma"/>
              </a:rPr>
              <a:t>CAUSAS</a:t>
            </a:r>
            <a:r>
              <a:rPr sz="1000" b="1" spc="-1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40" dirty="0">
                <a:solidFill>
                  <a:srgbClr val="221F1F"/>
                </a:solidFill>
                <a:latin typeface="Tahoma"/>
                <a:cs typeface="Tahoma"/>
              </a:rPr>
              <a:t>PARA</a:t>
            </a:r>
            <a:r>
              <a:rPr sz="1000" b="1" spc="-20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14" dirty="0">
                <a:solidFill>
                  <a:srgbClr val="221F1F"/>
                </a:solidFill>
                <a:latin typeface="Tahoma"/>
                <a:cs typeface="Tahoma"/>
              </a:rPr>
              <a:t>SU</a:t>
            </a:r>
            <a:r>
              <a:rPr sz="1000" b="1" spc="-1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DETERIORO</a:t>
            </a:r>
            <a:endParaRPr sz="1000">
              <a:latin typeface="Tahoma"/>
              <a:cs typeface="Tahoma"/>
            </a:endParaRPr>
          </a:p>
          <a:p>
            <a:pPr marL="263525" marR="205104">
              <a:lnSpc>
                <a:spcPts val="1100"/>
              </a:lnSpc>
              <a:spcBef>
                <a:spcPts val="1115"/>
              </a:spcBef>
            </a:pP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fachadas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se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deterioran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cuando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existe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polvo,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humo,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suciedad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otros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agentes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atmosféricos,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estos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hacen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se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ensucien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fachadas.</a:t>
            </a:r>
            <a:endParaRPr sz="1000">
              <a:latin typeface="Verdana"/>
              <a:cs typeface="Verdana"/>
            </a:endParaRPr>
          </a:p>
          <a:p>
            <a:pPr marL="263525">
              <a:lnSpc>
                <a:spcPct val="100000"/>
              </a:lnSpc>
              <a:spcBef>
                <a:spcPts val="980"/>
              </a:spcBef>
            </a:pPr>
            <a:r>
              <a:rPr sz="1000" b="1" spc="-40" dirty="0">
                <a:solidFill>
                  <a:srgbClr val="221F1F"/>
                </a:solidFill>
                <a:latin typeface="Tahoma"/>
                <a:cs typeface="Tahoma"/>
              </a:rPr>
              <a:t>RECOMENDACIONES</a:t>
            </a:r>
            <a:r>
              <a:rPr sz="1000" b="1" spc="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45" dirty="0">
                <a:solidFill>
                  <a:srgbClr val="221F1F"/>
                </a:solidFill>
                <a:latin typeface="Tahoma"/>
                <a:cs typeface="Tahoma"/>
              </a:rPr>
              <a:t>PARA</a:t>
            </a:r>
            <a:r>
              <a:rPr sz="1000" b="1" spc="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0" dirty="0">
                <a:solidFill>
                  <a:srgbClr val="221F1F"/>
                </a:solidFill>
                <a:latin typeface="Tahoma"/>
                <a:cs typeface="Tahoma"/>
              </a:rPr>
              <a:t>EVITAR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221F1F"/>
                </a:solidFill>
                <a:latin typeface="Tahoma"/>
                <a:cs typeface="Tahoma"/>
              </a:rPr>
              <a:t>SU</a:t>
            </a:r>
            <a:r>
              <a:rPr sz="1000" b="1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DETERIORO</a:t>
            </a:r>
            <a:endParaRPr sz="1000">
              <a:latin typeface="Tahoma"/>
              <a:cs typeface="Tahoma"/>
            </a:endParaRPr>
          </a:p>
          <a:p>
            <a:pPr marL="263525">
              <a:lnSpc>
                <a:spcPct val="100000"/>
              </a:lnSpc>
              <a:spcBef>
                <a:spcPts val="1000"/>
              </a:spcBef>
            </a:pP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No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modificar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fachada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ninguno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14" dirty="0">
                <a:solidFill>
                  <a:srgbClr val="221F1F"/>
                </a:solidFill>
                <a:latin typeface="Verdana"/>
                <a:cs typeface="Verdana"/>
              </a:rPr>
              <a:t>sus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componentes.</a:t>
            </a:r>
            <a:endParaRPr sz="1000">
              <a:latin typeface="Verdana"/>
              <a:cs typeface="Verdana"/>
            </a:endParaRPr>
          </a:p>
          <a:p>
            <a:pPr marL="263525">
              <a:lnSpc>
                <a:spcPct val="100000"/>
              </a:lnSpc>
              <a:spcBef>
                <a:spcPts val="1010"/>
              </a:spcBef>
            </a:pP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No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colocar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cargas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pesadas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balcones,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como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jardineras.</a:t>
            </a:r>
            <a:endParaRPr sz="1000">
              <a:latin typeface="Verdana"/>
              <a:cs typeface="Verdana"/>
            </a:endParaRPr>
          </a:p>
          <a:p>
            <a:pPr marL="263525" marR="963294">
              <a:lnSpc>
                <a:spcPts val="2210"/>
              </a:lnSpc>
              <a:spcBef>
                <a:spcPts val="80"/>
              </a:spcBef>
            </a:pP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No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realizar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vanos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reconstrucciones 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sin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autorización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autoridades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competentes.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No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colocar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rótulos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publicitarios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atenten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contra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imagen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fachada.</a:t>
            </a:r>
            <a:endParaRPr sz="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0409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35</a:t>
            </a:r>
            <a:endParaRPr sz="60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7"/>
            <a:ext cx="7559675" cy="5760085"/>
            <a:chOff x="0" y="37"/>
            <a:chExt cx="7559675" cy="576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7"/>
              <a:ext cx="7559420" cy="57599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372" y="901788"/>
              <a:ext cx="6703186" cy="3964178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0540" y="914222"/>
            <a:ext cx="6596126" cy="385775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072510" y="569721"/>
            <a:ext cx="38512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14" dirty="0">
                <a:solidFill>
                  <a:srgbClr val="24408F"/>
                </a:solidFill>
                <a:latin typeface="Tahoma"/>
                <a:cs typeface="Tahoma"/>
              </a:rPr>
              <a:t>MANTENIMIENTO</a:t>
            </a:r>
            <a:r>
              <a:rPr sz="1500" b="1" spc="-20" dirty="0">
                <a:solidFill>
                  <a:srgbClr val="24408F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24408F"/>
                </a:solidFill>
                <a:latin typeface="Tahoma"/>
                <a:cs typeface="Tahoma"/>
              </a:rPr>
              <a:t>-</a:t>
            </a:r>
            <a:r>
              <a:rPr sz="1500" b="1" spc="-35" dirty="0">
                <a:solidFill>
                  <a:srgbClr val="24408F"/>
                </a:solidFill>
                <a:latin typeface="Tahoma"/>
                <a:cs typeface="Tahoma"/>
              </a:rPr>
              <a:t> </a:t>
            </a:r>
            <a:r>
              <a:rPr sz="1500" b="1" spc="-20" dirty="0">
                <a:solidFill>
                  <a:srgbClr val="24408F"/>
                </a:solidFill>
                <a:latin typeface="Tahoma"/>
                <a:cs typeface="Tahoma"/>
              </a:rPr>
              <a:t>FACHADAS</a:t>
            </a:r>
            <a:r>
              <a:rPr sz="1500" b="1" spc="-30" dirty="0">
                <a:solidFill>
                  <a:srgbClr val="24408F"/>
                </a:solidFill>
                <a:latin typeface="Tahoma"/>
                <a:cs typeface="Tahoma"/>
              </a:rPr>
              <a:t> </a:t>
            </a:r>
            <a:r>
              <a:rPr sz="1500" b="1" spc="-145" dirty="0">
                <a:solidFill>
                  <a:srgbClr val="24408F"/>
                </a:solidFill>
                <a:latin typeface="Tahoma"/>
                <a:cs typeface="Tahoma"/>
              </a:rPr>
              <a:t>EXTERIORES</a:t>
            </a:r>
            <a:endParaRPr sz="1500">
              <a:latin typeface="Tahoma"/>
              <a:cs typeface="Tahoma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498347" y="908557"/>
          <a:ext cx="6685915" cy="38550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2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0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3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8135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FRECUENCIA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81280" marB="0">
                    <a:lnL w="12700">
                      <a:solidFill>
                        <a:srgbClr val="D25F0A"/>
                      </a:solidFill>
                      <a:prstDash val="solid"/>
                    </a:lnL>
                    <a:lnT w="12700">
                      <a:solidFill>
                        <a:srgbClr val="D25F0A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4708"/>
                    </a:solidFill>
                  </a:tcPr>
                </a:tc>
                <a:tc>
                  <a:txBody>
                    <a:bodyPr/>
                    <a:lstStyle/>
                    <a:p>
                      <a:pPr marL="21907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00" b="1" spc="-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INSTECCIONES</a:t>
                      </a:r>
                      <a:r>
                        <a:rPr sz="1000" b="1" spc="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Y</a:t>
                      </a:r>
                      <a:r>
                        <a:rPr sz="1000" b="1" spc="7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COMPROBACIONES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81280" marB="0">
                    <a:lnT w="12700">
                      <a:solidFill>
                        <a:srgbClr val="D25F0A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4708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ACCIONES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81280" marB="0">
                    <a:lnR w="12700">
                      <a:solidFill>
                        <a:srgbClr val="D25F0A"/>
                      </a:solidFill>
                      <a:prstDash val="solid"/>
                    </a:lnR>
                    <a:lnT w="12700">
                      <a:solidFill>
                        <a:srgbClr val="D25F0A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470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Permanente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25F0A"/>
                      </a:solidFill>
                      <a:prstDash val="solid"/>
                    </a:lnL>
                    <a:lnR w="12700">
                      <a:solidFill>
                        <a:srgbClr val="D25F0A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D25F0A"/>
                      </a:solidFill>
                      <a:prstDash val="solid"/>
                    </a:lnB>
                    <a:solidFill>
                      <a:srgbClr val="CED5DC"/>
                    </a:solidFill>
                  </a:tcPr>
                </a:tc>
                <a:tc>
                  <a:txBody>
                    <a:bodyPr/>
                    <a:lstStyle/>
                    <a:p>
                      <a:pPr marL="83185" marR="734060">
                        <a:lnSpc>
                          <a:spcPct val="103000"/>
                        </a:lnSpc>
                        <a:spcBef>
                          <a:spcPts val="280"/>
                        </a:spcBef>
                      </a:pPr>
                      <a:r>
                        <a:rPr sz="1000" spc="-60" dirty="0">
                          <a:latin typeface="Verdana"/>
                          <a:cs typeface="Verdana"/>
                        </a:rPr>
                        <a:t>Vigilar: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Responsable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custodio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Aparición</a:t>
                      </a:r>
                      <a:r>
                        <a:rPr sz="1000" spc="75" dirty="0">
                          <a:latin typeface="Verdana"/>
                          <a:cs typeface="Verdana"/>
                        </a:rPr>
                        <a:t> de</a:t>
                      </a:r>
                      <a:r>
                        <a:rPr sz="1000" spc="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humedades Desplomes,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fisuras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grietas.</a:t>
                      </a:r>
                      <a:endParaRPr sz="1000">
                        <a:latin typeface="Verdana"/>
                        <a:cs typeface="Verdana"/>
                      </a:endParaRPr>
                    </a:p>
                    <a:p>
                      <a:pPr marL="83185" marR="541020">
                        <a:lnSpc>
                          <a:spcPct val="103000"/>
                        </a:lnSpc>
                        <a:spcBef>
                          <a:spcPts val="5"/>
                        </a:spcBef>
                      </a:pPr>
                      <a:r>
                        <a:rPr sz="1000" spc="-40" dirty="0">
                          <a:latin typeface="Verdana"/>
                          <a:cs typeface="Verdana"/>
                        </a:rPr>
                        <a:t>Desprendimientos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piezas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sueltas.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Balcones</a:t>
                      </a:r>
                      <a:endParaRPr sz="1000">
                        <a:latin typeface="Verdana"/>
                        <a:cs typeface="Verdana"/>
                      </a:endParaRPr>
                    </a:p>
                    <a:p>
                      <a:pPr marL="8318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Suciedades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D25F0A"/>
                      </a:solidFill>
                      <a:prstDash val="solid"/>
                    </a:lnL>
                    <a:lnR w="12700">
                      <a:solidFill>
                        <a:srgbClr val="D25F0A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D25F0A"/>
                      </a:solidFill>
                      <a:prstDash val="solid"/>
                    </a:lnB>
                    <a:solidFill>
                      <a:srgbClr val="CED5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25F0A"/>
                      </a:solidFill>
                      <a:prstDash val="solid"/>
                    </a:lnL>
                    <a:lnR w="12700">
                      <a:solidFill>
                        <a:srgbClr val="D25F0A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D25F0A"/>
                      </a:solidFill>
                      <a:prstDash val="solid"/>
                    </a:lnB>
                    <a:solidFill>
                      <a:srgbClr val="CED5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2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114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1000" spc="-9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5</a:t>
                      </a:r>
                      <a:r>
                        <a:rPr sz="1000" spc="-11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años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25F0A"/>
                      </a:solidFill>
                      <a:prstDash val="solid"/>
                    </a:lnL>
                    <a:lnR w="12700">
                      <a:solidFill>
                        <a:srgbClr val="D25F0A"/>
                      </a:solidFill>
                      <a:prstDash val="solid"/>
                    </a:lnR>
                    <a:lnT w="12700">
                      <a:solidFill>
                        <a:srgbClr val="D25F0A"/>
                      </a:solidFill>
                      <a:prstDash val="solid"/>
                    </a:lnT>
                    <a:lnB w="12700">
                      <a:solidFill>
                        <a:srgbClr val="D25F0A"/>
                      </a:solidFill>
                      <a:prstDash val="solid"/>
                    </a:lnB>
                    <a:solidFill>
                      <a:srgbClr val="C3CCD2"/>
                    </a:solidFill>
                  </a:tcPr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Inspeccionar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D25F0A"/>
                      </a:solidFill>
                      <a:prstDash val="solid"/>
                    </a:lnL>
                    <a:lnR w="12700">
                      <a:solidFill>
                        <a:srgbClr val="D25F0A"/>
                      </a:solidFill>
                      <a:prstDash val="solid"/>
                    </a:lnR>
                    <a:lnT w="12700">
                      <a:solidFill>
                        <a:srgbClr val="D25F0A"/>
                      </a:solidFill>
                      <a:prstDash val="solid"/>
                    </a:lnT>
                    <a:lnB w="12700">
                      <a:solidFill>
                        <a:srgbClr val="D25F0A"/>
                      </a:solidFill>
                      <a:prstDash val="solid"/>
                    </a:lnB>
                    <a:solidFill>
                      <a:srgbClr val="C3CCD2"/>
                    </a:solidFill>
                  </a:tcPr>
                </a:tc>
                <a:tc>
                  <a:txBody>
                    <a:bodyPr/>
                    <a:lstStyle/>
                    <a:p>
                      <a:pPr marL="83820" marR="217170">
                        <a:lnSpc>
                          <a:spcPct val="103000"/>
                        </a:lnSpc>
                        <a:spcBef>
                          <a:spcPts val="284"/>
                        </a:spcBef>
                      </a:pPr>
                      <a:r>
                        <a:rPr sz="1000" spc="-20" dirty="0">
                          <a:latin typeface="Verdana"/>
                          <a:cs typeface="Verdana"/>
                        </a:rPr>
                        <a:t>Inspección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general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 de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 elementos </a:t>
                      </a:r>
                      <a:r>
                        <a:rPr sz="1000" spc="7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estanquidad</a:t>
                      </a:r>
                      <a:r>
                        <a:rPr sz="1000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7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remates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y 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aristas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8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las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cornisas,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balcones, dinteles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y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cuerpos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salientes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8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la </a:t>
                      </a:r>
                      <a:r>
                        <a:rPr sz="1000" spc="40" dirty="0">
                          <a:latin typeface="Verdana"/>
                          <a:cs typeface="Verdana"/>
                        </a:rPr>
                        <a:t>fachada.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D25F0A"/>
                      </a:solidFill>
                      <a:prstDash val="solid"/>
                    </a:lnL>
                    <a:lnR w="12700">
                      <a:solidFill>
                        <a:srgbClr val="D25F0A"/>
                      </a:solidFill>
                      <a:prstDash val="solid"/>
                    </a:lnR>
                    <a:lnT w="12700">
                      <a:solidFill>
                        <a:srgbClr val="D25F0A"/>
                      </a:solidFill>
                      <a:prstDash val="solid"/>
                    </a:lnT>
                    <a:lnB w="12700">
                      <a:solidFill>
                        <a:srgbClr val="D25F0A"/>
                      </a:solidFill>
                      <a:prstDash val="solid"/>
                    </a:lnB>
                    <a:solidFill>
                      <a:srgbClr val="C3CC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7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000" spc="114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5" dirty="0">
                          <a:latin typeface="Verdana"/>
                          <a:cs typeface="Verdana"/>
                        </a:rPr>
                        <a:t>10</a:t>
                      </a:r>
                      <a:r>
                        <a:rPr sz="1000" spc="-11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años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130810" marB="0">
                    <a:lnL w="12700">
                      <a:solidFill>
                        <a:srgbClr val="D25F0A"/>
                      </a:solidFill>
                      <a:prstDash val="solid"/>
                    </a:lnL>
                    <a:lnR w="12700">
                      <a:solidFill>
                        <a:srgbClr val="D25F0A"/>
                      </a:solidFill>
                      <a:prstDash val="solid"/>
                    </a:lnR>
                    <a:lnT w="12700">
                      <a:solidFill>
                        <a:srgbClr val="D25F0A"/>
                      </a:solidFill>
                      <a:prstDash val="solid"/>
                    </a:lnT>
                    <a:lnB w="12700">
                      <a:solidFill>
                        <a:srgbClr val="D25F0A"/>
                      </a:solidFill>
                      <a:prstDash val="solid"/>
                    </a:lnB>
                    <a:solidFill>
                      <a:srgbClr val="CED5DC"/>
                    </a:solidFill>
                  </a:tcPr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Inspeccionar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D25F0A"/>
                      </a:solidFill>
                      <a:prstDash val="solid"/>
                    </a:lnL>
                    <a:lnR w="12700">
                      <a:solidFill>
                        <a:srgbClr val="D25F0A"/>
                      </a:solidFill>
                      <a:prstDash val="solid"/>
                    </a:lnR>
                    <a:lnT w="12700">
                      <a:solidFill>
                        <a:srgbClr val="D25F0A"/>
                      </a:solidFill>
                      <a:prstDash val="solid"/>
                    </a:lnT>
                    <a:lnB w="12700">
                      <a:solidFill>
                        <a:srgbClr val="D25F0A"/>
                      </a:solidFill>
                      <a:prstDash val="solid"/>
                    </a:lnB>
                    <a:solidFill>
                      <a:srgbClr val="CED5DC"/>
                    </a:solidFill>
                  </a:tcPr>
                </a:tc>
                <a:tc>
                  <a:txBody>
                    <a:bodyPr/>
                    <a:lstStyle/>
                    <a:p>
                      <a:pPr marL="83820" marR="128270" algn="just">
                        <a:lnSpc>
                          <a:spcPct val="103000"/>
                        </a:lnSpc>
                        <a:spcBef>
                          <a:spcPts val="295"/>
                        </a:spcBef>
                      </a:pPr>
                      <a:r>
                        <a:rPr sz="1000" spc="5" dirty="0">
                          <a:latin typeface="Verdana"/>
                          <a:cs typeface="Verdana"/>
                        </a:rPr>
                        <a:t>Control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7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2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30" dirty="0">
                          <a:latin typeface="Verdana"/>
                          <a:cs typeface="Verdana"/>
                        </a:rPr>
                        <a:t>aparición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8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fisuras,</a:t>
                      </a:r>
                      <a:r>
                        <a:rPr sz="100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grietas</a:t>
                      </a:r>
                      <a:r>
                        <a:rPr sz="1000" spc="-1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1000" spc="-1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5" dirty="0">
                          <a:latin typeface="Verdana"/>
                          <a:cs typeface="Verdana"/>
                        </a:rPr>
                        <a:t>alteraciones</a:t>
                      </a:r>
                      <a:r>
                        <a:rPr sz="1000" spc="-1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25" dirty="0">
                          <a:latin typeface="Verdana"/>
                          <a:cs typeface="Verdana"/>
                        </a:rPr>
                        <a:t>ocasionadas</a:t>
                      </a:r>
                      <a:r>
                        <a:rPr sz="100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15" dirty="0">
                          <a:latin typeface="Verdana"/>
                          <a:cs typeface="Verdana"/>
                        </a:rPr>
                        <a:t>por</a:t>
                      </a:r>
                      <a:r>
                        <a:rPr sz="100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1000" spc="-1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25" dirty="0">
                          <a:latin typeface="Verdana"/>
                          <a:cs typeface="Verdana"/>
                        </a:rPr>
                        <a:t>agentes</a:t>
                      </a:r>
                      <a:r>
                        <a:rPr sz="1000" spc="-1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5" dirty="0">
                          <a:latin typeface="Verdana"/>
                          <a:cs typeface="Verdana"/>
                        </a:rPr>
                        <a:t>atmosféricos</a:t>
                      </a:r>
                      <a:r>
                        <a:rPr sz="1000" spc="-1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5" dirty="0">
                          <a:latin typeface="Verdana"/>
                          <a:cs typeface="Verdana"/>
                        </a:rPr>
                        <a:t>sobre</a:t>
                      </a:r>
                      <a:r>
                        <a:rPr sz="100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cerramientos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8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15" dirty="0">
                          <a:latin typeface="Verdana"/>
                          <a:cs typeface="Verdana"/>
                        </a:rPr>
                        <a:t>piedra.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D25F0A"/>
                      </a:solidFill>
                      <a:prstDash val="solid"/>
                    </a:lnL>
                    <a:lnR w="12700">
                      <a:solidFill>
                        <a:srgbClr val="D25F0A"/>
                      </a:solidFill>
                      <a:prstDash val="solid"/>
                    </a:lnR>
                    <a:lnT w="12700">
                      <a:solidFill>
                        <a:srgbClr val="D25F0A"/>
                      </a:solidFill>
                      <a:prstDash val="solid"/>
                    </a:lnT>
                    <a:lnB w="12700">
                      <a:solidFill>
                        <a:srgbClr val="D25F0A"/>
                      </a:solidFill>
                      <a:prstDash val="solid"/>
                    </a:lnB>
                    <a:solidFill>
                      <a:srgbClr val="CED5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5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000" spc="114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1000" spc="-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6</a:t>
                      </a:r>
                      <a:r>
                        <a:rPr sz="1000" spc="-11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meses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D25F0A"/>
                      </a:solidFill>
                      <a:prstDash val="solid"/>
                    </a:lnL>
                    <a:lnR w="12700">
                      <a:solidFill>
                        <a:srgbClr val="D25F0A"/>
                      </a:solidFill>
                      <a:prstDash val="solid"/>
                    </a:lnR>
                    <a:lnT w="12700">
                      <a:solidFill>
                        <a:srgbClr val="D25F0A"/>
                      </a:solidFill>
                      <a:prstDash val="solid"/>
                    </a:lnT>
                    <a:lnB w="12700">
                      <a:solidFill>
                        <a:srgbClr val="D25F0A"/>
                      </a:solidFill>
                      <a:prstDash val="solid"/>
                    </a:lnB>
                    <a:solidFill>
                      <a:srgbClr val="E7EBEC"/>
                    </a:solidFill>
                  </a:tcPr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Limpiar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D25F0A"/>
                      </a:solidFill>
                      <a:prstDash val="solid"/>
                    </a:lnL>
                    <a:lnR w="12700">
                      <a:solidFill>
                        <a:srgbClr val="D25F0A"/>
                      </a:solidFill>
                      <a:prstDash val="solid"/>
                    </a:lnR>
                    <a:lnT w="12700">
                      <a:solidFill>
                        <a:srgbClr val="D25F0A"/>
                      </a:solidFill>
                      <a:prstDash val="solid"/>
                    </a:lnT>
                    <a:lnB w="12700">
                      <a:solidFill>
                        <a:srgbClr val="D25F0A"/>
                      </a:solidFill>
                      <a:prstDash val="solid"/>
                    </a:lnB>
                    <a:solidFill>
                      <a:srgbClr val="E7EBEC"/>
                    </a:solidFill>
                  </a:tcPr>
                </a:tc>
                <a:tc>
                  <a:txBody>
                    <a:bodyPr/>
                    <a:lstStyle/>
                    <a:p>
                      <a:pPr marL="83820" marR="514984" algn="just">
                        <a:lnSpc>
                          <a:spcPct val="103099"/>
                        </a:lnSpc>
                        <a:spcBef>
                          <a:spcPts val="295"/>
                        </a:spcBef>
                      </a:pPr>
                      <a:r>
                        <a:rPr sz="1000" spc="-20" dirty="0">
                          <a:latin typeface="Verdana"/>
                          <a:cs typeface="Verdana"/>
                        </a:rPr>
                        <a:t>Limpieza </a:t>
                      </a:r>
                      <a:r>
                        <a:rPr sz="1000" spc="7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antepechos.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Limpieza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7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5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100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paramentos,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eliminar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el</a:t>
                      </a:r>
                      <a:r>
                        <a:rPr sz="100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polvo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adherido.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D25F0A"/>
                      </a:solidFill>
                      <a:prstDash val="solid"/>
                    </a:lnL>
                    <a:lnR w="12700">
                      <a:solidFill>
                        <a:srgbClr val="D25F0A"/>
                      </a:solidFill>
                      <a:prstDash val="solid"/>
                    </a:lnR>
                    <a:lnT w="12700">
                      <a:solidFill>
                        <a:srgbClr val="D25F0A"/>
                      </a:solidFill>
                      <a:prstDash val="solid"/>
                    </a:lnT>
                    <a:lnB w="12700">
                      <a:solidFill>
                        <a:srgbClr val="D25F0A"/>
                      </a:solidFill>
                      <a:prstDash val="solid"/>
                    </a:lnB>
                    <a:solidFill>
                      <a:srgbClr val="E7EB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065"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000" spc="114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1000" spc="-9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1</a:t>
                      </a:r>
                      <a:r>
                        <a:rPr sz="1000" spc="-11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año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D25F0A"/>
                      </a:solidFill>
                      <a:prstDash val="solid"/>
                    </a:lnL>
                    <a:lnR w="12700">
                      <a:solidFill>
                        <a:srgbClr val="D25F0A"/>
                      </a:solidFill>
                      <a:prstDash val="solid"/>
                    </a:lnR>
                    <a:lnT w="12700">
                      <a:solidFill>
                        <a:srgbClr val="D25F0A"/>
                      </a:solidFill>
                      <a:prstDash val="solid"/>
                    </a:lnT>
                    <a:lnB w="12700">
                      <a:solidFill>
                        <a:srgbClr val="D25F0A"/>
                      </a:solidFill>
                      <a:prstDash val="solid"/>
                    </a:lnB>
                    <a:solidFill>
                      <a:srgbClr val="CED5DC"/>
                    </a:solidFill>
                  </a:tcPr>
                </a:tc>
                <a:tc>
                  <a:txBody>
                    <a:bodyPr/>
                    <a:lstStyle/>
                    <a:p>
                      <a:pPr marL="8318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Limpiar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D25F0A"/>
                      </a:solidFill>
                      <a:prstDash val="solid"/>
                    </a:lnL>
                    <a:lnR w="12700">
                      <a:solidFill>
                        <a:srgbClr val="D25F0A"/>
                      </a:solidFill>
                      <a:prstDash val="solid"/>
                    </a:lnR>
                    <a:lnT w="12700">
                      <a:solidFill>
                        <a:srgbClr val="D25F0A"/>
                      </a:solidFill>
                      <a:prstDash val="solid"/>
                    </a:lnT>
                    <a:lnB w="12700">
                      <a:solidFill>
                        <a:srgbClr val="D25F0A"/>
                      </a:solidFill>
                      <a:prstDash val="solid"/>
                    </a:lnB>
                    <a:solidFill>
                      <a:srgbClr val="CED5DC"/>
                    </a:solidFill>
                  </a:tcPr>
                </a:tc>
                <a:tc>
                  <a:txBody>
                    <a:bodyPr/>
                    <a:lstStyle/>
                    <a:p>
                      <a:pPr marL="83820" marR="365760">
                        <a:lnSpc>
                          <a:spcPct val="103000"/>
                        </a:lnSpc>
                        <a:spcBef>
                          <a:spcPts val="295"/>
                        </a:spcBef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Limpieza</a:t>
                      </a:r>
                      <a:r>
                        <a:rPr sz="1000" spc="-9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7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1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1000" spc="-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superficie</a:t>
                      </a:r>
                      <a:r>
                        <a:rPr sz="100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7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las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cornisas.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D25F0A"/>
                      </a:solidFill>
                      <a:prstDash val="solid"/>
                    </a:lnL>
                    <a:lnR w="12700">
                      <a:solidFill>
                        <a:srgbClr val="D25F0A"/>
                      </a:solidFill>
                      <a:prstDash val="solid"/>
                    </a:lnR>
                    <a:lnT w="12700">
                      <a:solidFill>
                        <a:srgbClr val="D25F0A"/>
                      </a:solidFill>
                      <a:prstDash val="solid"/>
                    </a:lnT>
                    <a:lnB w="12700">
                      <a:solidFill>
                        <a:srgbClr val="D25F0A"/>
                      </a:solidFill>
                      <a:prstDash val="solid"/>
                    </a:lnB>
                    <a:solidFill>
                      <a:srgbClr val="CED5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7152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36</a:t>
            </a:r>
            <a:endParaRPr sz="60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7"/>
            <a:ext cx="7559675" cy="5760085"/>
            <a:chOff x="0" y="37"/>
            <a:chExt cx="7559675" cy="576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7"/>
              <a:ext cx="7559420" cy="575995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7161" y="5218963"/>
              <a:ext cx="3322954" cy="22860"/>
            </a:xfrm>
            <a:custGeom>
              <a:avLst/>
              <a:gdLst/>
              <a:ahLst/>
              <a:cxnLst/>
              <a:rect l="l" t="t" r="r" b="b"/>
              <a:pathLst>
                <a:path w="3322954" h="22860">
                  <a:moveTo>
                    <a:pt x="3322701" y="0"/>
                  </a:moveTo>
                  <a:lnTo>
                    <a:pt x="0" y="0"/>
                  </a:lnTo>
                  <a:lnTo>
                    <a:pt x="0" y="22809"/>
                  </a:lnTo>
                  <a:lnTo>
                    <a:pt x="3322701" y="22809"/>
                  </a:lnTo>
                  <a:lnTo>
                    <a:pt x="3322701" y="0"/>
                  </a:lnTo>
                  <a:close/>
                </a:path>
              </a:pathLst>
            </a:custGeom>
            <a:solidFill>
              <a:srgbClr val="FF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9901" y="5218964"/>
              <a:ext cx="3322701" cy="228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5863" y="4975783"/>
              <a:ext cx="592747" cy="37083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17689" y="1643430"/>
              <a:ext cx="43815" cy="2141220"/>
            </a:xfrm>
            <a:custGeom>
              <a:avLst/>
              <a:gdLst/>
              <a:ahLst/>
              <a:cxnLst/>
              <a:rect l="l" t="t" r="r" b="b"/>
              <a:pathLst>
                <a:path w="43815" h="2141220">
                  <a:moveTo>
                    <a:pt x="43205" y="2098789"/>
                  </a:moveTo>
                  <a:lnTo>
                    <a:pt x="0" y="2098789"/>
                  </a:lnTo>
                  <a:lnTo>
                    <a:pt x="0" y="2140915"/>
                  </a:lnTo>
                  <a:lnTo>
                    <a:pt x="43205" y="2140915"/>
                  </a:lnTo>
                  <a:lnTo>
                    <a:pt x="43205" y="2098789"/>
                  </a:lnTo>
                  <a:close/>
                </a:path>
                <a:path w="43815" h="2141220">
                  <a:moveTo>
                    <a:pt x="43205" y="1532877"/>
                  </a:moveTo>
                  <a:lnTo>
                    <a:pt x="0" y="1532877"/>
                  </a:lnTo>
                  <a:lnTo>
                    <a:pt x="0" y="1575003"/>
                  </a:lnTo>
                  <a:lnTo>
                    <a:pt x="43205" y="1575003"/>
                  </a:lnTo>
                  <a:lnTo>
                    <a:pt x="43205" y="1532877"/>
                  </a:lnTo>
                  <a:close/>
                </a:path>
                <a:path w="43815" h="2141220">
                  <a:moveTo>
                    <a:pt x="43205" y="1106919"/>
                  </a:moveTo>
                  <a:lnTo>
                    <a:pt x="0" y="1106919"/>
                  </a:lnTo>
                  <a:lnTo>
                    <a:pt x="0" y="1149045"/>
                  </a:lnTo>
                  <a:lnTo>
                    <a:pt x="43205" y="1149045"/>
                  </a:lnTo>
                  <a:lnTo>
                    <a:pt x="43205" y="1106919"/>
                  </a:lnTo>
                  <a:close/>
                </a:path>
                <a:path w="43815" h="2141220">
                  <a:moveTo>
                    <a:pt x="43205" y="411480"/>
                  </a:moveTo>
                  <a:lnTo>
                    <a:pt x="0" y="411480"/>
                  </a:lnTo>
                  <a:lnTo>
                    <a:pt x="0" y="453593"/>
                  </a:lnTo>
                  <a:lnTo>
                    <a:pt x="43205" y="453593"/>
                  </a:lnTo>
                  <a:lnTo>
                    <a:pt x="43205" y="411480"/>
                  </a:lnTo>
                  <a:close/>
                </a:path>
                <a:path w="43815" h="2141220">
                  <a:moveTo>
                    <a:pt x="43205" y="0"/>
                  </a:moveTo>
                  <a:lnTo>
                    <a:pt x="0" y="0"/>
                  </a:lnTo>
                  <a:lnTo>
                    <a:pt x="0" y="42113"/>
                  </a:lnTo>
                  <a:lnTo>
                    <a:pt x="43205" y="42113"/>
                  </a:lnTo>
                  <a:lnTo>
                    <a:pt x="43205" y="0"/>
                  </a:lnTo>
                  <a:close/>
                </a:path>
              </a:pathLst>
            </a:custGeom>
            <a:solidFill>
              <a:srgbClr val="FF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1960">
              <a:lnSpc>
                <a:spcPct val="100000"/>
              </a:lnSpc>
              <a:spcBef>
                <a:spcPts val="100"/>
              </a:spcBef>
            </a:pPr>
            <a:r>
              <a:rPr spc="-130" dirty="0"/>
              <a:t>CARPINTERÍA</a:t>
            </a:r>
            <a:r>
              <a:rPr spc="-15" dirty="0"/>
              <a:t> </a:t>
            </a:r>
            <a:r>
              <a:rPr dirty="0"/>
              <a:t>Y</a:t>
            </a:r>
            <a:r>
              <a:rPr spc="-15" dirty="0"/>
              <a:t> </a:t>
            </a:r>
            <a:r>
              <a:rPr spc="-125" dirty="0"/>
              <a:t>ELEMENTOS</a:t>
            </a:r>
            <a:r>
              <a:rPr spc="-20" dirty="0"/>
              <a:t> </a:t>
            </a:r>
            <a:r>
              <a:rPr spc="-120" dirty="0"/>
              <a:t>DE</a:t>
            </a:r>
            <a:r>
              <a:rPr dirty="0"/>
              <a:t> </a:t>
            </a:r>
            <a:r>
              <a:rPr spc="-55" dirty="0"/>
              <a:t>PROTECCIÓN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38404" y="959865"/>
            <a:ext cx="6779259" cy="304482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125095">
              <a:lnSpc>
                <a:spcPts val="1100"/>
              </a:lnSpc>
              <a:spcBef>
                <a:spcPts val="215"/>
              </a:spcBef>
            </a:pP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este ítem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se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presentan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generalmente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problemas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funcionamiento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cerraduras;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es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conveniente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comprobar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95" dirty="0">
                <a:solidFill>
                  <a:srgbClr val="221F1F"/>
                </a:solidFill>
                <a:latin typeface="Verdana"/>
                <a:cs typeface="Verdana"/>
              </a:rPr>
              <a:t>su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estado,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para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lo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cual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es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necesario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sustituirlas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14" dirty="0">
                <a:solidFill>
                  <a:srgbClr val="221F1F"/>
                </a:solidFill>
                <a:latin typeface="Verdana"/>
                <a:cs typeface="Verdana"/>
              </a:rPr>
              <a:t>si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fuera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caso.</a:t>
            </a:r>
            <a:endParaRPr sz="10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Verdana"/>
              <a:cs typeface="Verdana"/>
            </a:endParaRPr>
          </a:p>
          <a:p>
            <a:pPr marL="263525" marR="97790" algn="just">
              <a:lnSpc>
                <a:spcPts val="1110"/>
              </a:lnSpc>
              <a:spcBef>
                <a:spcPts val="5"/>
              </a:spcBef>
            </a:pPr>
            <a:r>
              <a:rPr sz="1000" spc="-70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100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10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puertas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se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presentan</a:t>
            </a:r>
            <a:r>
              <a:rPr sz="100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deformaciones</a:t>
            </a:r>
            <a:r>
              <a:rPr sz="100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por</a:t>
            </a:r>
            <a:r>
              <a:rPr sz="100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humedad</a:t>
            </a:r>
            <a:r>
              <a:rPr sz="100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por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100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tiempo</a:t>
            </a:r>
            <a:r>
              <a:rPr sz="1000" spc="-10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uso,</a:t>
            </a:r>
            <a:r>
              <a:rPr sz="100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también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por</a:t>
            </a:r>
            <a:r>
              <a:rPr sz="100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deterio-</a:t>
            </a:r>
            <a:r>
              <a:rPr sz="100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ro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bisagras.</a:t>
            </a:r>
            <a:endParaRPr sz="1000">
              <a:latin typeface="Verdana"/>
              <a:cs typeface="Verdana"/>
            </a:endParaRPr>
          </a:p>
          <a:p>
            <a:pPr marL="263525" marR="102870" algn="just">
              <a:lnSpc>
                <a:spcPts val="1100"/>
              </a:lnSpc>
              <a:spcBef>
                <a:spcPts val="1090"/>
              </a:spcBef>
            </a:pP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limpieza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puertas</a:t>
            </a:r>
            <a:r>
              <a:rPr sz="1000" spc="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marcos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con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vidrios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deberá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realizarse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con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agua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tibia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jabonosa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no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con</a:t>
            </a:r>
            <a:r>
              <a:rPr sz="1000" spc="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paño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seco.</a:t>
            </a:r>
            <a:endParaRPr sz="1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865"/>
              </a:spcBef>
            </a:pPr>
            <a:endParaRPr sz="1000">
              <a:latin typeface="Verdana"/>
              <a:cs typeface="Verdana"/>
            </a:endParaRPr>
          </a:p>
          <a:p>
            <a:pPr marL="263525" algn="just">
              <a:lnSpc>
                <a:spcPct val="100000"/>
              </a:lnSpc>
              <a:spcBef>
                <a:spcPts val="5"/>
              </a:spcBef>
            </a:pPr>
            <a:r>
              <a:rPr sz="1000" b="1" spc="-40" dirty="0">
                <a:solidFill>
                  <a:srgbClr val="221F1F"/>
                </a:solidFill>
                <a:latin typeface="Tahoma"/>
                <a:cs typeface="Tahoma"/>
              </a:rPr>
              <a:t>RECOMENDACIONES</a:t>
            </a:r>
            <a:r>
              <a:rPr sz="1000" b="1" spc="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45" dirty="0">
                <a:solidFill>
                  <a:srgbClr val="221F1F"/>
                </a:solidFill>
                <a:latin typeface="Tahoma"/>
                <a:cs typeface="Tahoma"/>
              </a:rPr>
              <a:t>PARA</a:t>
            </a:r>
            <a:r>
              <a:rPr sz="1000" b="1" spc="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0" dirty="0">
                <a:solidFill>
                  <a:srgbClr val="221F1F"/>
                </a:solidFill>
                <a:latin typeface="Tahoma"/>
                <a:cs typeface="Tahoma"/>
              </a:rPr>
              <a:t>EVITAR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221F1F"/>
                </a:solidFill>
                <a:latin typeface="Tahoma"/>
                <a:cs typeface="Tahoma"/>
              </a:rPr>
              <a:t>SU</a:t>
            </a:r>
            <a:r>
              <a:rPr sz="1000" b="1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DETERIORO</a:t>
            </a:r>
            <a:endParaRPr sz="1000">
              <a:latin typeface="Tahoma"/>
              <a:cs typeface="Tahoma"/>
            </a:endParaRPr>
          </a:p>
          <a:p>
            <a:pPr marL="263525" marR="5080">
              <a:lnSpc>
                <a:spcPct val="102200"/>
              </a:lnSpc>
              <a:spcBef>
                <a:spcPts val="5"/>
              </a:spcBef>
            </a:pP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cerramientos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pintados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deberán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ser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limpiados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con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agua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tibia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detergente;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luego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deberán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ser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enjua-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gados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secados.</a:t>
            </a:r>
            <a:endParaRPr sz="1000">
              <a:latin typeface="Verdana"/>
              <a:cs typeface="Verdana"/>
            </a:endParaRPr>
          </a:p>
          <a:p>
            <a:pPr marL="263525" marR="93345" algn="just">
              <a:lnSpc>
                <a:spcPts val="1100"/>
              </a:lnSpc>
              <a:spcBef>
                <a:spcPts val="1130"/>
              </a:spcBef>
            </a:pP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Para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evitar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deterioro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estructuras</a:t>
            </a:r>
            <a:r>
              <a:rPr sz="100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y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piezas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carpintería,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no</a:t>
            </a:r>
            <a:r>
              <a:rPr sz="100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debe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modificarse</a:t>
            </a:r>
            <a:r>
              <a:rPr sz="100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forma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ni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di-</a:t>
            </a:r>
            <a:r>
              <a:rPr sz="100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mensiones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ningún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elemento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carpintería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exterior,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ni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se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cambiará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su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emplazamiento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sin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permiso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correspondiente.</a:t>
            </a:r>
            <a:endParaRPr sz="1000">
              <a:latin typeface="Verdana"/>
              <a:cs typeface="Verdana"/>
            </a:endParaRPr>
          </a:p>
          <a:p>
            <a:pPr marL="263525" marR="97790" algn="just">
              <a:lnSpc>
                <a:spcPts val="1100"/>
              </a:lnSpc>
              <a:spcBef>
                <a:spcPts val="1105"/>
              </a:spcBef>
            </a:pP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No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introducir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elementos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extraños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10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hojas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cerco,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ni</a:t>
            </a:r>
            <a:r>
              <a:rPr sz="100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presionar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hojas</a:t>
            </a:r>
            <a:r>
              <a:rPr sz="1000" spc="-10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puertas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abiertas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contra</a:t>
            </a:r>
            <a:r>
              <a:rPr sz="100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pared,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ya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esto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30" dirty="0">
                <a:solidFill>
                  <a:srgbClr val="221F1F"/>
                </a:solidFill>
                <a:latin typeface="Verdana"/>
                <a:cs typeface="Verdana"/>
              </a:rPr>
              <a:t>puede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dañar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bisagras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funcionamiento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puerta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35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ventana.</a:t>
            </a:r>
            <a:endParaRPr sz="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0409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37</a:t>
            </a:r>
            <a:endParaRPr sz="60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7"/>
            <a:ext cx="7559675" cy="5760085"/>
            <a:chOff x="0" y="37"/>
            <a:chExt cx="7559675" cy="576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7"/>
              <a:ext cx="7559420" cy="57599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736" y="900772"/>
              <a:ext cx="6684518" cy="442849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4190" y="905306"/>
            <a:ext cx="6581267" cy="432816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14" dirty="0"/>
              <a:t>MANTENIMIENTO</a:t>
            </a:r>
            <a:r>
              <a:rPr spc="-20" dirty="0"/>
              <a:t> </a:t>
            </a:r>
            <a:r>
              <a:rPr dirty="0"/>
              <a:t>-</a:t>
            </a:r>
            <a:r>
              <a:rPr spc="-15" dirty="0"/>
              <a:t> </a:t>
            </a:r>
            <a:r>
              <a:rPr spc="-130" dirty="0"/>
              <a:t>CARPINTERÍA</a:t>
            </a:r>
            <a:r>
              <a:rPr spc="-30" dirty="0"/>
              <a:t> </a:t>
            </a:r>
            <a:r>
              <a:rPr dirty="0"/>
              <a:t>Y</a:t>
            </a:r>
            <a:r>
              <a:rPr spc="-30" dirty="0"/>
              <a:t> </a:t>
            </a:r>
            <a:r>
              <a:rPr spc="-120" dirty="0"/>
              <a:t>ELEMENTOS</a:t>
            </a:r>
            <a:r>
              <a:rPr spc="-20" dirty="0"/>
              <a:t> </a:t>
            </a:r>
            <a:r>
              <a:rPr spc="-120" dirty="0"/>
              <a:t>DE</a:t>
            </a:r>
            <a:r>
              <a:rPr spc="-5" dirty="0"/>
              <a:t> </a:t>
            </a:r>
            <a:r>
              <a:rPr spc="-45" dirty="0"/>
              <a:t>PROTECCIÓN</a:t>
            </a: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492251" y="899413"/>
          <a:ext cx="6670675" cy="43249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1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4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0350"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FRECUENCIA</a:t>
                      </a:r>
                      <a:endParaRPr sz="950">
                        <a:latin typeface="Tahoma"/>
                        <a:cs typeface="Tahoma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806F6A"/>
                      </a:solidFill>
                      <a:prstDash val="solid"/>
                    </a:lnL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806F6A"/>
                    </a:solidFill>
                  </a:tcPr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50" b="1" spc="-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INSTECCIONES</a:t>
                      </a:r>
                      <a:r>
                        <a:rPr sz="9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Y</a:t>
                      </a:r>
                      <a:r>
                        <a:rPr sz="9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COMPROBACIONES</a:t>
                      </a:r>
                      <a:endParaRPr sz="950">
                        <a:latin typeface="Tahoma"/>
                        <a:cs typeface="Tahoma"/>
                      </a:endParaRPr>
                    </a:p>
                  </a:txBody>
                  <a:tcPr marL="0" marR="0" marT="59055" marB="0"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806F6A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9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ACCIONES</a:t>
                      </a:r>
                      <a:endParaRPr sz="950">
                        <a:latin typeface="Tahoma"/>
                        <a:cs typeface="Tahoma"/>
                      </a:endParaRPr>
                    </a:p>
                  </a:txBody>
                  <a:tcPr marL="0" marR="0" marT="59055" marB="0">
                    <a:lnR w="12700">
                      <a:solidFill>
                        <a:srgbClr val="806F6A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806F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950" spc="-10" dirty="0">
                          <a:latin typeface="Verdana"/>
                          <a:cs typeface="Verdana"/>
                        </a:rPr>
                        <a:t>Permanente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806F6A"/>
                      </a:solidFill>
                      <a:prstDash val="solid"/>
                    </a:lnL>
                    <a:lnR w="12700">
                      <a:solidFill>
                        <a:srgbClr val="806F6A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806F6A"/>
                      </a:solidFill>
                      <a:prstDash val="solid"/>
                    </a:lnB>
                    <a:solidFill>
                      <a:srgbClr val="CCC5C3"/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535305">
                        <a:lnSpc>
                          <a:spcPct val="103200"/>
                        </a:lnSpc>
                        <a:spcBef>
                          <a:spcPts val="295"/>
                        </a:spcBef>
                      </a:pPr>
                      <a:r>
                        <a:rPr sz="950" spc="-30" dirty="0">
                          <a:latin typeface="Verdana"/>
                          <a:cs typeface="Verdana"/>
                        </a:rPr>
                        <a:t>Vigila:</a:t>
                      </a:r>
                      <a:r>
                        <a:rPr sz="9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Responsable</a:t>
                      </a:r>
                      <a:r>
                        <a:rPr sz="95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55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95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custodio </a:t>
                      </a:r>
                      <a:r>
                        <a:rPr sz="950" spc="-20" dirty="0">
                          <a:latin typeface="Verdana"/>
                          <a:cs typeface="Verdana"/>
                        </a:rPr>
                        <a:t>Cierres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defectuosos</a:t>
                      </a:r>
                      <a:endParaRPr sz="950">
                        <a:latin typeface="Verdana"/>
                        <a:cs typeface="Verdana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50" spc="-30" dirty="0">
                          <a:latin typeface="Verdana"/>
                          <a:cs typeface="Verdana"/>
                        </a:rPr>
                        <a:t>Roturas</a:t>
                      </a:r>
                      <a:r>
                        <a:rPr sz="9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7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Cristal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806F6A"/>
                      </a:solidFill>
                      <a:prstDash val="solid"/>
                    </a:lnL>
                    <a:lnR w="12700">
                      <a:solidFill>
                        <a:srgbClr val="806F6A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806F6A"/>
                      </a:solidFill>
                      <a:prstDash val="solid"/>
                    </a:lnB>
                    <a:solidFill>
                      <a:srgbClr val="CCC5C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806F6A"/>
                      </a:solidFill>
                      <a:prstDash val="solid"/>
                    </a:lnL>
                    <a:lnR w="12700">
                      <a:solidFill>
                        <a:srgbClr val="806F6A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806F6A"/>
                      </a:solidFill>
                      <a:prstDash val="solid"/>
                    </a:lnB>
                    <a:solidFill>
                      <a:srgbClr val="CCC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5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</a:pPr>
                      <a:r>
                        <a:rPr sz="950" spc="100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9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75" dirty="0">
                          <a:latin typeface="Verdana"/>
                          <a:cs typeface="Verdana"/>
                        </a:rPr>
                        <a:t>1</a:t>
                      </a:r>
                      <a:r>
                        <a:rPr sz="9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25" dirty="0">
                          <a:latin typeface="Verdana"/>
                          <a:cs typeface="Verdana"/>
                        </a:rPr>
                        <a:t>año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806F6A"/>
                      </a:solidFill>
                      <a:prstDash val="solid"/>
                    </a:lnL>
                    <a:lnR w="12700">
                      <a:solidFill>
                        <a:srgbClr val="806F6A"/>
                      </a:solidFill>
                      <a:prstDash val="solid"/>
                    </a:lnR>
                    <a:lnT w="12700">
                      <a:solidFill>
                        <a:srgbClr val="806F6A"/>
                      </a:solidFill>
                      <a:prstDash val="solid"/>
                    </a:lnT>
                    <a:lnB w="12700">
                      <a:solidFill>
                        <a:srgbClr val="806F6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740" marR="954405">
                        <a:lnSpc>
                          <a:spcPct val="103200"/>
                        </a:lnSpc>
                        <a:spcBef>
                          <a:spcPts val="300"/>
                        </a:spcBef>
                      </a:pPr>
                      <a:r>
                        <a:rPr sz="950" spc="-10" dirty="0">
                          <a:latin typeface="Verdana"/>
                          <a:cs typeface="Verdana"/>
                        </a:rPr>
                        <a:t>Inspeccionar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Responsable</a:t>
                      </a:r>
                      <a:r>
                        <a:rPr sz="950" spc="-9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55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950" spc="-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custodio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806F6A"/>
                      </a:solidFill>
                      <a:prstDash val="solid"/>
                    </a:lnL>
                    <a:lnR w="12700">
                      <a:solidFill>
                        <a:srgbClr val="806F6A"/>
                      </a:solidFill>
                      <a:prstDash val="solid"/>
                    </a:lnR>
                    <a:lnT w="12700">
                      <a:solidFill>
                        <a:srgbClr val="806F6A"/>
                      </a:solidFill>
                      <a:prstDash val="solid"/>
                    </a:lnT>
                    <a:lnB w="12700">
                      <a:solidFill>
                        <a:srgbClr val="806F6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740" marR="1021080">
                        <a:lnSpc>
                          <a:spcPct val="103200"/>
                        </a:lnSpc>
                        <a:spcBef>
                          <a:spcPts val="300"/>
                        </a:spcBef>
                      </a:pPr>
                      <a:r>
                        <a:rPr sz="950" dirty="0">
                          <a:latin typeface="Verdana"/>
                          <a:cs typeface="Verdana"/>
                        </a:rPr>
                        <a:t>Reposición</a:t>
                      </a:r>
                      <a:r>
                        <a:rPr sz="9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7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juntas.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Reparación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95" dirty="0">
                          <a:latin typeface="Verdana"/>
                          <a:cs typeface="Verdana"/>
                        </a:rPr>
                        <a:t>si</a:t>
                      </a:r>
                      <a:r>
                        <a:rPr sz="95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35" dirty="0">
                          <a:latin typeface="Verdana"/>
                          <a:cs typeface="Verdana"/>
                        </a:rPr>
                        <a:t>es</a:t>
                      </a:r>
                      <a:r>
                        <a:rPr sz="950" spc="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necesario.</a:t>
                      </a:r>
                      <a:endParaRPr sz="950">
                        <a:latin typeface="Verdana"/>
                        <a:cs typeface="Verdana"/>
                      </a:endParaRPr>
                    </a:p>
                    <a:p>
                      <a:pPr marL="78740" marR="356235">
                        <a:lnSpc>
                          <a:spcPct val="103200"/>
                        </a:lnSpc>
                        <a:spcBef>
                          <a:spcPts val="10"/>
                        </a:spcBef>
                      </a:pPr>
                      <a:r>
                        <a:rPr sz="950" spc="45" dirty="0">
                          <a:latin typeface="Verdana"/>
                          <a:cs typeface="Verdana"/>
                        </a:rPr>
                        <a:t>Comprobación</a:t>
                      </a:r>
                      <a:r>
                        <a:rPr sz="95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7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10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sellado</a:t>
                      </a:r>
                      <a:r>
                        <a:rPr sz="9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7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cristales </a:t>
                      </a:r>
                      <a:r>
                        <a:rPr sz="950" spc="65" dirty="0">
                          <a:latin typeface="Verdana"/>
                          <a:cs typeface="Verdana"/>
                        </a:rPr>
                        <a:t>con</a:t>
                      </a:r>
                      <a:r>
                        <a:rPr sz="9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95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marcos</a:t>
                      </a:r>
                      <a:r>
                        <a:rPr sz="95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7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35" dirty="0">
                          <a:latin typeface="Verdana"/>
                          <a:cs typeface="Verdana"/>
                        </a:rPr>
                        <a:t>las</a:t>
                      </a:r>
                      <a:r>
                        <a:rPr sz="9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puertas.</a:t>
                      </a:r>
                      <a:endParaRPr sz="950">
                        <a:latin typeface="Verdana"/>
                        <a:cs typeface="Verdana"/>
                      </a:endParaRPr>
                    </a:p>
                    <a:p>
                      <a:pPr marL="78740" marR="219710">
                        <a:lnSpc>
                          <a:spcPct val="104200"/>
                        </a:lnSpc>
                      </a:pPr>
                      <a:r>
                        <a:rPr sz="950" dirty="0">
                          <a:latin typeface="Verdana"/>
                          <a:cs typeface="Verdana"/>
                        </a:rPr>
                        <a:t>Inspección</a:t>
                      </a:r>
                      <a:r>
                        <a:rPr sz="95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7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50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95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35" dirty="0">
                          <a:latin typeface="Verdana"/>
                          <a:cs typeface="Verdana"/>
                        </a:rPr>
                        <a:t>herrajes</a:t>
                      </a:r>
                      <a:r>
                        <a:rPr sz="9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95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mecanismos </a:t>
                      </a:r>
                      <a:r>
                        <a:rPr sz="950" spc="7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puertas.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806F6A"/>
                      </a:solidFill>
                      <a:prstDash val="solid"/>
                    </a:lnL>
                    <a:lnR w="12700">
                      <a:solidFill>
                        <a:srgbClr val="806F6A"/>
                      </a:solidFill>
                      <a:prstDash val="solid"/>
                    </a:lnR>
                    <a:lnT w="12700">
                      <a:solidFill>
                        <a:srgbClr val="806F6A"/>
                      </a:solidFill>
                      <a:prstDash val="solid"/>
                    </a:lnT>
                    <a:lnB w="12700">
                      <a:solidFill>
                        <a:srgbClr val="806F6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7620" algn="ctr">
                        <a:lnSpc>
                          <a:spcPct val="100000"/>
                        </a:lnSpc>
                      </a:pPr>
                      <a:r>
                        <a:rPr sz="950" spc="100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9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75" dirty="0">
                          <a:latin typeface="Verdana"/>
                          <a:cs typeface="Verdana"/>
                        </a:rPr>
                        <a:t>3</a:t>
                      </a:r>
                      <a:r>
                        <a:rPr sz="9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20" dirty="0">
                          <a:latin typeface="Verdana"/>
                          <a:cs typeface="Verdana"/>
                        </a:rPr>
                        <a:t>años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806F6A"/>
                      </a:solidFill>
                      <a:prstDash val="solid"/>
                    </a:lnL>
                    <a:lnR w="12700">
                      <a:solidFill>
                        <a:srgbClr val="806F6A"/>
                      </a:solidFill>
                      <a:prstDash val="solid"/>
                    </a:lnR>
                    <a:lnT w="12700">
                      <a:solidFill>
                        <a:srgbClr val="806F6A"/>
                      </a:solidFill>
                      <a:prstDash val="solid"/>
                    </a:lnT>
                    <a:lnB w="12700">
                      <a:solidFill>
                        <a:srgbClr val="806F6A"/>
                      </a:solidFill>
                      <a:prstDash val="solid"/>
                    </a:lnB>
                    <a:solidFill>
                      <a:srgbClr val="CCC5C3"/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1687195">
                        <a:lnSpc>
                          <a:spcPct val="103299"/>
                        </a:lnSpc>
                        <a:spcBef>
                          <a:spcPts val="295"/>
                        </a:spcBef>
                      </a:pPr>
                      <a:r>
                        <a:rPr sz="950" spc="-10" dirty="0">
                          <a:latin typeface="Verdana"/>
                          <a:cs typeface="Verdana"/>
                        </a:rPr>
                        <a:t>Comprobar </a:t>
                      </a:r>
                      <a:r>
                        <a:rPr sz="950" spc="-20" dirty="0">
                          <a:latin typeface="Verdana"/>
                          <a:cs typeface="Verdana"/>
                        </a:rPr>
                        <a:t>Especialista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806F6A"/>
                      </a:solidFill>
                      <a:prstDash val="solid"/>
                    </a:lnL>
                    <a:lnR w="12700">
                      <a:solidFill>
                        <a:srgbClr val="806F6A"/>
                      </a:solidFill>
                      <a:prstDash val="solid"/>
                    </a:lnR>
                    <a:lnT w="12700">
                      <a:solidFill>
                        <a:srgbClr val="806F6A"/>
                      </a:solidFill>
                      <a:prstDash val="solid"/>
                    </a:lnT>
                    <a:lnB w="12700">
                      <a:solidFill>
                        <a:srgbClr val="806F6A"/>
                      </a:solidFill>
                      <a:prstDash val="solid"/>
                    </a:lnB>
                    <a:solidFill>
                      <a:srgbClr val="CCC5C3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950" dirty="0">
                          <a:latin typeface="Verdana"/>
                          <a:cs typeface="Verdana"/>
                        </a:rPr>
                        <a:t>Repintado</a:t>
                      </a:r>
                      <a:r>
                        <a:rPr sz="9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7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 pintura.</a:t>
                      </a:r>
                      <a:endParaRPr sz="950">
                        <a:latin typeface="Verdana"/>
                        <a:cs typeface="Verdana"/>
                      </a:endParaRPr>
                    </a:p>
                    <a:p>
                      <a:pPr marL="78740" marR="524510">
                        <a:lnSpc>
                          <a:spcPct val="103200"/>
                        </a:lnSpc>
                        <a:spcBef>
                          <a:spcPts val="15"/>
                        </a:spcBef>
                      </a:pPr>
                      <a:r>
                        <a:rPr sz="950" spc="-20" dirty="0">
                          <a:latin typeface="Verdana"/>
                          <a:cs typeface="Verdana"/>
                        </a:rPr>
                        <a:t>Ejecutar</a:t>
                      </a:r>
                      <a:r>
                        <a:rPr sz="95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cualquier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20" dirty="0">
                          <a:latin typeface="Verdana"/>
                          <a:cs typeface="Verdana"/>
                        </a:rPr>
                        <a:t>otro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tratamiento. </a:t>
                      </a:r>
                      <a:r>
                        <a:rPr sz="950" spc="-20" dirty="0">
                          <a:latin typeface="Verdana"/>
                          <a:cs typeface="Verdana"/>
                        </a:rPr>
                        <a:t>Pintura</a:t>
                      </a:r>
                      <a:r>
                        <a:rPr sz="9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7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9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carpintería.</a:t>
                      </a:r>
                      <a:endParaRPr sz="950">
                        <a:latin typeface="Verdana"/>
                        <a:cs typeface="Verdana"/>
                      </a:endParaRPr>
                    </a:p>
                    <a:p>
                      <a:pPr marL="78740" marR="623570">
                        <a:lnSpc>
                          <a:spcPct val="103200"/>
                        </a:lnSpc>
                        <a:spcBef>
                          <a:spcPts val="15"/>
                        </a:spcBef>
                      </a:pPr>
                      <a:r>
                        <a:rPr sz="950" dirty="0">
                          <a:latin typeface="Verdana"/>
                          <a:cs typeface="Verdana"/>
                        </a:rPr>
                        <a:t>Mecanismo</a:t>
                      </a:r>
                      <a:r>
                        <a:rPr sz="95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7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cierre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 y</a:t>
                      </a:r>
                      <a:r>
                        <a:rPr sz="9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maniobra. </a:t>
                      </a:r>
                      <a:r>
                        <a:rPr sz="950" spc="-35" dirty="0">
                          <a:latin typeface="Verdana"/>
                          <a:cs typeface="Verdana"/>
                        </a:rPr>
                        <a:t>Ajustar 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y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engrasar</a:t>
                      </a:r>
                      <a:r>
                        <a:rPr sz="9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bisagras.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806F6A"/>
                      </a:solidFill>
                      <a:prstDash val="solid"/>
                    </a:lnL>
                    <a:lnR w="12700">
                      <a:solidFill>
                        <a:srgbClr val="806F6A"/>
                      </a:solidFill>
                      <a:prstDash val="solid"/>
                    </a:lnR>
                    <a:lnT w="12700">
                      <a:solidFill>
                        <a:srgbClr val="806F6A"/>
                      </a:solidFill>
                      <a:prstDash val="solid"/>
                    </a:lnT>
                    <a:lnB w="12700">
                      <a:solidFill>
                        <a:srgbClr val="806F6A"/>
                      </a:solidFill>
                      <a:prstDash val="solid"/>
                    </a:lnB>
                    <a:solidFill>
                      <a:srgbClr val="CCC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4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950" spc="100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9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75" dirty="0">
                          <a:latin typeface="Verdana"/>
                          <a:cs typeface="Verdana"/>
                        </a:rPr>
                        <a:t>5</a:t>
                      </a:r>
                      <a:r>
                        <a:rPr sz="9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20" dirty="0">
                          <a:latin typeface="Verdana"/>
                          <a:cs typeface="Verdana"/>
                        </a:rPr>
                        <a:t>años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806F6A"/>
                      </a:solidFill>
                      <a:prstDash val="solid"/>
                    </a:lnL>
                    <a:lnR w="12700">
                      <a:solidFill>
                        <a:srgbClr val="806F6A"/>
                      </a:solidFill>
                      <a:prstDash val="solid"/>
                    </a:lnR>
                    <a:lnT w="12700">
                      <a:solidFill>
                        <a:srgbClr val="806F6A"/>
                      </a:solidFill>
                      <a:prstDash val="solid"/>
                    </a:lnT>
                    <a:lnB w="12700">
                      <a:solidFill>
                        <a:srgbClr val="806F6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740" marR="954405">
                        <a:lnSpc>
                          <a:spcPct val="103200"/>
                        </a:lnSpc>
                        <a:spcBef>
                          <a:spcPts val="285"/>
                        </a:spcBef>
                      </a:pPr>
                      <a:r>
                        <a:rPr sz="950" spc="-10" dirty="0">
                          <a:latin typeface="Verdana"/>
                          <a:cs typeface="Verdana"/>
                        </a:rPr>
                        <a:t>Inspeccionar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Responsable</a:t>
                      </a:r>
                      <a:r>
                        <a:rPr sz="950" spc="-9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55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950" spc="-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custodio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806F6A"/>
                      </a:solidFill>
                      <a:prstDash val="solid"/>
                    </a:lnL>
                    <a:lnR w="12700">
                      <a:solidFill>
                        <a:srgbClr val="806F6A"/>
                      </a:solidFill>
                      <a:prstDash val="solid"/>
                    </a:lnR>
                    <a:lnT w="12700">
                      <a:solidFill>
                        <a:srgbClr val="806F6A"/>
                      </a:solidFill>
                      <a:prstDash val="solid"/>
                    </a:lnT>
                    <a:lnB w="12700">
                      <a:solidFill>
                        <a:srgbClr val="806F6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740" marR="241935">
                        <a:lnSpc>
                          <a:spcPct val="103200"/>
                        </a:lnSpc>
                        <a:spcBef>
                          <a:spcPts val="285"/>
                        </a:spcBef>
                      </a:pPr>
                      <a:r>
                        <a:rPr sz="950" dirty="0">
                          <a:latin typeface="Verdana"/>
                          <a:cs typeface="Verdana"/>
                        </a:rPr>
                        <a:t>Inspeccionar</a:t>
                      </a:r>
                      <a:r>
                        <a:rPr sz="9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el</a:t>
                      </a:r>
                      <a:r>
                        <a:rPr sz="9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anclaje</a:t>
                      </a:r>
                      <a:r>
                        <a:rPr sz="9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7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40" dirty="0">
                          <a:latin typeface="Verdana"/>
                          <a:cs typeface="Verdana"/>
                        </a:rPr>
                        <a:t>las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barandas interiores.</a:t>
                      </a:r>
                      <a:endParaRPr sz="950">
                        <a:latin typeface="Verdana"/>
                        <a:cs typeface="Verdana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950" spc="45" dirty="0">
                          <a:latin typeface="Verdana"/>
                          <a:cs typeface="Verdana"/>
                        </a:rPr>
                        <a:t>Comprobación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del</a:t>
                      </a:r>
                      <a:r>
                        <a:rPr sz="95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estado</a:t>
                      </a:r>
                      <a:r>
                        <a:rPr sz="9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7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40" dirty="0">
                          <a:latin typeface="Verdana"/>
                          <a:cs typeface="Verdana"/>
                        </a:rPr>
                        <a:t>las</a:t>
                      </a:r>
                      <a:r>
                        <a:rPr sz="9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puertas,</a:t>
                      </a:r>
                      <a:endParaRPr sz="950">
                        <a:latin typeface="Verdana"/>
                        <a:cs typeface="Verdana"/>
                      </a:endParaRPr>
                    </a:p>
                    <a:p>
                      <a:pPr marL="78740" marR="203200">
                        <a:lnSpc>
                          <a:spcPct val="104200"/>
                        </a:lnSpc>
                        <a:spcBef>
                          <a:spcPts val="5"/>
                        </a:spcBef>
                      </a:pPr>
                      <a:r>
                        <a:rPr sz="950" spc="-70" dirty="0">
                          <a:latin typeface="Verdana"/>
                          <a:cs typeface="Verdana"/>
                        </a:rPr>
                        <a:t>su</a:t>
                      </a:r>
                      <a:r>
                        <a:rPr sz="9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estabilidad</a:t>
                      </a:r>
                      <a:r>
                        <a:rPr sz="9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5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9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deterioros</a:t>
                      </a:r>
                      <a:r>
                        <a:rPr sz="9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que</a:t>
                      </a:r>
                      <a:r>
                        <a:rPr sz="95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se</a:t>
                      </a:r>
                      <a:r>
                        <a:rPr sz="95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20" dirty="0">
                          <a:latin typeface="Verdana"/>
                          <a:cs typeface="Verdana"/>
                        </a:rPr>
                        <a:t>hayan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producido.</a:t>
                      </a:r>
                      <a:r>
                        <a:rPr sz="950" spc="2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Reparar.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806F6A"/>
                      </a:solidFill>
                      <a:prstDash val="solid"/>
                    </a:lnL>
                    <a:lnR w="12700">
                      <a:solidFill>
                        <a:srgbClr val="806F6A"/>
                      </a:solidFill>
                      <a:prstDash val="solid"/>
                    </a:lnR>
                    <a:lnT w="12700">
                      <a:solidFill>
                        <a:srgbClr val="806F6A"/>
                      </a:solidFill>
                      <a:prstDash val="solid"/>
                    </a:lnT>
                    <a:lnB w="12700">
                      <a:solidFill>
                        <a:srgbClr val="806F6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950" spc="100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9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70" dirty="0">
                          <a:latin typeface="Verdana"/>
                          <a:cs typeface="Verdana"/>
                        </a:rPr>
                        <a:t>10 </a:t>
                      </a:r>
                      <a:r>
                        <a:rPr sz="950" spc="-20" dirty="0">
                          <a:latin typeface="Verdana"/>
                          <a:cs typeface="Verdana"/>
                        </a:rPr>
                        <a:t>años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115570" marB="0">
                    <a:lnL w="12700">
                      <a:solidFill>
                        <a:srgbClr val="806F6A"/>
                      </a:solidFill>
                      <a:prstDash val="solid"/>
                    </a:lnL>
                    <a:lnR w="12700">
                      <a:solidFill>
                        <a:srgbClr val="806F6A"/>
                      </a:solidFill>
                      <a:prstDash val="solid"/>
                    </a:lnR>
                    <a:lnT w="12700">
                      <a:solidFill>
                        <a:srgbClr val="806F6A"/>
                      </a:solidFill>
                      <a:prstDash val="solid"/>
                    </a:lnT>
                    <a:lnB w="12700">
                      <a:solidFill>
                        <a:srgbClr val="806F6A"/>
                      </a:solidFill>
                      <a:prstDash val="solid"/>
                    </a:lnB>
                    <a:solidFill>
                      <a:srgbClr val="CCC5C3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950" spc="-10" dirty="0">
                          <a:latin typeface="Verdana"/>
                          <a:cs typeface="Verdana"/>
                        </a:rPr>
                        <a:t>Inspección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806F6A"/>
                      </a:solidFill>
                      <a:prstDash val="solid"/>
                    </a:lnL>
                    <a:lnR w="12700">
                      <a:solidFill>
                        <a:srgbClr val="806F6A"/>
                      </a:solidFill>
                      <a:prstDash val="solid"/>
                    </a:lnR>
                    <a:lnT w="12700">
                      <a:solidFill>
                        <a:srgbClr val="806F6A"/>
                      </a:solidFill>
                      <a:prstDash val="solid"/>
                    </a:lnT>
                    <a:lnB w="12700">
                      <a:solidFill>
                        <a:srgbClr val="806F6A"/>
                      </a:solidFill>
                      <a:prstDash val="solid"/>
                    </a:lnB>
                    <a:solidFill>
                      <a:srgbClr val="CCC5C3"/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207645">
                        <a:lnSpc>
                          <a:spcPct val="104200"/>
                        </a:lnSpc>
                        <a:spcBef>
                          <a:spcPts val="275"/>
                        </a:spcBef>
                      </a:pPr>
                      <a:r>
                        <a:rPr sz="950" dirty="0">
                          <a:latin typeface="Verdana"/>
                          <a:cs typeface="Verdana"/>
                        </a:rPr>
                        <a:t>Inspección</a:t>
                      </a:r>
                      <a:r>
                        <a:rPr sz="9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7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anclaje</a:t>
                      </a:r>
                      <a:r>
                        <a:rPr sz="9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7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50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95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marcos, </a:t>
                      </a:r>
                      <a:r>
                        <a:rPr sz="950" spc="50" dirty="0">
                          <a:latin typeface="Verdana"/>
                          <a:cs typeface="Verdana"/>
                        </a:rPr>
                        <a:t>de </a:t>
                      </a:r>
                      <a:r>
                        <a:rPr sz="950" spc="-35" dirty="0">
                          <a:latin typeface="Verdana"/>
                          <a:cs typeface="Verdana"/>
                        </a:rPr>
                        <a:t>las</a:t>
                      </a:r>
                      <a:r>
                        <a:rPr sz="95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puertas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85" dirty="0">
                          <a:latin typeface="Verdana"/>
                          <a:cs typeface="Verdana"/>
                        </a:rPr>
                        <a:t>a</a:t>
                      </a:r>
                      <a:r>
                        <a:rPr sz="9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35" dirty="0">
                          <a:latin typeface="Verdana"/>
                          <a:cs typeface="Verdana"/>
                        </a:rPr>
                        <a:t>las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paredes.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806F6A"/>
                      </a:solidFill>
                      <a:prstDash val="solid"/>
                    </a:lnL>
                    <a:lnR w="12700">
                      <a:solidFill>
                        <a:srgbClr val="806F6A"/>
                      </a:solidFill>
                      <a:prstDash val="solid"/>
                    </a:lnR>
                    <a:lnT w="12700">
                      <a:solidFill>
                        <a:srgbClr val="806F6A"/>
                      </a:solidFill>
                      <a:prstDash val="solid"/>
                    </a:lnT>
                    <a:lnB w="12700">
                      <a:solidFill>
                        <a:srgbClr val="806F6A"/>
                      </a:solidFill>
                      <a:prstDash val="solid"/>
                    </a:lnB>
                    <a:solidFill>
                      <a:srgbClr val="CCC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950" spc="100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9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70" dirty="0">
                          <a:latin typeface="Verdana"/>
                          <a:cs typeface="Verdana"/>
                        </a:rPr>
                        <a:t>10 </a:t>
                      </a:r>
                      <a:r>
                        <a:rPr sz="950" spc="-20" dirty="0">
                          <a:latin typeface="Verdana"/>
                          <a:cs typeface="Verdana"/>
                        </a:rPr>
                        <a:t>años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806F6A"/>
                      </a:solidFill>
                      <a:prstDash val="solid"/>
                    </a:lnL>
                    <a:lnR w="12700">
                      <a:solidFill>
                        <a:srgbClr val="806F6A"/>
                      </a:solidFill>
                      <a:prstDash val="solid"/>
                    </a:lnR>
                    <a:lnT w="12700">
                      <a:solidFill>
                        <a:srgbClr val="806F6A"/>
                      </a:solidFill>
                      <a:prstDash val="solid"/>
                    </a:lnT>
                    <a:lnB w="12700">
                      <a:solidFill>
                        <a:srgbClr val="806F6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950" spc="-10" dirty="0">
                          <a:latin typeface="Verdana"/>
                          <a:cs typeface="Verdana"/>
                        </a:rPr>
                        <a:t>Renovación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806F6A"/>
                      </a:solidFill>
                      <a:prstDash val="solid"/>
                    </a:lnL>
                    <a:lnR w="12700">
                      <a:solidFill>
                        <a:srgbClr val="806F6A"/>
                      </a:solidFill>
                      <a:prstDash val="solid"/>
                    </a:lnR>
                    <a:lnT w="12700">
                      <a:solidFill>
                        <a:srgbClr val="806F6A"/>
                      </a:solidFill>
                      <a:prstDash val="solid"/>
                    </a:lnT>
                    <a:lnB w="12700">
                      <a:solidFill>
                        <a:srgbClr val="806F6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740" marR="334010">
                        <a:lnSpc>
                          <a:spcPct val="103699"/>
                        </a:lnSpc>
                        <a:spcBef>
                          <a:spcPts val="280"/>
                        </a:spcBef>
                      </a:pPr>
                      <a:r>
                        <a:rPr sz="950" spc="10" dirty="0">
                          <a:latin typeface="Verdana"/>
                          <a:cs typeface="Verdana"/>
                        </a:rPr>
                        <a:t>Renovación</a:t>
                      </a:r>
                      <a:r>
                        <a:rPr sz="9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10" dirty="0">
                          <a:latin typeface="Verdana"/>
                          <a:cs typeface="Verdana"/>
                        </a:rPr>
                        <a:t>del</a:t>
                      </a:r>
                      <a:r>
                        <a:rPr sz="9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tratamiento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10" dirty="0">
                          <a:latin typeface="Verdana"/>
                          <a:cs typeface="Verdana"/>
                        </a:rPr>
                        <a:t>contra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25" dirty="0">
                          <a:latin typeface="Verdana"/>
                          <a:cs typeface="Verdana"/>
                        </a:rPr>
                        <a:t>los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insectos</a:t>
                      </a:r>
                      <a:r>
                        <a:rPr sz="9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9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45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95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hongos</a:t>
                      </a:r>
                      <a:r>
                        <a:rPr sz="9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7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35" dirty="0">
                          <a:latin typeface="Verdana"/>
                          <a:cs typeface="Verdana"/>
                        </a:rPr>
                        <a:t>las</a:t>
                      </a:r>
                      <a:r>
                        <a:rPr sz="9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puertas,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marcos</a:t>
                      </a:r>
                      <a:r>
                        <a:rPr sz="9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50" dirty="0">
                          <a:latin typeface="Verdana"/>
                          <a:cs typeface="Verdana"/>
                        </a:rPr>
                        <a:t>y</a:t>
                      </a:r>
                      <a:r>
                        <a:rPr sz="9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latin typeface="Verdana"/>
                          <a:cs typeface="Verdana"/>
                        </a:rPr>
                        <a:t>barandas</a:t>
                      </a:r>
                      <a:r>
                        <a:rPr sz="950" spc="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75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950" spc="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-10" dirty="0">
                          <a:latin typeface="Verdana"/>
                          <a:cs typeface="Verdana"/>
                        </a:rPr>
                        <a:t>madera.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806F6A"/>
                      </a:solidFill>
                      <a:prstDash val="solid"/>
                    </a:lnL>
                    <a:lnR w="12700">
                      <a:solidFill>
                        <a:srgbClr val="806F6A"/>
                      </a:solidFill>
                      <a:prstDash val="solid"/>
                    </a:lnR>
                    <a:lnT w="12700">
                      <a:solidFill>
                        <a:srgbClr val="806F6A"/>
                      </a:solidFill>
                      <a:prstDash val="solid"/>
                    </a:lnT>
                    <a:lnB w="12700">
                      <a:solidFill>
                        <a:srgbClr val="806F6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7152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38</a:t>
            </a:r>
            <a:endParaRPr sz="60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6"/>
            <a:ext cx="7559675" cy="5760085"/>
            <a:chOff x="0" y="36"/>
            <a:chExt cx="7559675" cy="576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6"/>
              <a:ext cx="7559166" cy="575995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7009" y="5218963"/>
              <a:ext cx="3322954" cy="22860"/>
            </a:xfrm>
            <a:custGeom>
              <a:avLst/>
              <a:gdLst/>
              <a:ahLst/>
              <a:cxnLst/>
              <a:rect l="l" t="t" r="r" b="b"/>
              <a:pathLst>
                <a:path w="3322954" h="22860">
                  <a:moveTo>
                    <a:pt x="3322701" y="0"/>
                  </a:moveTo>
                  <a:lnTo>
                    <a:pt x="0" y="0"/>
                  </a:lnTo>
                  <a:lnTo>
                    <a:pt x="0" y="22809"/>
                  </a:lnTo>
                  <a:lnTo>
                    <a:pt x="3322701" y="22809"/>
                  </a:lnTo>
                  <a:lnTo>
                    <a:pt x="3322701" y="0"/>
                  </a:lnTo>
                  <a:close/>
                </a:path>
              </a:pathLst>
            </a:custGeom>
            <a:solidFill>
              <a:srgbClr val="FF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9646" y="5218964"/>
              <a:ext cx="3322701" cy="228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5736" y="4975783"/>
              <a:ext cx="592747" cy="37083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17537" y="1715439"/>
              <a:ext cx="43815" cy="1296035"/>
            </a:xfrm>
            <a:custGeom>
              <a:avLst/>
              <a:gdLst/>
              <a:ahLst/>
              <a:cxnLst/>
              <a:rect l="l" t="t" r="r" b="b"/>
              <a:pathLst>
                <a:path w="43815" h="1296035">
                  <a:moveTo>
                    <a:pt x="43205" y="1253858"/>
                  </a:moveTo>
                  <a:lnTo>
                    <a:pt x="0" y="1253858"/>
                  </a:lnTo>
                  <a:lnTo>
                    <a:pt x="0" y="1295984"/>
                  </a:lnTo>
                  <a:lnTo>
                    <a:pt x="43205" y="1295984"/>
                  </a:lnTo>
                  <a:lnTo>
                    <a:pt x="43205" y="1253858"/>
                  </a:lnTo>
                  <a:close/>
                </a:path>
                <a:path w="43815" h="1296035">
                  <a:moveTo>
                    <a:pt x="43205" y="971918"/>
                  </a:moveTo>
                  <a:lnTo>
                    <a:pt x="0" y="971918"/>
                  </a:lnTo>
                  <a:lnTo>
                    <a:pt x="0" y="1014044"/>
                  </a:lnTo>
                  <a:lnTo>
                    <a:pt x="43205" y="1014044"/>
                  </a:lnTo>
                  <a:lnTo>
                    <a:pt x="43205" y="971918"/>
                  </a:lnTo>
                  <a:close/>
                </a:path>
                <a:path w="43815" h="1296035">
                  <a:moveTo>
                    <a:pt x="43205" y="411480"/>
                  </a:moveTo>
                  <a:lnTo>
                    <a:pt x="0" y="411480"/>
                  </a:lnTo>
                  <a:lnTo>
                    <a:pt x="0" y="453593"/>
                  </a:lnTo>
                  <a:lnTo>
                    <a:pt x="43205" y="453593"/>
                  </a:lnTo>
                  <a:lnTo>
                    <a:pt x="43205" y="411480"/>
                  </a:lnTo>
                  <a:close/>
                </a:path>
                <a:path w="43815" h="1296035">
                  <a:moveTo>
                    <a:pt x="43205" y="0"/>
                  </a:moveTo>
                  <a:lnTo>
                    <a:pt x="0" y="0"/>
                  </a:lnTo>
                  <a:lnTo>
                    <a:pt x="0" y="42113"/>
                  </a:lnTo>
                  <a:lnTo>
                    <a:pt x="43205" y="42113"/>
                  </a:lnTo>
                  <a:lnTo>
                    <a:pt x="43205" y="0"/>
                  </a:lnTo>
                  <a:close/>
                </a:path>
              </a:pathLst>
            </a:custGeom>
            <a:solidFill>
              <a:srgbClr val="FF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15235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PINTURAS</a:t>
            </a:r>
            <a:r>
              <a:rPr spc="-15" dirty="0"/>
              <a:t> </a:t>
            </a:r>
            <a:r>
              <a:rPr spc="-185" dirty="0"/>
              <a:t>INTERIORES</a:t>
            </a:r>
            <a:r>
              <a:rPr dirty="0"/>
              <a:t> Y</a:t>
            </a:r>
            <a:r>
              <a:rPr spc="-5" dirty="0"/>
              <a:t> </a:t>
            </a:r>
            <a:r>
              <a:rPr spc="-150" dirty="0"/>
              <a:t>EXTERIORES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2705">
              <a:lnSpc>
                <a:spcPts val="1160"/>
              </a:lnSpc>
              <a:spcBef>
                <a:spcPts val="165"/>
              </a:spcBef>
            </a:pPr>
            <a:r>
              <a:rPr spc="-75" dirty="0"/>
              <a:t>Son</a:t>
            </a:r>
            <a:r>
              <a:rPr spc="-5" dirty="0"/>
              <a:t> </a:t>
            </a:r>
            <a:r>
              <a:rPr spc="-50" dirty="0"/>
              <a:t>revestimientos</a:t>
            </a:r>
            <a:r>
              <a:rPr spc="-5" dirty="0"/>
              <a:t> </a:t>
            </a:r>
            <a:r>
              <a:rPr dirty="0"/>
              <a:t>que</a:t>
            </a:r>
            <a:r>
              <a:rPr spc="-5" dirty="0"/>
              <a:t> </a:t>
            </a:r>
            <a:r>
              <a:rPr spc="-70" dirty="0"/>
              <a:t>sirven</a:t>
            </a:r>
            <a:r>
              <a:rPr dirty="0"/>
              <a:t> de</a:t>
            </a:r>
            <a:r>
              <a:rPr spc="-5" dirty="0"/>
              <a:t> </a:t>
            </a:r>
            <a:r>
              <a:rPr spc="65" dirty="0"/>
              <a:t>acabado</a:t>
            </a:r>
            <a:r>
              <a:rPr spc="5" dirty="0"/>
              <a:t> </a:t>
            </a:r>
            <a:r>
              <a:rPr spc="-60" dirty="0"/>
              <a:t>y</a:t>
            </a:r>
            <a:r>
              <a:rPr spc="5" dirty="0"/>
              <a:t> </a:t>
            </a:r>
            <a:r>
              <a:rPr dirty="0"/>
              <a:t>protegen </a:t>
            </a:r>
            <a:r>
              <a:rPr spc="-50" dirty="0"/>
              <a:t>las</a:t>
            </a:r>
            <a:r>
              <a:rPr spc="-10" dirty="0"/>
              <a:t> </a:t>
            </a:r>
            <a:r>
              <a:rPr spc="-40" dirty="0"/>
              <a:t>superficies</a:t>
            </a:r>
            <a:r>
              <a:rPr dirty="0"/>
              <a:t> del </a:t>
            </a:r>
            <a:r>
              <a:rPr spc="-35" dirty="0"/>
              <a:t>Patrimonio</a:t>
            </a:r>
            <a:r>
              <a:rPr spc="-5" dirty="0"/>
              <a:t> </a:t>
            </a:r>
            <a:r>
              <a:rPr dirty="0"/>
              <a:t>edificado.</a:t>
            </a:r>
            <a:r>
              <a:rPr spc="15" dirty="0"/>
              <a:t> </a:t>
            </a:r>
            <a:r>
              <a:rPr spc="-60" dirty="0"/>
              <a:t>Las</a:t>
            </a:r>
            <a:r>
              <a:rPr spc="5" dirty="0"/>
              <a:t> </a:t>
            </a:r>
            <a:r>
              <a:rPr spc="-10" dirty="0"/>
              <a:t>pinturas </a:t>
            </a:r>
            <a:r>
              <a:rPr spc="-70" dirty="0"/>
              <a:t>sufren,</a:t>
            </a:r>
            <a:r>
              <a:rPr spc="-40" dirty="0"/>
              <a:t> </a:t>
            </a:r>
            <a:r>
              <a:rPr dirty="0"/>
              <a:t>en</a:t>
            </a:r>
            <a:r>
              <a:rPr spc="-45" dirty="0"/>
              <a:t> </a:t>
            </a:r>
            <a:r>
              <a:rPr spc="-35" dirty="0"/>
              <a:t>primera</a:t>
            </a:r>
            <a:r>
              <a:rPr spc="-30" dirty="0"/>
              <a:t> </a:t>
            </a:r>
            <a:r>
              <a:rPr spc="-25" dirty="0"/>
              <a:t>instancia</a:t>
            </a:r>
            <a:r>
              <a:rPr spc="-40" dirty="0"/>
              <a:t> </a:t>
            </a:r>
            <a:r>
              <a:rPr spc="-65" dirty="0"/>
              <a:t>y</a:t>
            </a:r>
            <a:r>
              <a:rPr spc="-50" dirty="0"/>
              <a:t> </a:t>
            </a:r>
            <a:r>
              <a:rPr spc="-20" dirty="0"/>
              <a:t>por</a:t>
            </a:r>
            <a:r>
              <a:rPr spc="-35" dirty="0"/>
              <a:t> </a:t>
            </a:r>
            <a:r>
              <a:rPr spc="-10" dirty="0"/>
              <a:t>efectos</a:t>
            </a:r>
            <a:r>
              <a:rPr spc="-40" dirty="0"/>
              <a:t> </a:t>
            </a:r>
            <a:r>
              <a:rPr dirty="0"/>
              <a:t>del</a:t>
            </a:r>
            <a:r>
              <a:rPr spc="-50" dirty="0"/>
              <a:t> </a:t>
            </a:r>
            <a:r>
              <a:rPr dirty="0"/>
              <a:t>medio</a:t>
            </a:r>
            <a:r>
              <a:rPr spc="-40" dirty="0"/>
              <a:t> </a:t>
            </a:r>
            <a:r>
              <a:rPr spc="-20" dirty="0"/>
              <a:t>ambiente,</a:t>
            </a:r>
            <a:r>
              <a:rPr spc="-50" dirty="0"/>
              <a:t> </a:t>
            </a:r>
            <a:r>
              <a:rPr spc="-45" dirty="0"/>
              <a:t>un </a:t>
            </a:r>
            <a:r>
              <a:rPr spc="-25" dirty="0"/>
              <a:t>deterioro</a:t>
            </a:r>
            <a:r>
              <a:rPr spc="-40" dirty="0"/>
              <a:t> </a:t>
            </a:r>
            <a:r>
              <a:rPr dirty="0"/>
              <a:t>con</a:t>
            </a:r>
            <a:r>
              <a:rPr spc="-50" dirty="0"/>
              <a:t> </a:t>
            </a:r>
            <a:r>
              <a:rPr spc="-25" dirty="0"/>
              <a:t>el</a:t>
            </a:r>
            <a:r>
              <a:rPr spc="-45" dirty="0"/>
              <a:t> </a:t>
            </a:r>
            <a:r>
              <a:rPr spc="-10" dirty="0"/>
              <a:t>tiempo.</a:t>
            </a: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b="1" spc="-40" dirty="0">
                <a:latin typeface="Tahoma"/>
                <a:cs typeface="Tahoma"/>
              </a:rPr>
              <a:t>RECOMENDACIONES</a:t>
            </a:r>
            <a:r>
              <a:rPr b="1" spc="5" dirty="0">
                <a:latin typeface="Tahoma"/>
                <a:cs typeface="Tahoma"/>
              </a:rPr>
              <a:t> </a:t>
            </a:r>
            <a:r>
              <a:rPr b="1" spc="-45" dirty="0">
                <a:latin typeface="Tahoma"/>
                <a:cs typeface="Tahoma"/>
              </a:rPr>
              <a:t>PARA</a:t>
            </a:r>
            <a:r>
              <a:rPr b="1" spc="5" dirty="0">
                <a:latin typeface="Tahoma"/>
                <a:cs typeface="Tahoma"/>
              </a:rPr>
              <a:t> </a:t>
            </a:r>
            <a:r>
              <a:rPr b="1" spc="-100" dirty="0">
                <a:latin typeface="Tahoma"/>
                <a:cs typeface="Tahoma"/>
              </a:rPr>
              <a:t>EVITAR</a:t>
            </a:r>
            <a:r>
              <a:rPr b="1" spc="-10" dirty="0">
                <a:latin typeface="Tahoma"/>
                <a:cs typeface="Tahoma"/>
              </a:rPr>
              <a:t> </a:t>
            </a:r>
            <a:r>
              <a:rPr b="1" spc="-105" dirty="0">
                <a:latin typeface="Tahoma"/>
                <a:cs typeface="Tahoma"/>
              </a:rPr>
              <a:t>SU</a:t>
            </a:r>
            <a:r>
              <a:rPr b="1" dirty="0">
                <a:latin typeface="Tahoma"/>
                <a:cs typeface="Tahoma"/>
              </a:rPr>
              <a:t> </a:t>
            </a:r>
            <a:r>
              <a:rPr b="1" spc="-10" dirty="0">
                <a:latin typeface="Tahoma"/>
                <a:cs typeface="Tahoma"/>
              </a:rPr>
              <a:t>DETERIORO</a:t>
            </a:r>
          </a:p>
          <a:p>
            <a:pPr marL="263525" marR="5080" algn="just">
              <a:lnSpc>
                <a:spcPts val="1100"/>
              </a:lnSpc>
              <a:spcBef>
                <a:spcPts val="880"/>
              </a:spcBef>
            </a:pPr>
            <a:r>
              <a:rPr dirty="0"/>
              <a:t>Para</a:t>
            </a:r>
            <a:r>
              <a:rPr spc="-55" dirty="0"/>
              <a:t> </a:t>
            </a:r>
            <a:r>
              <a:rPr spc="-35" dirty="0"/>
              <a:t>evitar</a:t>
            </a:r>
            <a:r>
              <a:rPr spc="-65" dirty="0"/>
              <a:t> </a:t>
            </a:r>
            <a:r>
              <a:rPr spc="-90" dirty="0"/>
              <a:t>su</a:t>
            </a:r>
            <a:r>
              <a:rPr spc="-70" dirty="0"/>
              <a:t> </a:t>
            </a:r>
            <a:r>
              <a:rPr spc="-25" dirty="0"/>
              <a:t>deterioro</a:t>
            </a:r>
            <a:r>
              <a:rPr spc="-65" dirty="0"/>
              <a:t> </a:t>
            </a:r>
            <a:r>
              <a:rPr spc="-50" dirty="0"/>
              <a:t>se</a:t>
            </a:r>
            <a:r>
              <a:rPr spc="-65" dirty="0"/>
              <a:t> </a:t>
            </a:r>
            <a:r>
              <a:rPr spc="45" dirty="0"/>
              <a:t>debe</a:t>
            </a:r>
            <a:r>
              <a:rPr spc="-60" dirty="0"/>
              <a:t> </a:t>
            </a:r>
            <a:r>
              <a:rPr spc="-35" dirty="0"/>
              <a:t>evitar</a:t>
            </a:r>
            <a:r>
              <a:rPr spc="-65" dirty="0"/>
              <a:t> </a:t>
            </a:r>
            <a:r>
              <a:rPr spc="-25" dirty="0"/>
              <a:t>golpes,</a:t>
            </a:r>
            <a:r>
              <a:rPr spc="-65" dirty="0"/>
              <a:t> </a:t>
            </a:r>
            <a:r>
              <a:rPr spc="-15" dirty="0"/>
              <a:t>roces</a:t>
            </a:r>
            <a:r>
              <a:rPr spc="-65" dirty="0"/>
              <a:t> </a:t>
            </a:r>
            <a:r>
              <a:rPr spc="-60" dirty="0"/>
              <a:t>y </a:t>
            </a:r>
            <a:r>
              <a:rPr spc="-15" dirty="0"/>
              <a:t>rayados</a:t>
            </a:r>
            <a:r>
              <a:rPr spc="-65" dirty="0"/>
              <a:t> </a:t>
            </a:r>
            <a:r>
              <a:rPr spc="5" dirty="0"/>
              <a:t>en</a:t>
            </a:r>
            <a:r>
              <a:rPr spc="-60" dirty="0"/>
              <a:t> </a:t>
            </a:r>
            <a:r>
              <a:rPr dirty="0"/>
              <a:t>la</a:t>
            </a:r>
            <a:r>
              <a:rPr spc="-60" dirty="0"/>
              <a:t> </a:t>
            </a:r>
            <a:r>
              <a:rPr spc="-30" dirty="0"/>
              <a:t>superficie</a:t>
            </a:r>
            <a:r>
              <a:rPr spc="-60" dirty="0"/>
              <a:t> </a:t>
            </a:r>
            <a:r>
              <a:rPr spc="-5" dirty="0"/>
              <a:t>pintada.</a:t>
            </a:r>
            <a:r>
              <a:rPr spc="-60" dirty="0"/>
              <a:t> </a:t>
            </a:r>
            <a:r>
              <a:rPr spc="-50" dirty="0"/>
              <a:t>Todos</a:t>
            </a:r>
            <a:r>
              <a:rPr spc="-70" dirty="0"/>
              <a:t> </a:t>
            </a:r>
            <a:r>
              <a:rPr spc="-45" dirty="0"/>
              <a:t>ellos</a:t>
            </a:r>
            <a:r>
              <a:rPr spc="-55" dirty="0"/>
              <a:t> </a:t>
            </a:r>
            <a:r>
              <a:rPr spc="-20" dirty="0"/>
              <a:t>pue-</a:t>
            </a:r>
            <a:r>
              <a:rPr spc="-95" dirty="0"/>
              <a:t> </a:t>
            </a:r>
            <a:r>
              <a:rPr spc="20" dirty="0"/>
              <a:t>den</a:t>
            </a:r>
            <a:r>
              <a:rPr spc="-70" dirty="0"/>
              <a:t> </a:t>
            </a:r>
            <a:r>
              <a:rPr spc="-25" dirty="0"/>
              <a:t>dejar</a:t>
            </a:r>
            <a:r>
              <a:rPr spc="-80" dirty="0"/>
              <a:t> </a:t>
            </a:r>
            <a:r>
              <a:rPr dirty="0"/>
              <a:t>una</a:t>
            </a:r>
            <a:r>
              <a:rPr spc="-75" dirty="0"/>
              <a:t> </a:t>
            </a:r>
            <a:r>
              <a:rPr spc="-20" dirty="0"/>
              <a:t>huella</a:t>
            </a:r>
            <a:r>
              <a:rPr spc="-75" dirty="0"/>
              <a:t> </a:t>
            </a:r>
            <a:r>
              <a:rPr spc="5" dirty="0"/>
              <a:t>en</a:t>
            </a:r>
            <a:r>
              <a:rPr spc="-75" dirty="0"/>
              <a:t> </a:t>
            </a:r>
            <a:r>
              <a:rPr dirty="0"/>
              <a:t>la</a:t>
            </a:r>
            <a:r>
              <a:rPr spc="-75" dirty="0"/>
              <a:t> </a:t>
            </a:r>
            <a:r>
              <a:rPr spc="-40" dirty="0"/>
              <a:t>pintura.</a:t>
            </a:r>
          </a:p>
          <a:p>
            <a:pPr marL="263525" marR="6350" algn="just">
              <a:lnSpc>
                <a:spcPts val="1100"/>
              </a:lnSpc>
              <a:spcBef>
                <a:spcPts val="1100"/>
              </a:spcBef>
            </a:pPr>
            <a:r>
              <a:rPr spc="-120" dirty="0"/>
              <a:t>En</a:t>
            </a:r>
            <a:r>
              <a:rPr spc="30" dirty="0"/>
              <a:t> </a:t>
            </a:r>
            <a:r>
              <a:rPr spc="-30" dirty="0"/>
              <a:t>material</a:t>
            </a:r>
            <a:r>
              <a:rPr spc="-55" dirty="0"/>
              <a:t> </a:t>
            </a:r>
            <a:r>
              <a:rPr spc="-20" dirty="0"/>
              <a:t>metálico,</a:t>
            </a:r>
            <a:r>
              <a:rPr spc="-70" dirty="0"/>
              <a:t> </a:t>
            </a:r>
            <a:r>
              <a:rPr spc="-75" dirty="0"/>
              <a:t>las</a:t>
            </a:r>
            <a:r>
              <a:rPr spc="-10" dirty="0"/>
              <a:t> </a:t>
            </a:r>
            <a:r>
              <a:rPr spc="-60" dirty="0"/>
              <a:t>pinturas</a:t>
            </a:r>
            <a:r>
              <a:rPr spc="-30" dirty="0"/>
              <a:t> </a:t>
            </a:r>
            <a:r>
              <a:rPr dirty="0"/>
              <a:t>cumplen</a:t>
            </a:r>
            <a:r>
              <a:rPr spc="-85" dirty="0"/>
              <a:t> </a:t>
            </a:r>
            <a:r>
              <a:rPr dirty="0"/>
              <a:t>una</a:t>
            </a:r>
            <a:r>
              <a:rPr spc="-30" dirty="0"/>
              <a:t> </a:t>
            </a:r>
            <a:r>
              <a:rPr spc="-10" dirty="0"/>
              <a:t>función</a:t>
            </a:r>
            <a:r>
              <a:rPr spc="-30" dirty="0"/>
              <a:t> </a:t>
            </a:r>
            <a:r>
              <a:rPr spc="-10" dirty="0"/>
              <a:t>protectora</a:t>
            </a:r>
            <a:r>
              <a:rPr spc="-25" dirty="0"/>
              <a:t> </a:t>
            </a:r>
            <a:r>
              <a:rPr dirty="0"/>
              <a:t>contra</a:t>
            </a:r>
            <a:r>
              <a:rPr spc="-35" dirty="0"/>
              <a:t> </a:t>
            </a:r>
            <a:r>
              <a:rPr dirty="0"/>
              <a:t>la</a:t>
            </a:r>
            <a:r>
              <a:rPr spc="-30" dirty="0"/>
              <a:t> </a:t>
            </a:r>
            <a:r>
              <a:rPr spc="-10" dirty="0"/>
              <a:t>oxidación,</a:t>
            </a:r>
            <a:r>
              <a:rPr spc="-30" dirty="0"/>
              <a:t> </a:t>
            </a:r>
            <a:r>
              <a:rPr spc="-20" dirty="0"/>
              <a:t>por</a:t>
            </a:r>
            <a:r>
              <a:rPr spc="-30" dirty="0"/>
              <a:t> </a:t>
            </a:r>
            <a:r>
              <a:rPr spc="-25" dirty="0"/>
              <a:t>tanto,</a:t>
            </a:r>
            <a:r>
              <a:rPr spc="-35" dirty="0"/>
              <a:t> </a:t>
            </a:r>
            <a:r>
              <a:rPr spc="-90" dirty="0"/>
              <a:t>es</a:t>
            </a:r>
            <a:r>
              <a:rPr spc="5" dirty="0"/>
              <a:t> </a:t>
            </a:r>
            <a:r>
              <a:rPr spc="-25" dirty="0"/>
              <a:t>ne- </a:t>
            </a:r>
            <a:r>
              <a:rPr spc="-10" dirty="0"/>
              <a:t>cesario</a:t>
            </a:r>
            <a:r>
              <a:rPr spc="-20" dirty="0"/>
              <a:t> </a:t>
            </a:r>
            <a:r>
              <a:rPr spc="-55" dirty="0"/>
              <a:t>restaurar</a:t>
            </a:r>
            <a:r>
              <a:rPr dirty="0"/>
              <a:t> la</a:t>
            </a:r>
            <a:r>
              <a:rPr spc="5" dirty="0"/>
              <a:t> </a:t>
            </a:r>
            <a:r>
              <a:rPr spc="-35" dirty="0"/>
              <a:t>pintura</a:t>
            </a:r>
            <a:r>
              <a:rPr spc="5" dirty="0"/>
              <a:t> </a:t>
            </a:r>
            <a:r>
              <a:rPr dirty="0"/>
              <a:t>cuando </a:t>
            </a:r>
            <a:r>
              <a:rPr spc="-60" dirty="0"/>
              <a:t>se</a:t>
            </a:r>
            <a:r>
              <a:rPr spc="10" dirty="0"/>
              <a:t> </a:t>
            </a:r>
            <a:r>
              <a:rPr spc="-25" dirty="0"/>
              <a:t>observe</a:t>
            </a:r>
            <a:r>
              <a:rPr dirty="0"/>
              <a:t> alguna</a:t>
            </a:r>
            <a:r>
              <a:rPr spc="5" dirty="0"/>
              <a:t> </a:t>
            </a:r>
            <a:r>
              <a:rPr spc="-30" dirty="0"/>
              <a:t>señal</a:t>
            </a:r>
            <a:r>
              <a:rPr spc="5" dirty="0"/>
              <a:t> </a:t>
            </a:r>
            <a:r>
              <a:rPr dirty="0"/>
              <a:t>de</a:t>
            </a:r>
            <a:r>
              <a:rPr spc="10" dirty="0"/>
              <a:t> </a:t>
            </a:r>
            <a:r>
              <a:rPr spc="-40" dirty="0"/>
              <a:t>corrosión,</a:t>
            </a:r>
            <a:r>
              <a:rPr spc="15" dirty="0"/>
              <a:t> </a:t>
            </a:r>
            <a:r>
              <a:rPr spc="-10" dirty="0"/>
              <a:t>previamente</a:t>
            </a:r>
            <a:r>
              <a:rPr dirty="0"/>
              <a:t> debe </a:t>
            </a:r>
            <a:r>
              <a:rPr spc="-100" dirty="0"/>
              <a:t>ser</a:t>
            </a:r>
            <a:r>
              <a:rPr spc="15" dirty="0"/>
              <a:t> </a:t>
            </a:r>
            <a:r>
              <a:rPr spc="-10" dirty="0"/>
              <a:t>ligada</a:t>
            </a:r>
            <a:r>
              <a:rPr spc="500" dirty="0"/>
              <a:t> </a:t>
            </a:r>
            <a:r>
              <a:rPr spc="-65" dirty="0"/>
              <a:t>y</a:t>
            </a:r>
            <a:r>
              <a:rPr spc="-45" dirty="0"/>
              <a:t> </a:t>
            </a:r>
            <a:r>
              <a:rPr spc="-10" dirty="0"/>
              <a:t>limpiada</a:t>
            </a:r>
            <a:r>
              <a:rPr spc="-40" dirty="0"/>
              <a:t> </a:t>
            </a:r>
            <a:r>
              <a:rPr dirty="0"/>
              <a:t>la</a:t>
            </a:r>
            <a:r>
              <a:rPr spc="-40" dirty="0"/>
              <a:t> </a:t>
            </a:r>
            <a:r>
              <a:rPr spc="-35" dirty="0"/>
              <a:t>superficie</a:t>
            </a:r>
            <a:r>
              <a:rPr spc="-45" dirty="0"/>
              <a:t> </a:t>
            </a:r>
            <a:r>
              <a:rPr spc="-10" dirty="0"/>
              <a:t>corroída.</a:t>
            </a:r>
          </a:p>
          <a:p>
            <a:pPr marL="263525" algn="just">
              <a:lnSpc>
                <a:spcPct val="100000"/>
              </a:lnSpc>
              <a:spcBef>
                <a:spcPts val="985"/>
              </a:spcBef>
            </a:pPr>
            <a:r>
              <a:rPr dirty="0"/>
              <a:t>Para</a:t>
            </a:r>
            <a:r>
              <a:rPr spc="-20" dirty="0"/>
              <a:t> </a:t>
            </a:r>
            <a:r>
              <a:rPr spc="-40" dirty="0"/>
              <a:t>pintura</a:t>
            </a:r>
            <a:r>
              <a:rPr spc="-10" dirty="0"/>
              <a:t> </a:t>
            </a:r>
            <a:r>
              <a:rPr spc="75" dirty="0"/>
              <a:t>a</a:t>
            </a:r>
            <a:r>
              <a:rPr spc="-25" dirty="0"/>
              <a:t> </a:t>
            </a:r>
            <a:r>
              <a:rPr dirty="0"/>
              <a:t>cal,</a:t>
            </a:r>
            <a:r>
              <a:rPr spc="-15" dirty="0"/>
              <a:t> </a:t>
            </a:r>
            <a:r>
              <a:rPr spc="-95" dirty="0"/>
              <a:t>su</a:t>
            </a:r>
            <a:r>
              <a:rPr spc="-40" dirty="0"/>
              <a:t> </a:t>
            </a:r>
            <a:r>
              <a:rPr spc="-30" dirty="0"/>
              <a:t>limpieza</a:t>
            </a:r>
            <a:r>
              <a:rPr spc="-5" dirty="0"/>
              <a:t> </a:t>
            </a:r>
            <a:r>
              <a:rPr dirty="0"/>
              <a:t>debe</a:t>
            </a:r>
            <a:r>
              <a:rPr spc="-35" dirty="0"/>
              <a:t> </a:t>
            </a:r>
            <a:r>
              <a:rPr spc="-75" dirty="0"/>
              <a:t>ser</a:t>
            </a:r>
            <a:r>
              <a:rPr spc="-20" dirty="0"/>
              <a:t> </a:t>
            </a:r>
            <a:r>
              <a:rPr dirty="0"/>
              <a:t>con</a:t>
            </a:r>
            <a:r>
              <a:rPr spc="-15" dirty="0"/>
              <a:t> </a:t>
            </a:r>
            <a:r>
              <a:rPr dirty="0"/>
              <a:t>paño</a:t>
            </a:r>
            <a:r>
              <a:rPr spc="-25" dirty="0"/>
              <a:t> </a:t>
            </a:r>
            <a:r>
              <a:rPr dirty="0"/>
              <a:t>seco</a:t>
            </a:r>
            <a:r>
              <a:rPr spc="-20" dirty="0"/>
              <a:t> </a:t>
            </a:r>
            <a:r>
              <a:rPr spc="-60" dirty="0"/>
              <a:t>y</a:t>
            </a:r>
            <a:r>
              <a:rPr spc="-20" dirty="0"/>
              <a:t> </a:t>
            </a:r>
            <a:r>
              <a:rPr dirty="0"/>
              <a:t>no</a:t>
            </a:r>
            <a:r>
              <a:rPr spc="-20" dirty="0"/>
              <a:t> </a:t>
            </a:r>
            <a:r>
              <a:rPr dirty="0"/>
              <a:t>con</a:t>
            </a:r>
            <a:r>
              <a:rPr spc="-25" dirty="0"/>
              <a:t> </a:t>
            </a:r>
            <a:r>
              <a:rPr dirty="0"/>
              <a:t>agua</a:t>
            </a:r>
            <a:r>
              <a:rPr spc="-10" dirty="0"/>
              <a:t> </a:t>
            </a:r>
            <a:r>
              <a:rPr spc="-65" dirty="0"/>
              <a:t>y</a:t>
            </a:r>
            <a:r>
              <a:rPr spc="-25" dirty="0"/>
              <a:t> </a:t>
            </a:r>
            <a:r>
              <a:rPr spc="-45" dirty="0"/>
              <a:t>líquidos</a:t>
            </a:r>
            <a:r>
              <a:rPr spc="-20" dirty="0"/>
              <a:t> </a:t>
            </a:r>
            <a:r>
              <a:rPr dirty="0"/>
              <a:t>de</a:t>
            </a:r>
            <a:r>
              <a:rPr spc="-15" dirty="0"/>
              <a:t> </a:t>
            </a:r>
            <a:r>
              <a:rPr spc="-10" dirty="0"/>
              <a:t>limpieza.</a:t>
            </a:r>
          </a:p>
          <a:p>
            <a:pPr marL="263525" algn="just">
              <a:lnSpc>
                <a:spcPct val="100000"/>
              </a:lnSpc>
              <a:spcBef>
                <a:spcPts val="994"/>
              </a:spcBef>
            </a:pPr>
            <a:r>
              <a:rPr dirty="0"/>
              <a:t>Para</a:t>
            </a:r>
            <a:r>
              <a:rPr spc="-15" dirty="0"/>
              <a:t> </a:t>
            </a:r>
            <a:r>
              <a:rPr spc="-55" dirty="0"/>
              <a:t>pinturas</a:t>
            </a:r>
            <a:r>
              <a:rPr spc="-25" dirty="0"/>
              <a:t> </a:t>
            </a:r>
            <a:r>
              <a:rPr spc="-30" dirty="0"/>
              <a:t>plásticas</a:t>
            </a:r>
            <a:r>
              <a:rPr spc="-20" dirty="0"/>
              <a:t> </a:t>
            </a:r>
            <a:r>
              <a:rPr spc="-65" dirty="0"/>
              <a:t>y</a:t>
            </a:r>
            <a:r>
              <a:rPr spc="-20" dirty="0"/>
              <a:t> </a:t>
            </a:r>
            <a:r>
              <a:rPr spc="-50" dirty="0"/>
              <a:t>esmaltes,</a:t>
            </a:r>
            <a:r>
              <a:rPr dirty="0"/>
              <a:t> </a:t>
            </a:r>
            <a:r>
              <a:rPr spc="-60" dirty="0"/>
              <a:t>se</a:t>
            </a:r>
            <a:r>
              <a:rPr spc="-20" dirty="0"/>
              <a:t> </a:t>
            </a:r>
            <a:r>
              <a:rPr dirty="0"/>
              <a:t>debe</a:t>
            </a:r>
            <a:r>
              <a:rPr spc="-25" dirty="0"/>
              <a:t> </a:t>
            </a:r>
            <a:r>
              <a:rPr spc="-70" dirty="0"/>
              <a:t>utilizar</a:t>
            </a:r>
            <a:r>
              <a:rPr spc="-20" dirty="0"/>
              <a:t> </a:t>
            </a:r>
            <a:r>
              <a:rPr spc="-45" dirty="0"/>
              <a:t>esponjas</a:t>
            </a:r>
            <a:r>
              <a:rPr spc="-20" dirty="0"/>
              <a:t> </a:t>
            </a:r>
            <a:r>
              <a:rPr dirty="0"/>
              <a:t>o</a:t>
            </a:r>
            <a:r>
              <a:rPr spc="-15" dirty="0"/>
              <a:t> </a:t>
            </a:r>
            <a:r>
              <a:rPr spc="-10" dirty="0"/>
              <a:t>paños</a:t>
            </a:r>
            <a:r>
              <a:rPr spc="-20" dirty="0"/>
              <a:t> </a:t>
            </a:r>
            <a:r>
              <a:rPr spc="-10" dirty="0"/>
              <a:t>humedecidos</a:t>
            </a:r>
            <a:r>
              <a:rPr spc="-25" dirty="0"/>
              <a:t> </a:t>
            </a:r>
            <a:r>
              <a:rPr dirty="0"/>
              <a:t>en</a:t>
            </a:r>
            <a:r>
              <a:rPr spc="-10" dirty="0"/>
              <a:t> </a:t>
            </a:r>
            <a:r>
              <a:rPr dirty="0"/>
              <a:t>agua</a:t>
            </a:r>
            <a:r>
              <a:rPr spc="-20" dirty="0"/>
              <a:t> </a:t>
            </a:r>
            <a:r>
              <a:rPr dirty="0"/>
              <a:t>con</a:t>
            </a:r>
            <a:r>
              <a:rPr spc="-15" dirty="0"/>
              <a:t> </a:t>
            </a:r>
            <a:r>
              <a:rPr spc="-10" dirty="0"/>
              <a:t>jabón.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0409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39</a:t>
            </a:r>
            <a:endParaRPr sz="600">
              <a:latin typeface="Palatino Linotype"/>
              <a:cs typeface="Palatino Linotyp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166" cy="57594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31238" y="569721"/>
            <a:ext cx="49110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14" dirty="0">
                <a:solidFill>
                  <a:srgbClr val="24408F"/>
                </a:solidFill>
                <a:latin typeface="Tahoma"/>
                <a:cs typeface="Tahoma"/>
              </a:rPr>
              <a:t>MANTENIMIENTO</a:t>
            </a:r>
            <a:r>
              <a:rPr sz="1500" b="1" spc="-10" dirty="0">
                <a:solidFill>
                  <a:srgbClr val="24408F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24408F"/>
                </a:solidFill>
                <a:latin typeface="Tahoma"/>
                <a:cs typeface="Tahoma"/>
              </a:rPr>
              <a:t>- </a:t>
            </a:r>
            <a:r>
              <a:rPr sz="1500" b="1" spc="-170" dirty="0">
                <a:solidFill>
                  <a:srgbClr val="24408F"/>
                </a:solidFill>
                <a:latin typeface="Tahoma"/>
                <a:cs typeface="Tahoma"/>
              </a:rPr>
              <a:t>PINTURAS</a:t>
            </a:r>
            <a:r>
              <a:rPr sz="1500" b="1" spc="-5" dirty="0">
                <a:solidFill>
                  <a:srgbClr val="24408F"/>
                </a:solidFill>
                <a:latin typeface="Tahoma"/>
                <a:cs typeface="Tahoma"/>
              </a:rPr>
              <a:t> </a:t>
            </a:r>
            <a:r>
              <a:rPr sz="1500" b="1" spc="-185" dirty="0">
                <a:solidFill>
                  <a:srgbClr val="24408F"/>
                </a:solidFill>
                <a:latin typeface="Tahoma"/>
                <a:cs typeface="Tahoma"/>
              </a:rPr>
              <a:t>INTERIORES</a:t>
            </a:r>
            <a:r>
              <a:rPr sz="1500" b="1" spc="-5" dirty="0">
                <a:solidFill>
                  <a:srgbClr val="24408F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24408F"/>
                </a:solidFill>
                <a:latin typeface="Tahoma"/>
                <a:cs typeface="Tahoma"/>
              </a:rPr>
              <a:t>Y </a:t>
            </a:r>
            <a:r>
              <a:rPr sz="1500" b="1" spc="-140" dirty="0">
                <a:solidFill>
                  <a:srgbClr val="24408F"/>
                </a:solidFill>
                <a:latin typeface="Tahoma"/>
                <a:cs typeface="Tahoma"/>
              </a:rPr>
              <a:t>EXTERIORES</a:t>
            </a:r>
            <a:endParaRPr sz="1500">
              <a:latin typeface="Tahoma"/>
              <a:cs typeface="Tahoma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66344" y="1042669"/>
          <a:ext cx="6706870" cy="3188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4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8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5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3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FRECUENCIA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2127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4615">
                        <a:lnSpc>
                          <a:spcPct val="100000"/>
                        </a:lnSpc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INSTECCIONES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Y</a:t>
                      </a:r>
                      <a:r>
                        <a:rPr sz="1000" b="1" spc="-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COMPROBACIONES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2127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ACCIONES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212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7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Permanente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CCD5"/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42735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000" spc="-50" dirty="0">
                          <a:latin typeface="Verdana"/>
                          <a:cs typeface="Verdana"/>
                        </a:rPr>
                        <a:t>Vigila:</a:t>
                      </a:r>
                      <a:r>
                        <a:rPr sz="100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Responsable</a:t>
                      </a:r>
                      <a:r>
                        <a:rPr sz="1000" spc="-9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o</a:t>
                      </a:r>
                      <a:r>
                        <a:rPr sz="100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Custodio. 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Desprendimientos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5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pintura. Humedades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CC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CC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7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000" spc="75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90" dirty="0">
                          <a:latin typeface="Verdana"/>
                          <a:cs typeface="Verdana"/>
                        </a:rPr>
                        <a:t>1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año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7EB"/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565785">
                        <a:lnSpc>
                          <a:spcPct val="100600"/>
                        </a:lnSpc>
                        <a:spcBef>
                          <a:spcPts val="265"/>
                        </a:spcBef>
                      </a:pPr>
                      <a:r>
                        <a:rPr sz="1000" spc="-75" dirty="0">
                          <a:latin typeface="Verdana"/>
                          <a:cs typeface="Verdana"/>
                        </a:rPr>
                        <a:t>Revisar: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Especialista</a:t>
                      </a:r>
                      <a:r>
                        <a:rPr sz="100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albañil. 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Antes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65" dirty="0">
                          <a:latin typeface="Verdana"/>
                          <a:cs typeface="Verdana"/>
                        </a:rPr>
                        <a:t>época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lluvias. 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Pintura</a:t>
                      </a:r>
                      <a:r>
                        <a:rPr sz="100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75" dirty="0">
                          <a:latin typeface="Verdana"/>
                          <a:cs typeface="Verdana"/>
                        </a:rPr>
                        <a:t>a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cal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en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exteriores.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7EB"/>
                    </a:solidFill>
                  </a:tcPr>
                </a:tc>
                <a:tc>
                  <a:txBody>
                    <a:bodyPr/>
                    <a:lstStyle/>
                    <a:p>
                      <a:pPr marL="80645" marR="161925">
                        <a:lnSpc>
                          <a:spcPct val="101000"/>
                        </a:lnSpc>
                        <a:spcBef>
                          <a:spcPts val="259"/>
                        </a:spcBef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Repintado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100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pintura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75" dirty="0">
                          <a:latin typeface="Verdana"/>
                          <a:cs typeface="Verdana"/>
                        </a:rPr>
                        <a:t>a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100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cal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fachada.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</a:pPr>
                      <a:r>
                        <a:rPr sz="1000" spc="75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90" dirty="0">
                          <a:latin typeface="Verdana"/>
                          <a:cs typeface="Verdana"/>
                        </a:rPr>
                        <a:t>3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años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1212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CCD5"/>
                    </a:solidFill>
                  </a:tcPr>
                </a:tc>
                <a:tc>
                  <a:txBody>
                    <a:bodyPr/>
                    <a:lstStyle/>
                    <a:p>
                      <a:pPr marL="82550" marR="610235">
                        <a:lnSpc>
                          <a:spcPct val="101000"/>
                        </a:lnSpc>
                        <a:spcBef>
                          <a:spcPts val="259"/>
                        </a:spcBef>
                      </a:pPr>
                      <a:r>
                        <a:rPr sz="1000" spc="-20" dirty="0">
                          <a:latin typeface="Verdana"/>
                          <a:cs typeface="Verdana"/>
                        </a:rPr>
                        <a:t>Comprobar:</a:t>
                      </a:r>
                      <a:r>
                        <a:rPr sz="100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Especialista 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Pintura</a:t>
                      </a:r>
                      <a:r>
                        <a:rPr sz="100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sintética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en</a:t>
                      </a:r>
                      <a:r>
                        <a:rPr sz="1000" spc="-10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interiores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CCD5"/>
                    </a:solidFill>
                  </a:tcPr>
                </a:tc>
                <a:tc>
                  <a:txBody>
                    <a:bodyPr/>
                    <a:lstStyle/>
                    <a:p>
                      <a:pPr marL="80645" marR="668020">
                        <a:lnSpc>
                          <a:spcPct val="101000"/>
                        </a:lnSpc>
                        <a:spcBef>
                          <a:spcPts val="259"/>
                        </a:spcBef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Repintado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100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pintura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sintética.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CCC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7152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40</a:t>
            </a:r>
            <a:endParaRPr sz="60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7"/>
            <a:ext cx="7559675" cy="5760085"/>
            <a:chOff x="0" y="37"/>
            <a:chExt cx="7559675" cy="576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7"/>
              <a:ext cx="7559420" cy="575995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7161" y="5218963"/>
              <a:ext cx="3322954" cy="22860"/>
            </a:xfrm>
            <a:custGeom>
              <a:avLst/>
              <a:gdLst/>
              <a:ahLst/>
              <a:cxnLst/>
              <a:rect l="l" t="t" r="r" b="b"/>
              <a:pathLst>
                <a:path w="3322954" h="22860">
                  <a:moveTo>
                    <a:pt x="3322701" y="0"/>
                  </a:moveTo>
                  <a:lnTo>
                    <a:pt x="0" y="0"/>
                  </a:lnTo>
                  <a:lnTo>
                    <a:pt x="0" y="22809"/>
                  </a:lnTo>
                  <a:lnTo>
                    <a:pt x="3322701" y="22809"/>
                  </a:lnTo>
                  <a:lnTo>
                    <a:pt x="3322701" y="0"/>
                  </a:lnTo>
                  <a:close/>
                </a:path>
              </a:pathLst>
            </a:custGeom>
            <a:solidFill>
              <a:srgbClr val="FF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9901" y="5218964"/>
              <a:ext cx="3322701" cy="228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5863" y="4975783"/>
              <a:ext cx="592747" cy="37083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17689" y="1643430"/>
              <a:ext cx="43815" cy="1431290"/>
            </a:xfrm>
            <a:custGeom>
              <a:avLst/>
              <a:gdLst/>
              <a:ahLst/>
              <a:cxnLst/>
              <a:rect l="l" t="t" r="r" b="b"/>
              <a:pathLst>
                <a:path w="43815" h="1431289">
                  <a:moveTo>
                    <a:pt x="43205" y="1388872"/>
                  </a:moveTo>
                  <a:lnTo>
                    <a:pt x="0" y="1388872"/>
                  </a:lnTo>
                  <a:lnTo>
                    <a:pt x="0" y="1430985"/>
                  </a:lnTo>
                  <a:lnTo>
                    <a:pt x="43205" y="1430985"/>
                  </a:lnTo>
                  <a:lnTo>
                    <a:pt x="43205" y="1388872"/>
                  </a:lnTo>
                  <a:close/>
                </a:path>
                <a:path w="43815" h="1431289">
                  <a:moveTo>
                    <a:pt x="43205" y="971918"/>
                  </a:moveTo>
                  <a:lnTo>
                    <a:pt x="0" y="971918"/>
                  </a:lnTo>
                  <a:lnTo>
                    <a:pt x="0" y="1014044"/>
                  </a:lnTo>
                  <a:lnTo>
                    <a:pt x="43205" y="1014044"/>
                  </a:lnTo>
                  <a:lnTo>
                    <a:pt x="43205" y="971918"/>
                  </a:lnTo>
                  <a:close/>
                </a:path>
                <a:path w="43815" h="1431289">
                  <a:moveTo>
                    <a:pt x="43205" y="555485"/>
                  </a:moveTo>
                  <a:lnTo>
                    <a:pt x="0" y="555485"/>
                  </a:lnTo>
                  <a:lnTo>
                    <a:pt x="0" y="597611"/>
                  </a:lnTo>
                  <a:lnTo>
                    <a:pt x="43205" y="597611"/>
                  </a:lnTo>
                  <a:lnTo>
                    <a:pt x="43205" y="555485"/>
                  </a:lnTo>
                  <a:close/>
                </a:path>
                <a:path w="43815" h="1431289">
                  <a:moveTo>
                    <a:pt x="43205" y="0"/>
                  </a:moveTo>
                  <a:lnTo>
                    <a:pt x="0" y="0"/>
                  </a:lnTo>
                  <a:lnTo>
                    <a:pt x="0" y="42113"/>
                  </a:lnTo>
                  <a:lnTo>
                    <a:pt x="43205" y="42113"/>
                  </a:lnTo>
                  <a:lnTo>
                    <a:pt x="43205" y="0"/>
                  </a:lnTo>
                  <a:close/>
                </a:path>
              </a:pathLst>
            </a:custGeom>
            <a:solidFill>
              <a:srgbClr val="FF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86025">
              <a:lnSpc>
                <a:spcPct val="100000"/>
              </a:lnSpc>
              <a:spcBef>
                <a:spcPts val="100"/>
              </a:spcBef>
            </a:pPr>
            <a:r>
              <a:rPr spc="-165" dirty="0"/>
              <a:t>RED</a:t>
            </a:r>
            <a:r>
              <a:rPr spc="25" dirty="0"/>
              <a:t> </a:t>
            </a:r>
            <a:r>
              <a:rPr spc="-130" dirty="0"/>
              <a:t>DE</a:t>
            </a:r>
            <a:r>
              <a:rPr spc="35" dirty="0"/>
              <a:t> </a:t>
            </a:r>
            <a:r>
              <a:rPr spc="-110" dirty="0"/>
              <a:t>INSTALACIONES</a:t>
            </a:r>
            <a:r>
              <a:rPr spc="40" dirty="0"/>
              <a:t> </a:t>
            </a:r>
            <a:r>
              <a:rPr spc="-120" dirty="0"/>
              <a:t>SANITARIAS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38404" y="952246"/>
            <a:ext cx="6689725" cy="218059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48260">
              <a:lnSpc>
                <a:spcPts val="1160"/>
              </a:lnSpc>
              <a:spcBef>
                <a:spcPts val="165"/>
              </a:spcBef>
            </a:pP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red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saneamiento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está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compuesta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elementos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conductos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desagüe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aparatos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edificio,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conectan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7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bajantes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(sanitarias,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pluviales)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7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cámaras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inspección,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hasta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red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municipio.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000" b="1" spc="-40" dirty="0">
                <a:solidFill>
                  <a:srgbClr val="221F1F"/>
                </a:solidFill>
                <a:latin typeface="Tahoma"/>
                <a:cs typeface="Tahoma"/>
              </a:rPr>
              <a:t>RECOMENDACIONES</a:t>
            </a:r>
            <a:r>
              <a:rPr sz="1000" b="1" spc="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45" dirty="0">
                <a:solidFill>
                  <a:srgbClr val="221F1F"/>
                </a:solidFill>
                <a:latin typeface="Tahoma"/>
                <a:cs typeface="Tahoma"/>
              </a:rPr>
              <a:t>PARA</a:t>
            </a:r>
            <a:r>
              <a:rPr sz="1000" b="1" spc="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0" dirty="0">
                <a:solidFill>
                  <a:srgbClr val="221F1F"/>
                </a:solidFill>
                <a:latin typeface="Tahoma"/>
                <a:cs typeface="Tahoma"/>
              </a:rPr>
              <a:t>EVITAR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5" dirty="0">
                <a:solidFill>
                  <a:srgbClr val="221F1F"/>
                </a:solidFill>
                <a:latin typeface="Tahoma"/>
                <a:cs typeface="Tahoma"/>
              </a:rPr>
              <a:t>SU</a:t>
            </a:r>
            <a:r>
              <a:rPr sz="1000" b="1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DETERIORO</a:t>
            </a:r>
            <a:endParaRPr sz="1000">
              <a:latin typeface="Tahoma"/>
              <a:cs typeface="Tahoma"/>
            </a:endParaRPr>
          </a:p>
          <a:p>
            <a:pPr marL="263525" marR="5715" algn="just">
              <a:lnSpc>
                <a:spcPct val="92100"/>
              </a:lnSpc>
              <a:spcBef>
                <a:spcPts val="275"/>
              </a:spcBef>
            </a:pPr>
            <a:r>
              <a:rPr sz="1000" spc="-95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edificaciones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generalmente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existe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una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sola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red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saneamiento</a:t>
            </a:r>
            <a:r>
              <a:rPr sz="1000" spc="2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para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evacuar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aguas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fecales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negras,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así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como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pluviales.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Lo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más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recomendable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5" dirty="0">
                <a:solidFill>
                  <a:srgbClr val="221F1F"/>
                </a:solidFill>
                <a:latin typeface="Verdana"/>
                <a:cs typeface="Verdana"/>
              </a:rPr>
              <a:t>es</a:t>
            </a:r>
            <a:r>
              <a:rPr sz="1000" spc="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separar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red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aguas,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pluviales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por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un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lado</a:t>
            </a:r>
            <a:r>
              <a:rPr sz="1000" spc="5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aguas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negras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por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otro.</a:t>
            </a:r>
            <a:endParaRPr sz="1000">
              <a:latin typeface="Verdana"/>
              <a:cs typeface="Verdana"/>
            </a:endParaRPr>
          </a:p>
          <a:p>
            <a:pPr marL="263525" marR="5080" algn="just">
              <a:lnSpc>
                <a:spcPts val="1100"/>
              </a:lnSpc>
              <a:spcBef>
                <a:spcPts val="1115"/>
              </a:spcBef>
            </a:pPr>
            <a:r>
              <a:rPr sz="1000" spc="-10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inodoros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no pueden</a:t>
            </a:r>
            <a:r>
              <a:rPr sz="1000" spc="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utilizarse</a:t>
            </a:r>
            <a:r>
              <a:rPr sz="1000" spc="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como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vertedero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basuras,</a:t>
            </a:r>
            <a:r>
              <a:rPr sz="1000" spc="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tal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acción</a:t>
            </a:r>
            <a:r>
              <a:rPr sz="1000" spc="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puede</a:t>
            </a:r>
            <a:r>
              <a:rPr sz="1000" spc="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taponar</a:t>
            </a:r>
            <a:r>
              <a:rPr sz="1000" spc="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incluso</a:t>
            </a:r>
            <a:r>
              <a:rPr sz="1000" spc="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destruir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conductos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14" dirty="0">
                <a:solidFill>
                  <a:srgbClr val="221F1F"/>
                </a:solidFill>
                <a:latin typeface="Verdana"/>
                <a:cs typeface="Verdana"/>
              </a:rPr>
              <a:t>sus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elementos,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produciendo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fugas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mal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olor.</a:t>
            </a:r>
            <a:endParaRPr sz="1000">
              <a:latin typeface="Verdana"/>
              <a:cs typeface="Verdana"/>
            </a:endParaRPr>
          </a:p>
          <a:p>
            <a:pPr marL="263525" marR="6350" algn="just">
              <a:lnSpc>
                <a:spcPts val="1100"/>
              </a:lnSpc>
              <a:spcBef>
                <a:spcPts val="1100"/>
              </a:spcBef>
            </a:pPr>
            <a:r>
              <a:rPr sz="1000" spc="20" dirty="0">
                <a:solidFill>
                  <a:srgbClr val="221F1F"/>
                </a:solidFill>
                <a:latin typeface="Verdana"/>
                <a:cs typeface="Verdana"/>
              </a:rPr>
              <a:t>Debe</a:t>
            </a:r>
            <a:r>
              <a:rPr sz="100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revisarse</a:t>
            </a:r>
            <a:r>
              <a:rPr sz="1000" spc="-1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0" dirty="0">
                <a:solidFill>
                  <a:srgbClr val="221F1F"/>
                </a:solidFill>
                <a:latin typeface="Verdana"/>
                <a:cs typeface="Verdana"/>
              </a:rPr>
              <a:t>con</a:t>
            </a:r>
            <a:r>
              <a:rPr sz="100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frecuencia</a:t>
            </a:r>
            <a:r>
              <a:rPr sz="100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spc="-1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sifones</a:t>
            </a:r>
            <a:r>
              <a:rPr sz="1000" spc="-1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1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spc="-1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sumideros</a:t>
            </a:r>
            <a:r>
              <a:rPr sz="1000" spc="-1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comprobar</a:t>
            </a:r>
            <a:r>
              <a:rPr sz="100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1000" spc="-1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no</a:t>
            </a:r>
            <a:r>
              <a:rPr sz="1000" spc="-1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les</a:t>
            </a:r>
            <a:r>
              <a:rPr sz="1000" spc="-1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falte</a:t>
            </a:r>
            <a:r>
              <a:rPr sz="1000" spc="-1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agua,</a:t>
            </a:r>
            <a:r>
              <a:rPr sz="1000" spc="-1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para</a:t>
            </a:r>
            <a:r>
              <a:rPr sz="1000" spc="-1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evitar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salida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100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mal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olor.</a:t>
            </a:r>
            <a:endParaRPr sz="1000">
              <a:latin typeface="Verdana"/>
              <a:cs typeface="Verdana"/>
            </a:endParaRPr>
          </a:p>
          <a:p>
            <a:pPr marL="263525" algn="just">
              <a:lnSpc>
                <a:spcPct val="100000"/>
              </a:lnSpc>
              <a:spcBef>
                <a:spcPts val="994"/>
              </a:spcBef>
            </a:pP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fugas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deberán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repararlas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lo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más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rápido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posible.</a:t>
            </a:r>
            <a:endParaRPr sz="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0409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41</a:t>
            </a:r>
            <a:endParaRPr sz="600">
              <a:latin typeface="Palatino Linotype"/>
              <a:cs typeface="Palatino Linotyp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293" cy="575944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02282" y="569721"/>
            <a:ext cx="496760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14" dirty="0">
                <a:solidFill>
                  <a:srgbClr val="24408F"/>
                </a:solidFill>
                <a:latin typeface="Tahoma"/>
                <a:cs typeface="Tahoma"/>
              </a:rPr>
              <a:t>MANTENIMIENTO</a:t>
            </a:r>
            <a:r>
              <a:rPr sz="1500" b="1" spc="5" dirty="0">
                <a:solidFill>
                  <a:srgbClr val="24408F"/>
                </a:solidFill>
                <a:latin typeface="Tahoma"/>
                <a:cs typeface="Tahoma"/>
              </a:rPr>
              <a:t> </a:t>
            </a:r>
            <a:r>
              <a:rPr sz="1500" b="1" dirty="0">
                <a:solidFill>
                  <a:srgbClr val="24408F"/>
                </a:solidFill>
                <a:latin typeface="Tahoma"/>
                <a:cs typeface="Tahoma"/>
              </a:rPr>
              <a:t>-</a:t>
            </a:r>
            <a:r>
              <a:rPr sz="1500" b="1" spc="15" dirty="0">
                <a:solidFill>
                  <a:srgbClr val="24408F"/>
                </a:solidFill>
                <a:latin typeface="Tahoma"/>
                <a:cs typeface="Tahoma"/>
              </a:rPr>
              <a:t> </a:t>
            </a:r>
            <a:r>
              <a:rPr sz="1500" b="1" spc="-165" dirty="0">
                <a:solidFill>
                  <a:srgbClr val="24408F"/>
                </a:solidFill>
                <a:latin typeface="Tahoma"/>
                <a:cs typeface="Tahoma"/>
              </a:rPr>
              <a:t>RED</a:t>
            </a:r>
            <a:r>
              <a:rPr sz="1500" b="1" spc="5" dirty="0">
                <a:solidFill>
                  <a:srgbClr val="24408F"/>
                </a:solidFill>
                <a:latin typeface="Tahoma"/>
                <a:cs typeface="Tahoma"/>
              </a:rPr>
              <a:t> </a:t>
            </a:r>
            <a:r>
              <a:rPr sz="1500" b="1" spc="-125" dirty="0">
                <a:solidFill>
                  <a:srgbClr val="24408F"/>
                </a:solidFill>
                <a:latin typeface="Tahoma"/>
                <a:cs typeface="Tahoma"/>
              </a:rPr>
              <a:t>DE</a:t>
            </a:r>
            <a:r>
              <a:rPr sz="1500" b="1" spc="10" dirty="0">
                <a:solidFill>
                  <a:srgbClr val="24408F"/>
                </a:solidFill>
                <a:latin typeface="Tahoma"/>
                <a:cs typeface="Tahoma"/>
              </a:rPr>
              <a:t> </a:t>
            </a:r>
            <a:r>
              <a:rPr sz="1500" b="1" spc="-110" dirty="0">
                <a:solidFill>
                  <a:srgbClr val="24408F"/>
                </a:solidFill>
                <a:latin typeface="Tahoma"/>
                <a:cs typeface="Tahoma"/>
              </a:rPr>
              <a:t>INSTALACIONES</a:t>
            </a:r>
            <a:r>
              <a:rPr sz="1500" b="1" spc="25" dirty="0">
                <a:solidFill>
                  <a:srgbClr val="24408F"/>
                </a:solidFill>
                <a:latin typeface="Tahoma"/>
                <a:cs typeface="Tahoma"/>
              </a:rPr>
              <a:t> </a:t>
            </a:r>
            <a:r>
              <a:rPr sz="1500" b="1" spc="-110" dirty="0">
                <a:solidFill>
                  <a:srgbClr val="24408F"/>
                </a:solidFill>
                <a:latin typeface="Tahoma"/>
                <a:cs typeface="Tahoma"/>
              </a:rPr>
              <a:t>SANITARIAS</a:t>
            </a:r>
            <a:endParaRPr sz="1500">
              <a:latin typeface="Tahoma"/>
              <a:cs typeface="Tahoma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61772" y="919225"/>
          <a:ext cx="6731634" cy="25355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8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4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1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FRECUENCIA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1181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06F6A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INSTECCIONES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Y</a:t>
                      </a:r>
                      <a:r>
                        <a:rPr sz="1000" b="1" spc="-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COMPROBACIONES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1181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06F6A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ACCIONES</a:t>
                      </a:r>
                      <a:endParaRPr sz="1000">
                        <a:latin typeface="Tahoma"/>
                        <a:cs typeface="Tahoma"/>
                      </a:endParaRPr>
                    </a:p>
                  </a:txBody>
                  <a:tcPr marL="0" marR="0" marT="1181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06F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12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000" spc="75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año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6D3D2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Inspeccionar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6D3D2"/>
                    </a:solidFill>
                  </a:tcPr>
                </a:tc>
                <a:tc>
                  <a:txBody>
                    <a:bodyPr/>
                    <a:lstStyle/>
                    <a:p>
                      <a:pPr marL="81915" marR="130810">
                        <a:lnSpc>
                          <a:spcPct val="101000"/>
                        </a:lnSpc>
                        <a:spcBef>
                          <a:spcPts val="265"/>
                        </a:spcBef>
                      </a:pPr>
                      <a:r>
                        <a:rPr sz="1000" spc="-20" dirty="0">
                          <a:latin typeface="Verdana"/>
                          <a:cs typeface="Verdana"/>
                        </a:rPr>
                        <a:t>Inspección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anclajes</a:t>
                      </a:r>
                      <a:r>
                        <a:rPr sz="100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red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horizontal </a:t>
                      </a:r>
                      <a:r>
                        <a:rPr sz="1000" spc="45" dirty="0">
                          <a:latin typeface="Verdana"/>
                          <a:cs typeface="Verdana"/>
                        </a:rPr>
                        <a:t>colgada</a:t>
                      </a:r>
                      <a:r>
                        <a:rPr sz="100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del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forjado.</a:t>
                      </a:r>
                      <a:endParaRPr sz="1000">
                        <a:latin typeface="Verdana"/>
                        <a:cs typeface="Verdana"/>
                      </a:endParaRPr>
                    </a:p>
                    <a:p>
                      <a:pPr marL="81915" marR="270510">
                        <a:lnSpc>
                          <a:spcPct val="101000"/>
                        </a:lnSpc>
                        <a:spcBef>
                          <a:spcPts val="5"/>
                        </a:spcBef>
                      </a:pPr>
                      <a:r>
                        <a:rPr sz="1000" spc="-20" dirty="0">
                          <a:latin typeface="Verdana"/>
                          <a:cs typeface="Verdana"/>
                        </a:rPr>
                        <a:t>Inspección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anclajes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la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red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vertical vista.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6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06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1000" spc="75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90" dirty="0">
                          <a:latin typeface="Verdana"/>
                          <a:cs typeface="Verdana"/>
                        </a:rPr>
                        <a:t>3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años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1181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Inspeccionar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000" spc="-20" dirty="0">
                          <a:latin typeface="Verdana"/>
                          <a:cs typeface="Verdana"/>
                        </a:rPr>
                        <a:t>Inspección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del</a:t>
                      </a:r>
                      <a:r>
                        <a:rPr sz="10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estado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5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bajantes.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065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1000" spc="75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mes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1181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6D3D2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Limpiar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6D3D2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000" spc="-25" dirty="0">
                          <a:latin typeface="Verdana"/>
                          <a:cs typeface="Verdana"/>
                        </a:rPr>
                        <a:t>Vertido</a:t>
                      </a:r>
                      <a:r>
                        <a:rPr sz="1000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agua</a:t>
                      </a:r>
                      <a:r>
                        <a:rPr sz="100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caliente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por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los</a:t>
                      </a:r>
                      <a:r>
                        <a:rPr sz="10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10" dirty="0">
                          <a:latin typeface="Verdana"/>
                          <a:cs typeface="Verdana"/>
                        </a:rPr>
                        <a:t>desagües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6D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5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1000" spc="75" dirty="0">
                          <a:latin typeface="Verdana"/>
                          <a:cs typeface="Verdana"/>
                        </a:rPr>
                        <a:t>Cada</a:t>
                      </a:r>
                      <a:r>
                        <a:rPr sz="100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90" dirty="0">
                          <a:latin typeface="Verdana"/>
                          <a:cs typeface="Verdana"/>
                        </a:rPr>
                        <a:t>3</a:t>
                      </a:r>
                      <a:r>
                        <a:rPr sz="100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años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000" spc="-10" dirty="0">
                          <a:latin typeface="Verdana"/>
                          <a:cs typeface="Verdana"/>
                        </a:rPr>
                        <a:t>Limpiar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361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81915" marR="140335">
                        <a:lnSpc>
                          <a:spcPct val="101000"/>
                        </a:lnSpc>
                        <a:spcBef>
                          <a:spcPts val="270"/>
                        </a:spcBef>
                      </a:pPr>
                      <a:r>
                        <a:rPr sz="1000" spc="-40" dirty="0">
                          <a:latin typeface="Verdana"/>
                          <a:cs typeface="Verdana"/>
                        </a:rPr>
                        <a:t>Limpieza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55" dirty="0">
                          <a:latin typeface="Verdana"/>
                          <a:cs typeface="Verdana"/>
                        </a:rPr>
                        <a:t>las</a:t>
                      </a:r>
                      <a:r>
                        <a:rPr sz="10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cámaras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75" dirty="0">
                          <a:latin typeface="Verdana"/>
                          <a:cs typeface="Verdana"/>
                        </a:rPr>
                        <a:t>a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pie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bajante,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las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cámaras</a:t>
                      </a:r>
                      <a:r>
                        <a:rPr sz="10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inspección</a:t>
                      </a:r>
                      <a:r>
                        <a:rPr sz="100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0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000" spc="-20" dirty="0">
                          <a:latin typeface="Verdana"/>
                          <a:cs typeface="Verdana"/>
                        </a:rPr>
                        <a:t>paso.</a:t>
                      </a:r>
                      <a:endParaRPr sz="1000">
                        <a:latin typeface="Verdana"/>
                        <a:cs typeface="Verdan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7152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42</a:t>
            </a:r>
            <a:endParaRPr sz="60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7"/>
            <a:ext cx="7559675" cy="5760085"/>
            <a:chOff x="0" y="37"/>
            <a:chExt cx="7559675" cy="576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7"/>
              <a:ext cx="7559420" cy="575995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9534" y="2342960"/>
              <a:ext cx="6199886" cy="1064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1004" y="3338424"/>
              <a:ext cx="75063" cy="901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1583" y="2586774"/>
              <a:ext cx="6677786" cy="8418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0409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15</a:t>
            </a:r>
            <a:endParaRPr sz="600">
              <a:latin typeface="Palatino Linotype"/>
              <a:cs typeface="Palatino Linotyp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166" cy="575944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399161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0" dirty="0">
                <a:solidFill>
                  <a:srgbClr val="221F1F"/>
                </a:solidFill>
              </a:rPr>
              <a:t>¿Q</a:t>
            </a:r>
            <a:r>
              <a:rPr sz="2000" spc="-20" dirty="0">
                <a:solidFill>
                  <a:srgbClr val="221F1F"/>
                </a:solidFill>
              </a:rPr>
              <a:t>UÉ</a:t>
            </a:r>
            <a:r>
              <a:rPr sz="2000" spc="-105" dirty="0">
                <a:solidFill>
                  <a:srgbClr val="221F1F"/>
                </a:solidFill>
              </a:rPr>
              <a:t> </a:t>
            </a:r>
            <a:r>
              <a:rPr sz="2000" spc="-220" dirty="0">
                <a:solidFill>
                  <a:srgbClr val="221F1F"/>
                </a:solidFill>
              </a:rPr>
              <a:t>ES</a:t>
            </a:r>
            <a:r>
              <a:rPr sz="2000" spc="-35" dirty="0">
                <a:solidFill>
                  <a:srgbClr val="221F1F"/>
                </a:solidFill>
              </a:rPr>
              <a:t> </a:t>
            </a:r>
            <a:r>
              <a:rPr sz="2000" spc="-55" dirty="0">
                <a:solidFill>
                  <a:srgbClr val="221F1F"/>
                </a:solidFill>
              </a:rPr>
              <a:t>LA</a:t>
            </a:r>
            <a:r>
              <a:rPr sz="2000" spc="-50" dirty="0">
                <a:solidFill>
                  <a:srgbClr val="221F1F"/>
                </a:solidFill>
              </a:rPr>
              <a:t> </a:t>
            </a:r>
            <a:r>
              <a:rPr sz="2000" spc="-35" dirty="0">
                <a:solidFill>
                  <a:srgbClr val="221F1F"/>
                </a:solidFill>
              </a:rPr>
              <a:t>CONSERVACIÓN</a:t>
            </a:r>
            <a:r>
              <a:rPr sz="2000" spc="-45" dirty="0">
                <a:solidFill>
                  <a:srgbClr val="221F1F"/>
                </a:solidFill>
              </a:rPr>
              <a:t> </a:t>
            </a:r>
            <a:r>
              <a:rPr sz="2000" spc="-204" dirty="0">
                <a:solidFill>
                  <a:srgbClr val="221F1F"/>
                </a:solidFill>
              </a:rPr>
              <a:t>DEL</a:t>
            </a:r>
            <a:r>
              <a:rPr sz="2000" spc="-30" dirty="0">
                <a:solidFill>
                  <a:srgbClr val="221F1F"/>
                </a:solidFill>
              </a:rPr>
              <a:t> </a:t>
            </a:r>
            <a:r>
              <a:rPr sz="2000" spc="-114" dirty="0">
                <a:solidFill>
                  <a:srgbClr val="221F1F"/>
                </a:solidFill>
              </a:rPr>
              <a:t>PATRIMONIO?</a:t>
            </a:r>
            <a:endParaRPr sz="2000"/>
          </a:p>
        </p:txBody>
      </p:sp>
      <p:sp>
        <p:nvSpPr>
          <p:cNvPr id="5" name="object 5"/>
          <p:cNvSpPr txBox="1"/>
          <p:nvPr/>
        </p:nvSpPr>
        <p:spPr>
          <a:xfrm>
            <a:off x="805992" y="2747898"/>
            <a:ext cx="5846445" cy="59817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ctr">
              <a:lnSpc>
                <a:spcPts val="1110"/>
              </a:lnSpc>
              <a:spcBef>
                <a:spcPts val="204"/>
              </a:spcBef>
            </a:pP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Conjunto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acciones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garantizan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preservación,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protección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transmisión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patrimonio </a:t>
            </a:r>
            <a:r>
              <a:rPr sz="1000" spc="7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futuras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generaciones.</a:t>
            </a:r>
            <a:endParaRPr sz="10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985"/>
              </a:spcBef>
            </a:pP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Implica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estudios,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mantenimiento,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restauración,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legislación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participación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comunitaria.</a:t>
            </a:r>
            <a:endParaRPr sz="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7152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16</a:t>
            </a:r>
            <a:endParaRPr sz="60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7"/>
            <a:ext cx="7559675" cy="5760085"/>
            <a:chOff x="0" y="37"/>
            <a:chExt cx="7559675" cy="576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7"/>
              <a:ext cx="7559420" cy="575995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89164" y="476300"/>
              <a:ext cx="486409" cy="269875"/>
            </a:xfrm>
            <a:custGeom>
              <a:avLst/>
              <a:gdLst/>
              <a:ahLst/>
              <a:cxnLst/>
              <a:rect l="l" t="t" r="r" b="b"/>
              <a:pathLst>
                <a:path w="486409" h="269875">
                  <a:moveTo>
                    <a:pt x="448221" y="269697"/>
                  </a:moveTo>
                  <a:lnTo>
                    <a:pt x="486317" y="269697"/>
                  </a:lnTo>
                  <a:lnTo>
                    <a:pt x="486317" y="0"/>
                  </a:lnTo>
                  <a:lnTo>
                    <a:pt x="448221" y="0"/>
                  </a:lnTo>
                  <a:lnTo>
                    <a:pt x="448221" y="269697"/>
                  </a:lnTo>
                  <a:close/>
                </a:path>
                <a:path w="486409" h="269875">
                  <a:moveTo>
                    <a:pt x="380911" y="269697"/>
                  </a:moveTo>
                  <a:lnTo>
                    <a:pt x="419007" y="269697"/>
                  </a:lnTo>
                  <a:lnTo>
                    <a:pt x="419007" y="0"/>
                  </a:lnTo>
                  <a:lnTo>
                    <a:pt x="380911" y="0"/>
                  </a:lnTo>
                  <a:lnTo>
                    <a:pt x="380911" y="269697"/>
                  </a:lnTo>
                  <a:close/>
                </a:path>
                <a:path w="486409" h="269875">
                  <a:moveTo>
                    <a:pt x="313728" y="269697"/>
                  </a:moveTo>
                  <a:lnTo>
                    <a:pt x="351824" y="269697"/>
                  </a:lnTo>
                  <a:lnTo>
                    <a:pt x="351824" y="0"/>
                  </a:lnTo>
                  <a:lnTo>
                    <a:pt x="313728" y="0"/>
                  </a:lnTo>
                  <a:lnTo>
                    <a:pt x="313728" y="269697"/>
                  </a:lnTo>
                  <a:close/>
                </a:path>
                <a:path w="486409" h="269875">
                  <a:moveTo>
                    <a:pt x="246583" y="269697"/>
                  </a:moveTo>
                  <a:lnTo>
                    <a:pt x="284679" y="269697"/>
                  </a:lnTo>
                  <a:lnTo>
                    <a:pt x="284679" y="0"/>
                  </a:lnTo>
                  <a:lnTo>
                    <a:pt x="246583" y="0"/>
                  </a:lnTo>
                  <a:lnTo>
                    <a:pt x="246583" y="269697"/>
                  </a:lnTo>
                  <a:close/>
                </a:path>
                <a:path w="486409" h="269875">
                  <a:moveTo>
                    <a:pt x="179387" y="269697"/>
                  </a:moveTo>
                  <a:lnTo>
                    <a:pt x="217483" y="269697"/>
                  </a:lnTo>
                  <a:lnTo>
                    <a:pt x="217483" y="0"/>
                  </a:lnTo>
                  <a:lnTo>
                    <a:pt x="179387" y="0"/>
                  </a:lnTo>
                  <a:lnTo>
                    <a:pt x="179387" y="269697"/>
                  </a:lnTo>
                  <a:close/>
                </a:path>
                <a:path w="486409" h="269875">
                  <a:moveTo>
                    <a:pt x="0" y="269697"/>
                  </a:moveTo>
                  <a:lnTo>
                    <a:pt x="38096" y="269697"/>
                  </a:lnTo>
                  <a:lnTo>
                    <a:pt x="38096" y="0"/>
                  </a:lnTo>
                  <a:lnTo>
                    <a:pt x="0" y="0"/>
                  </a:lnTo>
                  <a:lnTo>
                    <a:pt x="0" y="269697"/>
                  </a:lnTo>
                  <a:close/>
                </a:path>
              </a:pathLst>
            </a:custGeom>
            <a:ln w="3810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952" y="2824009"/>
              <a:ext cx="2355977" cy="20629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57161" y="5218963"/>
              <a:ext cx="3322954" cy="22860"/>
            </a:xfrm>
            <a:custGeom>
              <a:avLst/>
              <a:gdLst/>
              <a:ahLst/>
              <a:cxnLst/>
              <a:rect l="l" t="t" r="r" b="b"/>
              <a:pathLst>
                <a:path w="3322954" h="22860">
                  <a:moveTo>
                    <a:pt x="3322701" y="0"/>
                  </a:moveTo>
                  <a:lnTo>
                    <a:pt x="0" y="0"/>
                  </a:lnTo>
                  <a:lnTo>
                    <a:pt x="0" y="22809"/>
                  </a:lnTo>
                  <a:lnTo>
                    <a:pt x="3322701" y="22809"/>
                  </a:lnTo>
                  <a:lnTo>
                    <a:pt x="3322701" y="0"/>
                  </a:lnTo>
                  <a:close/>
                </a:path>
              </a:pathLst>
            </a:custGeom>
            <a:solidFill>
              <a:srgbClr val="FF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9901" y="5218964"/>
              <a:ext cx="3322701" cy="228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75863" y="4975783"/>
              <a:ext cx="592747" cy="37083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656333" y="342645"/>
            <a:ext cx="34874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cap="small" spc="-459" dirty="0">
                <a:solidFill>
                  <a:srgbClr val="221F1F"/>
                </a:solidFill>
              </a:rPr>
              <a:t>Identificación</a:t>
            </a:r>
            <a:r>
              <a:rPr sz="3000" cap="small" spc="290" dirty="0">
                <a:solidFill>
                  <a:srgbClr val="221F1F"/>
                </a:solidFill>
              </a:rPr>
              <a:t> </a:t>
            </a:r>
            <a:r>
              <a:rPr sz="3000" cap="small" spc="-500" dirty="0">
                <a:solidFill>
                  <a:srgbClr val="221F1F"/>
                </a:solidFill>
              </a:rPr>
              <a:t>de</a:t>
            </a:r>
            <a:r>
              <a:rPr sz="3000" cap="small" spc="275" dirty="0">
                <a:solidFill>
                  <a:srgbClr val="221F1F"/>
                </a:solidFill>
              </a:rPr>
              <a:t> </a:t>
            </a:r>
            <a:r>
              <a:rPr sz="3000" cap="small" spc="-515" dirty="0">
                <a:solidFill>
                  <a:srgbClr val="221F1F"/>
                </a:solidFill>
              </a:rPr>
              <a:t>riesgos</a:t>
            </a:r>
            <a:endParaRPr sz="3000"/>
          </a:p>
        </p:txBody>
      </p:sp>
      <p:sp>
        <p:nvSpPr>
          <p:cNvPr id="11" name="object 11"/>
          <p:cNvSpPr txBox="1"/>
          <p:nvPr/>
        </p:nvSpPr>
        <p:spPr>
          <a:xfrm>
            <a:off x="444500" y="840993"/>
            <a:ext cx="6677659" cy="391223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algn="just">
              <a:lnSpc>
                <a:spcPts val="1100"/>
              </a:lnSpc>
              <a:spcBef>
                <a:spcPts val="215"/>
              </a:spcBef>
            </a:pPr>
            <a:r>
              <a:rPr sz="1000" spc="-130" dirty="0">
                <a:solidFill>
                  <a:srgbClr val="221F1F"/>
                </a:solidFill>
                <a:latin typeface="Verdana"/>
                <a:cs typeface="Verdana"/>
              </a:rPr>
              <a:t>Es</a:t>
            </a:r>
            <a:r>
              <a:rPr sz="1000" spc="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importante</a:t>
            </a:r>
            <a:r>
              <a:rPr sz="1000" spc="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35" dirty="0">
                <a:solidFill>
                  <a:srgbClr val="221F1F"/>
                </a:solidFill>
                <a:latin typeface="Verdana"/>
                <a:cs typeface="Verdana"/>
              </a:rPr>
              <a:t>como</a:t>
            </a:r>
            <a:r>
              <a:rPr sz="1000" spc="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20" dirty="0">
                <a:solidFill>
                  <a:srgbClr val="221F1F"/>
                </a:solidFill>
                <a:latin typeface="Verdana"/>
                <a:cs typeface="Verdana"/>
              </a:rPr>
              <a:t>medida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preventiva,</a:t>
            </a:r>
            <a:r>
              <a:rPr sz="1000" spc="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identificar</a:t>
            </a:r>
            <a:r>
              <a:rPr sz="1000" spc="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riesgo,</a:t>
            </a:r>
            <a:r>
              <a:rPr sz="1000" spc="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tanto</a:t>
            </a:r>
            <a:r>
              <a:rPr sz="1000" spc="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por</a:t>
            </a:r>
            <a:r>
              <a:rPr sz="1000" spc="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causas</a:t>
            </a:r>
            <a:r>
              <a:rPr sz="1000" spc="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naturales</a:t>
            </a:r>
            <a:r>
              <a:rPr sz="1000" spc="40" dirty="0">
                <a:solidFill>
                  <a:srgbClr val="221F1F"/>
                </a:solidFill>
                <a:latin typeface="Verdana"/>
                <a:cs typeface="Verdana"/>
              </a:rPr>
              <a:t> como</a:t>
            </a:r>
            <a:r>
              <a:rPr sz="1000" spc="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humanas,</a:t>
            </a:r>
            <a:r>
              <a:rPr sz="100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podrían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representar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una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amenaza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para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edificio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bienes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alberga.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Se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deberán</a:t>
            </a:r>
            <a:r>
              <a:rPr sz="100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tener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cuenta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características</a:t>
            </a:r>
            <a:r>
              <a:rPr sz="100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región</a:t>
            </a:r>
            <a:r>
              <a:rPr sz="100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bienes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inmuebles,</a:t>
            </a:r>
            <a:r>
              <a:rPr sz="100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para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determinar</a:t>
            </a:r>
            <a:r>
              <a:rPr sz="100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probabilidad</a:t>
            </a:r>
            <a:r>
              <a:rPr sz="100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ocurran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tales 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emergencias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su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posible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grado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gravedad.</a:t>
            </a:r>
            <a:endParaRPr sz="1000">
              <a:latin typeface="Verdana"/>
              <a:cs typeface="Verdana"/>
            </a:endParaRPr>
          </a:p>
          <a:p>
            <a:pPr marL="12700" marR="6350" algn="just">
              <a:lnSpc>
                <a:spcPct val="92100"/>
              </a:lnSpc>
              <a:spcBef>
                <a:spcPts val="1070"/>
              </a:spcBef>
            </a:pP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autoridades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estatales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locales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pertinentes,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pueden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proporcionar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antecedentes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relativos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7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peligros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naturales</a:t>
            </a:r>
            <a:r>
              <a:rPr sz="1000" spc="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1000" spc="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amenazan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área,</a:t>
            </a:r>
            <a:r>
              <a:rPr sz="1000" spc="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30" dirty="0">
                <a:solidFill>
                  <a:srgbClr val="221F1F"/>
                </a:solidFill>
                <a:latin typeface="Verdana"/>
                <a:cs typeface="Verdana"/>
              </a:rPr>
              <a:t>como</a:t>
            </a:r>
            <a:r>
              <a:rPr sz="1000" spc="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por</a:t>
            </a:r>
            <a:r>
              <a:rPr sz="1000" spc="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ejemplo</a:t>
            </a:r>
            <a:r>
              <a:rPr sz="1000" spc="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inundaciones,</a:t>
            </a:r>
            <a:r>
              <a:rPr sz="1000" spc="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temporadas</a:t>
            </a:r>
            <a:r>
              <a:rPr sz="1000" spc="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 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grandes</a:t>
            </a:r>
            <a:r>
              <a:rPr sz="1000" spc="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tormentas</a:t>
            </a:r>
            <a:r>
              <a:rPr sz="1000" spc="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granizadas,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etc.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Además,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se 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deberán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tener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cuenta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efectos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secundarios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terciarios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algún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peligro,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por</a:t>
            </a:r>
            <a:r>
              <a:rPr sz="1000" spc="-1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ejemplo,</a:t>
            </a:r>
            <a:r>
              <a:rPr sz="1000" spc="-1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spc="-1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terremotos</a:t>
            </a:r>
            <a:r>
              <a:rPr sz="1000" spc="-1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pueden</a:t>
            </a:r>
            <a:r>
              <a:rPr sz="100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producir</a:t>
            </a:r>
            <a:r>
              <a:rPr sz="1000" spc="-1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daños</a:t>
            </a:r>
            <a:r>
              <a:rPr sz="1000" spc="-1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estructurales,</a:t>
            </a:r>
            <a:r>
              <a:rPr sz="100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pero</a:t>
            </a:r>
            <a:r>
              <a:rPr sz="1000" spc="-1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también</a:t>
            </a:r>
            <a:r>
              <a:rPr sz="1000" spc="-1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podrían</a:t>
            </a:r>
            <a:r>
              <a:rPr sz="100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ocasionar</a:t>
            </a:r>
            <a:r>
              <a:rPr sz="1000" spc="-1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incendios,</a:t>
            </a:r>
            <a:r>
              <a:rPr sz="100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así </a:t>
            </a:r>
            <a:r>
              <a:rPr sz="1000" spc="30" dirty="0">
                <a:solidFill>
                  <a:srgbClr val="221F1F"/>
                </a:solidFill>
                <a:latin typeface="Verdana"/>
                <a:cs typeface="Verdana"/>
              </a:rPr>
              <a:t>como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averías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fugas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las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10" dirty="0">
                <a:solidFill>
                  <a:srgbClr val="221F1F"/>
                </a:solidFill>
                <a:latin typeface="Verdana"/>
                <a:cs typeface="Verdana"/>
              </a:rPr>
              <a:t>cloacas,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cañerías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0" dirty="0">
                <a:solidFill>
                  <a:srgbClr val="221F1F"/>
                </a:solidFill>
                <a:latin typeface="Verdana"/>
                <a:cs typeface="Verdana"/>
              </a:rPr>
              <a:t>agua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gas.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75" dirty="0">
                <a:solidFill>
                  <a:srgbClr val="221F1F"/>
                </a:solidFill>
                <a:latin typeface="Verdana"/>
                <a:cs typeface="Verdana"/>
              </a:rPr>
              <a:t>Cada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uno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estos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efectos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podría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iniciar,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7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90" dirty="0">
                <a:solidFill>
                  <a:srgbClr val="221F1F"/>
                </a:solidFill>
                <a:latin typeface="Verdana"/>
                <a:cs typeface="Verdana"/>
              </a:rPr>
              <a:t>su</a:t>
            </a:r>
            <a:r>
              <a:rPr sz="100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vez,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otros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peligros.</a:t>
            </a:r>
            <a:endParaRPr sz="1000">
              <a:latin typeface="Verdana"/>
              <a:cs typeface="Verdana"/>
            </a:endParaRPr>
          </a:p>
          <a:p>
            <a:pPr marR="2911475" algn="r">
              <a:lnSpc>
                <a:spcPct val="100000"/>
              </a:lnSpc>
              <a:spcBef>
                <a:spcPts val="994"/>
              </a:spcBef>
            </a:pPr>
            <a:r>
              <a:rPr sz="1000" b="1" spc="-75" dirty="0">
                <a:solidFill>
                  <a:srgbClr val="221F1F"/>
                </a:solidFill>
                <a:latin typeface="Tahoma"/>
                <a:cs typeface="Tahoma"/>
              </a:rPr>
              <a:t>Entre</a:t>
            </a:r>
            <a:r>
              <a:rPr sz="1000" b="1" spc="-2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30" dirty="0">
                <a:solidFill>
                  <a:srgbClr val="221F1F"/>
                </a:solidFill>
                <a:latin typeface="Tahoma"/>
                <a:cs typeface="Tahoma"/>
              </a:rPr>
              <a:t>las</a:t>
            </a:r>
            <a:r>
              <a:rPr sz="1000" b="1" spc="-20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30" dirty="0">
                <a:solidFill>
                  <a:srgbClr val="221F1F"/>
                </a:solidFill>
                <a:latin typeface="Tahoma"/>
                <a:cs typeface="Tahoma"/>
              </a:rPr>
              <a:t>diversas</a:t>
            </a:r>
            <a:r>
              <a:rPr sz="1000" b="1" spc="-1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emergencias,</a:t>
            </a:r>
            <a:r>
              <a:rPr sz="1000" b="1" spc="-20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dirty="0">
                <a:solidFill>
                  <a:srgbClr val="221F1F"/>
                </a:solidFill>
                <a:latin typeface="Tahoma"/>
                <a:cs typeface="Tahoma"/>
              </a:rPr>
              <a:t>se</a:t>
            </a:r>
            <a:r>
              <a:rPr sz="1000" b="1" spc="-1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20" dirty="0">
                <a:solidFill>
                  <a:srgbClr val="221F1F"/>
                </a:solidFill>
                <a:latin typeface="Tahoma"/>
                <a:cs typeface="Tahoma"/>
              </a:rPr>
              <a:t>encuentran las</a:t>
            </a:r>
            <a:r>
              <a:rPr sz="1000" b="1" spc="-1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siguientes:</a:t>
            </a:r>
            <a:endParaRPr sz="1000">
              <a:latin typeface="Tahoma"/>
              <a:cs typeface="Tahoma"/>
            </a:endParaRPr>
          </a:p>
          <a:p>
            <a:pPr marR="2920365" algn="r">
              <a:lnSpc>
                <a:spcPct val="100000"/>
              </a:lnSpc>
              <a:spcBef>
                <a:spcPts val="805"/>
              </a:spcBef>
            </a:pPr>
            <a:r>
              <a:rPr sz="1000" b="1" spc="-45" dirty="0">
                <a:solidFill>
                  <a:srgbClr val="221F1F"/>
                </a:solidFill>
                <a:latin typeface="Tahoma"/>
                <a:cs typeface="Tahoma"/>
              </a:rPr>
              <a:t>Desastres</a:t>
            </a:r>
            <a:r>
              <a:rPr sz="1000" b="1" spc="-20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naturales</a:t>
            </a:r>
            <a:endParaRPr sz="1000">
              <a:latin typeface="Tahoma"/>
              <a:cs typeface="Tahoma"/>
            </a:endParaRPr>
          </a:p>
          <a:p>
            <a:pPr marL="2671445" indent="-110489">
              <a:lnSpc>
                <a:spcPts val="1160"/>
              </a:lnSpc>
              <a:spcBef>
                <a:spcPts val="925"/>
              </a:spcBef>
              <a:buChar char="•"/>
              <a:tabLst>
                <a:tab pos="2671445" algn="l"/>
              </a:tabLst>
            </a:pP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Crecida</a:t>
            </a:r>
            <a:r>
              <a:rPr sz="1000" spc="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ríos</a:t>
            </a:r>
            <a:endParaRPr sz="1000">
              <a:latin typeface="Verdana"/>
              <a:cs typeface="Verdana"/>
            </a:endParaRPr>
          </a:p>
          <a:p>
            <a:pPr marL="2671445" indent="-110489">
              <a:lnSpc>
                <a:spcPts val="1105"/>
              </a:lnSpc>
              <a:buChar char="•"/>
              <a:tabLst>
                <a:tab pos="2671445" algn="l"/>
              </a:tabLst>
            </a:pP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Incendio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cables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eléctricos,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pastizales,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malezas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bosques</a:t>
            </a:r>
            <a:endParaRPr sz="1000">
              <a:latin typeface="Verdana"/>
              <a:cs typeface="Verdana"/>
            </a:endParaRPr>
          </a:p>
          <a:p>
            <a:pPr marL="2671445" indent="-110489">
              <a:lnSpc>
                <a:spcPts val="1100"/>
              </a:lnSpc>
              <a:buChar char="•"/>
              <a:tabLst>
                <a:tab pos="2671445" algn="l"/>
              </a:tabLst>
            </a:pP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Terremoto</a:t>
            </a:r>
            <a:endParaRPr sz="1000">
              <a:latin typeface="Verdana"/>
              <a:cs typeface="Verdana"/>
            </a:endParaRPr>
          </a:p>
          <a:p>
            <a:pPr marL="2671445" indent="-110489">
              <a:lnSpc>
                <a:spcPts val="1105"/>
              </a:lnSpc>
              <a:buChar char="•"/>
              <a:tabLst>
                <a:tab pos="2671445" algn="l"/>
              </a:tabLst>
            </a:pP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Fallo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energía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eléctrica</a:t>
            </a:r>
            <a:endParaRPr sz="1000">
              <a:latin typeface="Verdana"/>
              <a:cs typeface="Verdana"/>
            </a:endParaRPr>
          </a:p>
          <a:p>
            <a:pPr marL="2671445" indent="-110489">
              <a:lnSpc>
                <a:spcPts val="1100"/>
              </a:lnSpc>
              <a:buChar char="•"/>
              <a:tabLst>
                <a:tab pos="2671445" algn="l"/>
              </a:tabLst>
            </a:pP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Fallo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suministro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combustible</a:t>
            </a:r>
            <a:endParaRPr sz="1000">
              <a:latin typeface="Verdana"/>
              <a:cs typeface="Verdana"/>
            </a:endParaRPr>
          </a:p>
          <a:p>
            <a:pPr marL="2671445" indent="-110489">
              <a:lnSpc>
                <a:spcPts val="1100"/>
              </a:lnSpc>
              <a:buChar char="•"/>
              <a:tabLst>
                <a:tab pos="2671445" algn="l"/>
              </a:tabLst>
            </a:pP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Fallo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suministro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agua</a:t>
            </a:r>
            <a:endParaRPr sz="1000">
              <a:latin typeface="Verdana"/>
              <a:cs typeface="Verdana"/>
            </a:endParaRPr>
          </a:p>
          <a:p>
            <a:pPr marL="2671445" indent="-110489">
              <a:lnSpc>
                <a:spcPts val="1105"/>
              </a:lnSpc>
              <a:buChar char="•"/>
              <a:tabLst>
                <a:tab pos="2671445" algn="l"/>
              </a:tabLst>
            </a:pP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Fallos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u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obstrucción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sistema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cloacas</a:t>
            </a:r>
            <a:endParaRPr sz="1000">
              <a:latin typeface="Verdana"/>
              <a:cs typeface="Verdana"/>
            </a:endParaRPr>
          </a:p>
          <a:p>
            <a:pPr marL="2671445" indent="-110489">
              <a:lnSpc>
                <a:spcPts val="1100"/>
              </a:lnSpc>
              <a:buChar char="•"/>
              <a:tabLst>
                <a:tab pos="2671445" algn="l"/>
              </a:tabLst>
            </a:pP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Explosión</a:t>
            </a:r>
            <a:endParaRPr sz="1000">
              <a:latin typeface="Verdana"/>
              <a:cs typeface="Verdana"/>
            </a:endParaRPr>
          </a:p>
          <a:p>
            <a:pPr marL="2671445" indent="-110489">
              <a:lnSpc>
                <a:spcPts val="1100"/>
              </a:lnSpc>
              <a:buChar char="•"/>
              <a:tabLst>
                <a:tab pos="2671445" algn="l"/>
              </a:tabLst>
            </a:pP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Derrame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químico</a:t>
            </a:r>
            <a:endParaRPr sz="1000">
              <a:latin typeface="Verdana"/>
              <a:cs typeface="Verdana"/>
            </a:endParaRPr>
          </a:p>
          <a:p>
            <a:pPr marL="2671445" indent="-110489">
              <a:lnSpc>
                <a:spcPts val="1105"/>
              </a:lnSpc>
              <a:buChar char="•"/>
              <a:tabLst>
                <a:tab pos="2671445" algn="l"/>
              </a:tabLst>
            </a:pP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Derrumbe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estructural</a:t>
            </a:r>
            <a:endParaRPr sz="1000">
              <a:latin typeface="Verdana"/>
              <a:cs typeface="Verdana"/>
            </a:endParaRPr>
          </a:p>
          <a:p>
            <a:pPr marL="2671445" indent="-110489">
              <a:lnSpc>
                <a:spcPts val="1075"/>
              </a:lnSpc>
              <a:buChar char="•"/>
              <a:tabLst>
                <a:tab pos="2671445" algn="l"/>
              </a:tabLst>
            </a:pP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Incendio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estructural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(interno)</a:t>
            </a:r>
            <a:endParaRPr sz="1000">
              <a:latin typeface="Verdana"/>
              <a:cs typeface="Verdana"/>
            </a:endParaRPr>
          </a:p>
          <a:p>
            <a:pPr marL="2671445" indent="-110489">
              <a:lnSpc>
                <a:spcPts val="1120"/>
              </a:lnSpc>
              <a:buChar char="•"/>
              <a:tabLst>
                <a:tab pos="2671445" algn="l"/>
              </a:tabLst>
            </a:pP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Incendio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por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exposición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(externo)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05454" y="4729683"/>
            <a:ext cx="7943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3189" indent="-110489">
              <a:lnSpc>
                <a:spcPct val="100000"/>
              </a:lnSpc>
              <a:spcBef>
                <a:spcPts val="95"/>
              </a:spcBef>
              <a:buChar char="•"/>
              <a:tabLst>
                <a:tab pos="123189" algn="l"/>
              </a:tabLst>
            </a:pP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Derrumbes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45760" y="4802835"/>
            <a:ext cx="2181860" cy="402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919"/>
              </a:lnSpc>
              <a:spcBef>
                <a:spcPts val="100"/>
              </a:spcBef>
            </a:pPr>
            <a:r>
              <a:rPr sz="800" spc="-35" dirty="0">
                <a:solidFill>
                  <a:srgbClr val="221F1F"/>
                </a:solidFill>
                <a:latin typeface="Verdana"/>
                <a:cs typeface="Verdana"/>
              </a:rPr>
              <a:t>GUIA</a:t>
            </a:r>
            <a:r>
              <a:rPr sz="8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800" spc="-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8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800" spc="-20" dirty="0">
                <a:solidFill>
                  <a:srgbClr val="221F1F"/>
                </a:solidFill>
                <a:latin typeface="Verdana"/>
                <a:cs typeface="Verdana"/>
              </a:rPr>
              <a:t>CONSERVACIÓN</a:t>
            </a:r>
            <a:r>
              <a:rPr sz="8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800" spc="-20" dirty="0">
                <a:solidFill>
                  <a:srgbClr val="221F1F"/>
                </a:solidFill>
                <a:latin typeface="Verdana"/>
                <a:cs typeface="Verdana"/>
              </a:rPr>
              <a:t>Y </a:t>
            </a:r>
            <a:r>
              <a:rPr sz="800" spc="-30" dirty="0">
                <a:solidFill>
                  <a:srgbClr val="221F1F"/>
                </a:solidFill>
                <a:latin typeface="Verdana"/>
                <a:cs typeface="Verdana"/>
              </a:rPr>
              <a:t>SALVAGUARDIA</a:t>
            </a:r>
            <a:endParaRPr sz="800">
              <a:latin typeface="Verdana"/>
              <a:cs typeface="Verdana"/>
            </a:endParaRPr>
          </a:p>
          <a:p>
            <a:pPr marR="9525" algn="r">
              <a:lnSpc>
                <a:spcPts val="590"/>
              </a:lnSpc>
            </a:pPr>
            <a:r>
              <a:rPr sz="600" spc="-70" dirty="0">
                <a:solidFill>
                  <a:srgbClr val="221F1F"/>
                </a:solidFill>
                <a:latin typeface="Verdana"/>
                <a:cs typeface="Verdana"/>
              </a:rPr>
              <a:t>MINISTERIO</a:t>
            </a:r>
            <a:r>
              <a:rPr sz="6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600" spc="-5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6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600" spc="-55" dirty="0">
                <a:solidFill>
                  <a:srgbClr val="221F1F"/>
                </a:solidFill>
                <a:latin typeface="Verdana"/>
                <a:cs typeface="Verdana"/>
              </a:rPr>
              <a:t>CULTURAS</a:t>
            </a:r>
            <a:r>
              <a:rPr sz="6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600" spc="-2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60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600" spc="-60" dirty="0">
                <a:solidFill>
                  <a:srgbClr val="221F1F"/>
                </a:solidFill>
                <a:latin typeface="Verdana"/>
                <a:cs typeface="Verdana"/>
              </a:rPr>
              <a:t>TURISMO</a:t>
            </a:r>
            <a:r>
              <a:rPr sz="6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600" spc="-55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6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221F1F"/>
                </a:solidFill>
                <a:latin typeface="Verdana"/>
                <a:cs typeface="Verdana"/>
              </a:rPr>
              <a:t>ESTADO</a:t>
            </a:r>
            <a:endParaRPr sz="600">
              <a:latin typeface="Verdana"/>
              <a:cs typeface="Verdana"/>
            </a:endParaRPr>
          </a:p>
          <a:p>
            <a:pPr marR="8890" algn="r">
              <a:lnSpc>
                <a:spcPts val="560"/>
              </a:lnSpc>
            </a:pPr>
            <a:r>
              <a:rPr sz="600" spc="-35" dirty="0">
                <a:solidFill>
                  <a:srgbClr val="221F1F"/>
                </a:solidFill>
                <a:latin typeface="Verdana"/>
                <a:cs typeface="Verdana"/>
              </a:rPr>
              <a:t>PLURINACIONAL</a:t>
            </a:r>
            <a:r>
              <a:rPr sz="60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600" spc="-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600" spc="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221F1F"/>
                </a:solidFill>
                <a:latin typeface="Verdana"/>
                <a:cs typeface="Verdana"/>
              </a:rPr>
              <a:t>BOLIVIA</a:t>
            </a:r>
            <a:endParaRPr sz="600">
              <a:latin typeface="Verdana"/>
              <a:cs typeface="Verdana"/>
            </a:endParaRPr>
          </a:p>
          <a:p>
            <a:pPr marR="7620" algn="r">
              <a:lnSpc>
                <a:spcPts val="890"/>
              </a:lnSpc>
            </a:pPr>
            <a:r>
              <a:rPr sz="800" dirty="0">
                <a:solidFill>
                  <a:srgbClr val="221F1F"/>
                </a:solidFill>
                <a:latin typeface="Verdana"/>
                <a:cs typeface="Verdana"/>
              </a:rPr>
              <a:t>N</a:t>
            </a:r>
            <a:r>
              <a:rPr sz="800" spc="1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800" spc="65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800" spc="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800" dirty="0">
                <a:solidFill>
                  <a:srgbClr val="221F1F"/>
                </a:solidFill>
                <a:latin typeface="Verdana"/>
                <a:cs typeface="Verdana"/>
              </a:rPr>
              <a:t>R</a:t>
            </a:r>
            <a:r>
              <a:rPr sz="800" spc="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800" spc="60" dirty="0">
                <a:solidFill>
                  <a:srgbClr val="221F1F"/>
                </a:solidFill>
                <a:latin typeface="Verdana"/>
                <a:cs typeface="Verdana"/>
              </a:rPr>
              <a:t>M</a:t>
            </a:r>
            <a:r>
              <a:rPr sz="800" spc="1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800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800" spc="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800" dirty="0">
                <a:solidFill>
                  <a:srgbClr val="221F1F"/>
                </a:solidFill>
                <a:latin typeface="Verdana"/>
                <a:cs typeface="Verdana"/>
              </a:rPr>
              <a:t>T</a:t>
            </a:r>
            <a:r>
              <a:rPr sz="800" spc="1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800" spc="-10" dirty="0">
                <a:solidFill>
                  <a:srgbClr val="221F1F"/>
                </a:solidFill>
                <a:latin typeface="Verdana"/>
                <a:cs typeface="Verdana"/>
              </a:rPr>
              <a:t>I</a:t>
            </a:r>
            <a:r>
              <a:rPr sz="800" spc="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800" dirty="0">
                <a:solidFill>
                  <a:srgbClr val="221F1F"/>
                </a:solidFill>
                <a:latin typeface="Verdana"/>
                <a:cs typeface="Verdana"/>
              </a:rPr>
              <a:t>V</a:t>
            </a:r>
            <a:r>
              <a:rPr sz="800" spc="1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800" spc="-50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endParaRPr sz="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0409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17</a:t>
            </a:r>
            <a:endParaRPr sz="60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6"/>
            <a:ext cx="7559675" cy="5760085"/>
            <a:chOff x="0" y="36"/>
            <a:chExt cx="7559675" cy="576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6"/>
              <a:ext cx="7559166" cy="57599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6869" y="592200"/>
              <a:ext cx="2303018" cy="19441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6768" y="2649092"/>
              <a:ext cx="2303145" cy="153555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57009" y="5218963"/>
              <a:ext cx="3322954" cy="38100"/>
            </a:xfrm>
            <a:custGeom>
              <a:avLst/>
              <a:gdLst/>
              <a:ahLst/>
              <a:cxnLst/>
              <a:rect l="l" t="t" r="r" b="b"/>
              <a:pathLst>
                <a:path w="3322954" h="38100">
                  <a:moveTo>
                    <a:pt x="3322701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3322701" y="38100"/>
                  </a:lnTo>
                  <a:lnTo>
                    <a:pt x="3322701" y="0"/>
                  </a:lnTo>
                  <a:close/>
                </a:path>
              </a:pathLst>
            </a:custGeom>
            <a:solidFill>
              <a:srgbClr val="FF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79646" y="5218964"/>
              <a:ext cx="3322701" cy="228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75736" y="4975783"/>
              <a:ext cx="592747" cy="37083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974975" y="1065021"/>
            <a:ext cx="3442335" cy="3046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Accidentes</a:t>
            </a:r>
            <a:endParaRPr sz="1000">
              <a:latin typeface="Tahoma"/>
              <a:cs typeface="Tahoma"/>
            </a:endParaRPr>
          </a:p>
          <a:p>
            <a:pPr marL="124460" indent="-111760">
              <a:lnSpc>
                <a:spcPct val="100000"/>
              </a:lnSpc>
              <a:spcBef>
                <a:spcPts val="960"/>
              </a:spcBef>
              <a:buChar char="•"/>
              <a:tabLst>
                <a:tab pos="124460" algn="l"/>
              </a:tabLst>
            </a:pP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Roturas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cañerías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agua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desagüe</a:t>
            </a:r>
            <a:endParaRPr sz="1000">
              <a:latin typeface="Verdana"/>
              <a:cs typeface="Verdana"/>
            </a:endParaRPr>
          </a:p>
          <a:p>
            <a:pPr marL="124460" indent="-111760">
              <a:lnSpc>
                <a:spcPct val="100000"/>
              </a:lnSpc>
              <a:buChar char="•"/>
              <a:tabLst>
                <a:tab pos="124460" algn="l"/>
              </a:tabLst>
            </a:pP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Cables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eléctricos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líneas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telefónicas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fuera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servicio</a:t>
            </a:r>
            <a:endParaRPr sz="1000">
              <a:latin typeface="Verdana"/>
              <a:cs typeface="Verdana"/>
            </a:endParaRPr>
          </a:p>
          <a:p>
            <a:pPr marL="124460" indent="-111760">
              <a:lnSpc>
                <a:spcPct val="100000"/>
              </a:lnSpc>
              <a:spcBef>
                <a:spcPts val="5"/>
              </a:spcBef>
              <a:buChar char="•"/>
              <a:tabLst>
                <a:tab pos="124460" algn="l"/>
              </a:tabLst>
            </a:pP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Equipos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construcción</a:t>
            </a:r>
            <a:endParaRPr sz="1000">
              <a:latin typeface="Verdana"/>
              <a:cs typeface="Verdana"/>
            </a:endParaRPr>
          </a:p>
          <a:p>
            <a:pPr marL="124460" indent="-111760">
              <a:lnSpc>
                <a:spcPct val="100000"/>
              </a:lnSpc>
              <a:buChar char="•"/>
              <a:tabLst>
                <a:tab pos="124460" algn="l"/>
              </a:tabLst>
            </a:pP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Vehículos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automotores</a:t>
            </a:r>
            <a:endParaRPr sz="1000">
              <a:latin typeface="Verdana"/>
              <a:cs typeface="Verdana"/>
            </a:endParaRPr>
          </a:p>
          <a:p>
            <a:pPr marL="124460" indent="-111760">
              <a:lnSpc>
                <a:spcPct val="100000"/>
              </a:lnSpc>
              <a:buChar char="•"/>
              <a:tabLst>
                <a:tab pos="124460" algn="l"/>
              </a:tabLst>
            </a:pP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Transporte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productos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químicos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combustibles</a:t>
            </a:r>
            <a:endParaRPr sz="1000">
              <a:latin typeface="Verdana"/>
              <a:cs typeface="Verdana"/>
            </a:endParaRPr>
          </a:p>
          <a:p>
            <a:pPr marL="124460" indent="-111760">
              <a:lnSpc>
                <a:spcPct val="100000"/>
              </a:lnSpc>
              <a:buChar char="•"/>
              <a:tabLst>
                <a:tab pos="124460" algn="l"/>
              </a:tabLst>
            </a:pP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Transporte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 de</a:t>
            </a:r>
            <a:r>
              <a:rPr sz="10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materiales</a:t>
            </a:r>
            <a:r>
              <a:rPr sz="100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nucleares</a:t>
            </a:r>
            <a:endParaRPr sz="1000">
              <a:latin typeface="Verdana"/>
              <a:cs typeface="Verdana"/>
            </a:endParaRPr>
          </a:p>
          <a:p>
            <a:pPr marL="124460" indent="-111760">
              <a:lnSpc>
                <a:spcPct val="100000"/>
              </a:lnSpc>
              <a:spcBef>
                <a:spcPts val="10"/>
              </a:spcBef>
              <a:buChar char="•"/>
              <a:tabLst>
                <a:tab pos="124460" algn="l"/>
              </a:tabLst>
            </a:pP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Armas</a:t>
            </a:r>
            <a:endParaRPr sz="1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221F1F"/>
              </a:buClr>
              <a:buFont typeface="Verdana"/>
              <a:buChar char="•"/>
            </a:pP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000" b="1" spc="-25" dirty="0">
                <a:solidFill>
                  <a:srgbClr val="221F1F"/>
                </a:solidFill>
                <a:latin typeface="Tahoma"/>
                <a:cs typeface="Tahoma"/>
              </a:rPr>
              <a:t>Impacto</a:t>
            </a:r>
            <a:r>
              <a:rPr sz="1000" b="1" spc="-20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1000" b="1" spc="-10" dirty="0">
                <a:solidFill>
                  <a:srgbClr val="221F1F"/>
                </a:solidFill>
                <a:latin typeface="Tahoma"/>
                <a:cs typeface="Tahoma"/>
              </a:rPr>
              <a:t>humano</a:t>
            </a:r>
            <a:endParaRPr sz="1000">
              <a:latin typeface="Tahoma"/>
              <a:cs typeface="Tahoma"/>
            </a:endParaRPr>
          </a:p>
          <a:p>
            <a:pPr marL="124460" indent="-111760">
              <a:lnSpc>
                <a:spcPct val="100000"/>
              </a:lnSpc>
              <a:spcBef>
                <a:spcPts val="1165"/>
              </a:spcBef>
              <a:buChar char="•"/>
              <a:tabLst>
                <a:tab pos="124460" algn="l"/>
              </a:tabLst>
            </a:pP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Vandalismo,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manejo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negligente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 colección</a:t>
            </a:r>
            <a:endParaRPr sz="1000">
              <a:latin typeface="Verdana"/>
              <a:cs typeface="Verdana"/>
            </a:endParaRPr>
          </a:p>
          <a:p>
            <a:pPr marL="124460" indent="-111760">
              <a:lnSpc>
                <a:spcPct val="100000"/>
              </a:lnSpc>
              <a:buChar char="•"/>
              <a:tabLst>
                <a:tab pos="124460" algn="l"/>
              </a:tabLst>
            </a:pP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Robo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7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mano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armada,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hurto</a:t>
            </a:r>
            <a:endParaRPr sz="1000">
              <a:latin typeface="Verdana"/>
              <a:cs typeface="Verdana"/>
            </a:endParaRPr>
          </a:p>
          <a:p>
            <a:pPr marL="124460" indent="-111760">
              <a:lnSpc>
                <a:spcPct val="100000"/>
              </a:lnSpc>
              <a:buChar char="•"/>
              <a:tabLst>
                <a:tab pos="124460" algn="l"/>
              </a:tabLst>
            </a:pP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Incendio</a:t>
            </a:r>
            <a:r>
              <a:rPr sz="10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provocado</a:t>
            </a:r>
            <a:endParaRPr sz="1000">
              <a:latin typeface="Verdana"/>
              <a:cs typeface="Verdana"/>
            </a:endParaRPr>
          </a:p>
          <a:p>
            <a:pPr marL="124460" indent="-111760">
              <a:lnSpc>
                <a:spcPct val="100000"/>
              </a:lnSpc>
              <a:buChar char="•"/>
              <a:tabLst>
                <a:tab pos="124460" algn="l"/>
              </a:tabLst>
            </a:pP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Bombardeo,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amenaza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5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bombas</a:t>
            </a:r>
            <a:endParaRPr sz="1000">
              <a:latin typeface="Verdana"/>
              <a:cs typeface="Verdana"/>
            </a:endParaRPr>
          </a:p>
          <a:p>
            <a:pPr marL="124460" indent="-111760">
              <a:lnSpc>
                <a:spcPct val="100000"/>
              </a:lnSpc>
              <a:buChar char="•"/>
              <a:tabLst>
                <a:tab pos="124460" algn="l"/>
              </a:tabLst>
            </a:pP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Guerra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convencional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nuclear</a:t>
            </a:r>
            <a:endParaRPr sz="1000">
              <a:latin typeface="Verdana"/>
              <a:cs typeface="Verdana"/>
            </a:endParaRPr>
          </a:p>
          <a:p>
            <a:pPr marL="124460" indent="-111760">
              <a:lnSpc>
                <a:spcPct val="100000"/>
              </a:lnSpc>
              <a:buChar char="•"/>
              <a:tabLst>
                <a:tab pos="124460" algn="l"/>
              </a:tabLst>
            </a:pP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Tumultos</a:t>
            </a:r>
            <a:r>
              <a:rPr sz="100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disturbios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sociales</a:t>
            </a:r>
            <a:endParaRPr sz="1000">
              <a:latin typeface="Verdana"/>
              <a:cs typeface="Verdana"/>
            </a:endParaRPr>
          </a:p>
          <a:p>
            <a:pPr marL="124460" indent="-111760">
              <a:lnSpc>
                <a:spcPct val="100000"/>
              </a:lnSpc>
              <a:buChar char="•"/>
              <a:tabLst>
                <a:tab pos="124460" algn="l"/>
              </a:tabLst>
            </a:pP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Ataque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terrorista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(que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no</a:t>
            </a:r>
            <a:r>
              <a:rPr sz="100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sea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una</a:t>
            </a:r>
            <a:r>
              <a:rPr sz="100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bomba)</a:t>
            </a:r>
            <a:endParaRPr sz="1000">
              <a:latin typeface="Verdana"/>
              <a:cs typeface="Verdana"/>
            </a:endParaRPr>
          </a:p>
          <a:p>
            <a:pPr marL="124460" indent="-111760">
              <a:lnSpc>
                <a:spcPct val="100000"/>
              </a:lnSpc>
              <a:spcBef>
                <a:spcPts val="15"/>
              </a:spcBef>
              <a:buChar char="•"/>
              <a:tabLst>
                <a:tab pos="124460" algn="l"/>
              </a:tabLst>
            </a:pP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Demoliciones</a:t>
            </a:r>
            <a:endParaRPr sz="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7152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18</a:t>
            </a:r>
            <a:endParaRPr sz="60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7"/>
            <a:ext cx="7559675" cy="5760085"/>
            <a:chOff x="0" y="37"/>
            <a:chExt cx="7559675" cy="576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7"/>
              <a:ext cx="7559420" cy="575995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7161" y="5218963"/>
              <a:ext cx="3322954" cy="22860"/>
            </a:xfrm>
            <a:custGeom>
              <a:avLst/>
              <a:gdLst/>
              <a:ahLst/>
              <a:cxnLst/>
              <a:rect l="l" t="t" r="r" b="b"/>
              <a:pathLst>
                <a:path w="3322954" h="22860">
                  <a:moveTo>
                    <a:pt x="3322701" y="0"/>
                  </a:moveTo>
                  <a:lnTo>
                    <a:pt x="0" y="0"/>
                  </a:lnTo>
                  <a:lnTo>
                    <a:pt x="0" y="22809"/>
                  </a:lnTo>
                  <a:lnTo>
                    <a:pt x="3322701" y="22809"/>
                  </a:lnTo>
                  <a:lnTo>
                    <a:pt x="3322701" y="0"/>
                  </a:lnTo>
                  <a:close/>
                </a:path>
              </a:pathLst>
            </a:custGeom>
            <a:solidFill>
              <a:srgbClr val="FF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9901" y="5218964"/>
              <a:ext cx="3322701" cy="228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5863" y="4975783"/>
              <a:ext cx="592747" cy="37083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92504" y="479805"/>
            <a:ext cx="116332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60" dirty="0">
                <a:solidFill>
                  <a:srgbClr val="221F1F"/>
                </a:solidFill>
              </a:rPr>
              <a:t>DIAGNÓSTICO</a:t>
            </a:r>
            <a:endParaRPr sz="1300"/>
          </a:p>
        </p:txBody>
      </p:sp>
      <p:sp>
        <p:nvSpPr>
          <p:cNvPr id="9" name="object 9"/>
          <p:cNvSpPr txBox="1"/>
          <p:nvPr/>
        </p:nvSpPr>
        <p:spPr>
          <a:xfrm>
            <a:off x="542036" y="1043686"/>
            <a:ext cx="6551930" cy="239903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>
              <a:lnSpc>
                <a:spcPct val="95800"/>
              </a:lnSpc>
              <a:spcBef>
                <a:spcPts val="145"/>
              </a:spcBef>
            </a:pPr>
            <a:r>
              <a:rPr sz="950" spc="-90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laboratorio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análisis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surge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como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un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instrumento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apoyo,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ante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necesidad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detectar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causas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que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producen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el deterioro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patrimonio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para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perfeccionar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80" dirty="0">
                <a:solidFill>
                  <a:srgbClr val="221F1F"/>
                </a:solidFill>
                <a:latin typeface="Verdana"/>
                <a:cs typeface="Verdana"/>
              </a:rPr>
              <a:t>su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conocimiento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criterios,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métodos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técnicas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aplicadas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 las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labores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prevención,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conservación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restauración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mismo.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fines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Laboratorio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son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la investigación</a:t>
            </a:r>
            <a:r>
              <a:rPr sz="95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estudio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tanto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materiales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tradicionales,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95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son</a:t>
            </a:r>
            <a:r>
              <a:rPr sz="95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han</a:t>
            </a:r>
            <a:r>
              <a:rPr sz="95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sido,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base</a:t>
            </a:r>
            <a:r>
              <a:rPr sz="95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física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inmuebles 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muebles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patrimonio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cultural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como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técnicas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utilizadas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para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90" dirty="0">
                <a:solidFill>
                  <a:srgbClr val="221F1F"/>
                </a:solidFill>
                <a:latin typeface="Verdana"/>
                <a:cs typeface="Verdana"/>
              </a:rPr>
              <a:t>su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implantación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puesta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función,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tra-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tando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mejorar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calidad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intervenciones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patrimonio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cultural.</a:t>
            </a:r>
            <a:endParaRPr sz="9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950" spc="-125" dirty="0">
                <a:solidFill>
                  <a:srgbClr val="221F1F"/>
                </a:solidFill>
                <a:latin typeface="Verdana"/>
                <a:cs typeface="Verdana"/>
              </a:rPr>
              <a:t>Sus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funciones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son:</a:t>
            </a:r>
            <a:endParaRPr sz="950">
              <a:latin typeface="Verdana"/>
              <a:cs typeface="Verdana"/>
            </a:endParaRPr>
          </a:p>
          <a:p>
            <a:pPr marL="12700" marR="2375535" indent="104775">
              <a:lnSpc>
                <a:spcPts val="1090"/>
              </a:lnSpc>
              <a:spcBef>
                <a:spcPts val="1125"/>
              </a:spcBef>
              <a:buChar char="•"/>
              <a:tabLst>
                <a:tab pos="117475" algn="l"/>
              </a:tabLst>
            </a:pP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investigación,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análisis,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diagnóstico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documentación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sobre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ma-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teriales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conforman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bienes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patrimonio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cultural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boliviano.</a:t>
            </a:r>
            <a:endParaRPr sz="950">
              <a:latin typeface="Verdana"/>
              <a:cs typeface="Verdana"/>
            </a:endParaRPr>
          </a:p>
          <a:p>
            <a:pPr marL="12700" marR="2435225" indent="104775">
              <a:lnSpc>
                <a:spcPts val="1110"/>
              </a:lnSpc>
              <a:spcBef>
                <a:spcPts val="1090"/>
              </a:spcBef>
              <a:buChar char="•"/>
              <a:tabLst>
                <a:tab pos="117475" algn="l"/>
              </a:tabLst>
            </a:pP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investigación,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análisis,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diagnóstico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documentación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técni-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cas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restauración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sobre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ese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patrimonio.</a:t>
            </a:r>
            <a:endParaRPr sz="950">
              <a:latin typeface="Verdana"/>
              <a:cs typeface="Verdana"/>
            </a:endParaRPr>
          </a:p>
          <a:p>
            <a:pPr marL="12700" marR="2432685" indent="104775">
              <a:lnSpc>
                <a:spcPts val="1130"/>
              </a:lnSpc>
              <a:spcBef>
                <a:spcPts val="1020"/>
              </a:spcBef>
              <a:buChar char="•"/>
              <a:tabLst>
                <a:tab pos="117475" algn="l"/>
              </a:tabLst>
            </a:pP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investigación,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análisis,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diagnóstico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0" dirty="0">
                <a:solidFill>
                  <a:srgbClr val="221F1F"/>
                </a:solidFill>
                <a:latin typeface="Verdana"/>
                <a:cs typeface="Verdana"/>
              </a:rPr>
              <a:t>e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identificación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factores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riesgo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degradación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ese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patrimonio.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35092" y="4005833"/>
            <a:ext cx="2181860" cy="404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930"/>
              </a:lnSpc>
              <a:spcBef>
                <a:spcPts val="100"/>
              </a:spcBef>
            </a:pPr>
            <a:r>
              <a:rPr sz="800" spc="-35" dirty="0">
                <a:solidFill>
                  <a:srgbClr val="221F1F"/>
                </a:solidFill>
                <a:latin typeface="Verdana"/>
                <a:cs typeface="Verdana"/>
              </a:rPr>
              <a:t>GUIA</a:t>
            </a:r>
            <a:r>
              <a:rPr sz="8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800" spc="-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8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800" spc="-20" dirty="0">
                <a:solidFill>
                  <a:srgbClr val="221F1F"/>
                </a:solidFill>
                <a:latin typeface="Verdana"/>
                <a:cs typeface="Verdana"/>
              </a:rPr>
              <a:t>CONSERVACIÓN</a:t>
            </a:r>
            <a:r>
              <a:rPr sz="8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800" spc="-20" dirty="0">
                <a:solidFill>
                  <a:srgbClr val="221F1F"/>
                </a:solidFill>
                <a:latin typeface="Verdana"/>
                <a:cs typeface="Verdana"/>
              </a:rPr>
              <a:t>Y </a:t>
            </a:r>
            <a:r>
              <a:rPr sz="800" spc="-30" dirty="0">
                <a:solidFill>
                  <a:srgbClr val="221F1F"/>
                </a:solidFill>
                <a:latin typeface="Verdana"/>
                <a:cs typeface="Verdana"/>
              </a:rPr>
              <a:t>SALVAGUARDIA</a:t>
            </a:r>
            <a:endParaRPr sz="800">
              <a:latin typeface="Verdana"/>
              <a:cs typeface="Verdana"/>
            </a:endParaRPr>
          </a:p>
          <a:p>
            <a:pPr marR="9525" algn="r">
              <a:lnSpc>
                <a:spcPts val="600"/>
              </a:lnSpc>
            </a:pPr>
            <a:r>
              <a:rPr sz="600" spc="-70" dirty="0">
                <a:solidFill>
                  <a:srgbClr val="221F1F"/>
                </a:solidFill>
                <a:latin typeface="Verdana"/>
                <a:cs typeface="Verdana"/>
              </a:rPr>
              <a:t>MINISTERIO</a:t>
            </a:r>
            <a:r>
              <a:rPr sz="6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600" spc="-5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6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600" spc="-55" dirty="0">
                <a:solidFill>
                  <a:srgbClr val="221F1F"/>
                </a:solidFill>
                <a:latin typeface="Verdana"/>
                <a:cs typeface="Verdana"/>
              </a:rPr>
              <a:t>CULTURAS</a:t>
            </a:r>
            <a:r>
              <a:rPr sz="60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600" spc="-2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60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600" spc="-60" dirty="0">
                <a:solidFill>
                  <a:srgbClr val="221F1F"/>
                </a:solidFill>
                <a:latin typeface="Verdana"/>
                <a:cs typeface="Verdana"/>
              </a:rPr>
              <a:t>TURISMO</a:t>
            </a:r>
            <a:r>
              <a:rPr sz="60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600" spc="-55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60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221F1F"/>
                </a:solidFill>
                <a:latin typeface="Verdana"/>
                <a:cs typeface="Verdana"/>
              </a:rPr>
              <a:t>ESTADO</a:t>
            </a:r>
            <a:endParaRPr sz="600">
              <a:latin typeface="Verdana"/>
              <a:cs typeface="Verdana"/>
            </a:endParaRPr>
          </a:p>
          <a:p>
            <a:pPr marR="8890" algn="r">
              <a:lnSpc>
                <a:spcPts val="560"/>
              </a:lnSpc>
            </a:pPr>
            <a:r>
              <a:rPr sz="600" spc="-35" dirty="0">
                <a:solidFill>
                  <a:srgbClr val="221F1F"/>
                </a:solidFill>
                <a:latin typeface="Verdana"/>
                <a:cs typeface="Verdana"/>
              </a:rPr>
              <a:t>PLURINACIONAL</a:t>
            </a:r>
            <a:r>
              <a:rPr sz="60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600" spc="-4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600" spc="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600" spc="-10" dirty="0">
                <a:solidFill>
                  <a:srgbClr val="221F1F"/>
                </a:solidFill>
                <a:latin typeface="Verdana"/>
                <a:cs typeface="Verdana"/>
              </a:rPr>
              <a:t>BOLIVIA</a:t>
            </a:r>
            <a:endParaRPr sz="600">
              <a:latin typeface="Verdana"/>
              <a:cs typeface="Verdana"/>
            </a:endParaRPr>
          </a:p>
          <a:p>
            <a:pPr marR="7620" algn="r">
              <a:lnSpc>
                <a:spcPts val="890"/>
              </a:lnSpc>
            </a:pPr>
            <a:r>
              <a:rPr sz="800" dirty="0">
                <a:solidFill>
                  <a:srgbClr val="221F1F"/>
                </a:solidFill>
                <a:latin typeface="Verdana"/>
                <a:cs typeface="Verdana"/>
              </a:rPr>
              <a:t>N</a:t>
            </a:r>
            <a:r>
              <a:rPr sz="800" spc="1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800" spc="65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800" spc="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800" dirty="0">
                <a:solidFill>
                  <a:srgbClr val="221F1F"/>
                </a:solidFill>
                <a:latin typeface="Verdana"/>
                <a:cs typeface="Verdana"/>
              </a:rPr>
              <a:t>R</a:t>
            </a:r>
            <a:r>
              <a:rPr sz="800" spc="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800" spc="60" dirty="0">
                <a:solidFill>
                  <a:srgbClr val="221F1F"/>
                </a:solidFill>
                <a:latin typeface="Verdana"/>
                <a:cs typeface="Verdana"/>
              </a:rPr>
              <a:t>M</a:t>
            </a:r>
            <a:r>
              <a:rPr sz="800" spc="1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800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800" spc="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800" dirty="0">
                <a:solidFill>
                  <a:srgbClr val="221F1F"/>
                </a:solidFill>
                <a:latin typeface="Verdana"/>
                <a:cs typeface="Verdana"/>
              </a:rPr>
              <a:t>T</a:t>
            </a:r>
            <a:r>
              <a:rPr sz="800" spc="1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800" spc="-10" dirty="0">
                <a:solidFill>
                  <a:srgbClr val="221F1F"/>
                </a:solidFill>
                <a:latin typeface="Verdana"/>
                <a:cs typeface="Verdana"/>
              </a:rPr>
              <a:t>I</a:t>
            </a:r>
            <a:r>
              <a:rPr sz="800" spc="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800" dirty="0">
                <a:solidFill>
                  <a:srgbClr val="221F1F"/>
                </a:solidFill>
                <a:latin typeface="Verdana"/>
                <a:cs typeface="Verdana"/>
              </a:rPr>
              <a:t>V</a:t>
            </a:r>
            <a:r>
              <a:rPr sz="800" spc="1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800" spc="-50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endParaRPr sz="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0409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19</a:t>
            </a:r>
            <a:endParaRPr sz="600">
              <a:latin typeface="Palatino Linotype"/>
              <a:cs typeface="Palatino Linotyp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6"/>
            <a:ext cx="7559675" cy="5760085"/>
            <a:chOff x="0" y="36"/>
            <a:chExt cx="7559675" cy="5760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6"/>
              <a:ext cx="7559166" cy="575995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1904" y="650112"/>
              <a:ext cx="748665" cy="76200"/>
            </a:xfrm>
            <a:custGeom>
              <a:avLst/>
              <a:gdLst/>
              <a:ahLst/>
              <a:cxnLst/>
              <a:rect l="l" t="t" r="r" b="b"/>
              <a:pathLst>
                <a:path w="748665" h="76200">
                  <a:moveTo>
                    <a:pt x="0" y="76200"/>
                  </a:moveTo>
                  <a:lnTo>
                    <a:pt x="748436" y="76200"/>
                  </a:lnTo>
                  <a:lnTo>
                    <a:pt x="748436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ln w="76200">
              <a:solidFill>
                <a:srgbClr val="221F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7009" y="5218963"/>
              <a:ext cx="3322954" cy="38100"/>
            </a:xfrm>
            <a:custGeom>
              <a:avLst/>
              <a:gdLst/>
              <a:ahLst/>
              <a:cxnLst/>
              <a:rect l="l" t="t" r="r" b="b"/>
              <a:pathLst>
                <a:path w="3322954" h="38100">
                  <a:moveTo>
                    <a:pt x="3322701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3322701" y="38100"/>
                  </a:lnTo>
                  <a:lnTo>
                    <a:pt x="3322701" y="0"/>
                  </a:lnTo>
                  <a:close/>
                </a:path>
              </a:pathLst>
            </a:custGeom>
            <a:solidFill>
              <a:srgbClr val="FF2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79646" y="5218964"/>
              <a:ext cx="3322701" cy="228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5736" y="4975783"/>
              <a:ext cx="592747" cy="37083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</a:pPr>
            <a:r>
              <a:rPr sz="1300" spc="-65" dirty="0">
                <a:solidFill>
                  <a:srgbClr val="221F1F"/>
                </a:solidFill>
              </a:rPr>
              <a:t>PROYECTO</a:t>
            </a:r>
            <a:r>
              <a:rPr sz="1300" spc="10" dirty="0">
                <a:solidFill>
                  <a:srgbClr val="221F1F"/>
                </a:solidFill>
              </a:rPr>
              <a:t> </a:t>
            </a:r>
            <a:r>
              <a:rPr sz="1300" spc="-105" dirty="0">
                <a:solidFill>
                  <a:srgbClr val="221F1F"/>
                </a:solidFill>
              </a:rPr>
              <a:t>DE</a:t>
            </a:r>
            <a:r>
              <a:rPr sz="1300" spc="10" dirty="0">
                <a:solidFill>
                  <a:srgbClr val="221F1F"/>
                </a:solidFill>
              </a:rPr>
              <a:t> </a:t>
            </a:r>
            <a:r>
              <a:rPr sz="1300" spc="-95" dirty="0">
                <a:solidFill>
                  <a:srgbClr val="221F1F"/>
                </a:solidFill>
              </a:rPr>
              <a:t>RESTAURACIÓN</a:t>
            </a:r>
            <a:r>
              <a:rPr sz="1300" spc="40" dirty="0">
                <a:solidFill>
                  <a:srgbClr val="221F1F"/>
                </a:solidFill>
              </a:rPr>
              <a:t> </a:t>
            </a:r>
            <a:r>
              <a:rPr sz="1300" dirty="0">
                <a:solidFill>
                  <a:srgbClr val="221F1F"/>
                </a:solidFill>
              </a:rPr>
              <a:t>-</a:t>
            </a:r>
            <a:r>
              <a:rPr sz="1300" spc="15" dirty="0">
                <a:solidFill>
                  <a:srgbClr val="221F1F"/>
                </a:solidFill>
              </a:rPr>
              <a:t> </a:t>
            </a:r>
            <a:r>
              <a:rPr sz="1300" spc="-20" dirty="0">
                <a:solidFill>
                  <a:srgbClr val="221F1F"/>
                </a:solidFill>
              </a:rPr>
              <a:t>CONSERVACIÓN</a:t>
            </a:r>
            <a:endParaRPr sz="1300"/>
          </a:p>
        </p:txBody>
      </p:sp>
      <p:sp>
        <p:nvSpPr>
          <p:cNvPr id="10" name="object 10"/>
          <p:cNvSpPr txBox="1"/>
          <p:nvPr/>
        </p:nvSpPr>
        <p:spPr>
          <a:xfrm>
            <a:off x="432308" y="833374"/>
            <a:ext cx="6691630" cy="4002404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24765" marR="6350" algn="just">
              <a:lnSpc>
                <a:spcPts val="1090"/>
              </a:lnSpc>
              <a:spcBef>
                <a:spcPts val="175"/>
              </a:spcBef>
            </a:pP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Un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proyecto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 Conservación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Restauración,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es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conjunto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documentos 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 definen 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cual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será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bien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patri-</a:t>
            </a:r>
            <a:r>
              <a:rPr sz="95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monial</a:t>
            </a:r>
            <a:r>
              <a:rPr sz="950" spc="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6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intervenirse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(entendiéndose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éste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40" dirty="0">
                <a:solidFill>
                  <a:srgbClr val="221F1F"/>
                </a:solidFill>
                <a:latin typeface="Verdana"/>
                <a:cs typeface="Verdana"/>
              </a:rPr>
              <a:t>como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un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sitio,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monumento,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objeto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40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colección), </a:t>
            </a:r>
            <a:r>
              <a:rPr sz="950" spc="-105" dirty="0">
                <a:solidFill>
                  <a:srgbClr val="221F1F"/>
                </a:solidFill>
                <a:latin typeface="Verdana"/>
                <a:cs typeface="Verdana"/>
              </a:rPr>
              <a:t>sus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necesidades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conservación,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 las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20" dirty="0">
                <a:solidFill>
                  <a:srgbClr val="221F1F"/>
                </a:solidFill>
                <a:latin typeface="Verdana"/>
                <a:cs typeface="Verdana"/>
              </a:rPr>
              <a:t>acciones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se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considera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35" dirty="0">
                <a:solidFill>
                  <a:srgbClr val="221F1F"/>
                </a:solidFill>
                <a:latin typeface="Verdana"/>
                <a:cs typeface="Verdana"/>
              </a:rPr>
              <a:t>deben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llevarse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6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65" dirty="0">
                <a:solidFill>
                  <a:srgbClr val="221F1F"/>
                </a:solidFill>
                <a:latin typeface="Verdana"/>
                <a:cs typeface="Verdana"/>
              </a:rPr>
              <a:t>cabo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demás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aspectos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relacionados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40" dirty="0">
                <a:solidFill>
                  <a:srgbClr val="221F1F"/>
                </a:solidFill>
                <a:latin typeface="Verdana"/>
                <a:cs typeface="Verdana"/>
              </a:rPr>
              <a:t>con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80" dirty="0">
                <a:solidFill>
                  <a:srgbClr val="221F1F"/>
                </a:solidFill>
                <a:latin typeface="Verdana"/>
                <a:cs typeface="Verdana"/>
              </a:rPr>
              <a:t>su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preservación.</a:t>
            </a:r>
            <a:endParaRPr sz="950">
              <a:latin typeface="Verdana"/>
              <a:cs typeface="Verdana"/>
            </a:endParaRPr>
          </a:p>
          <a:p>
            <a:pPr marL="24765" marR="6985" algn="just">
              <a:lnSpc>
                <a:spcPct val="95900"/>
              </a:lnSpc>
              <a:spcBef>
                <a:spcPts val="1090"/>
              </a:spcBef>
            </a:pP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Entre</a:t>
            </a:r>
            <a:r>
              <a:rPr sz="950" spc="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estos</a:t>
            </a:r>
            <a:r>
              <a:rPr sz="950" spc="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documentos</a:t>
            </a:r>
            <a:r>
              <a:rPr sz="950" spc="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0" dirty="0">
                <a:solidFill>
                  <a:srgbClr val="221F1F"/>
                </a:solidFill>
                <a:latin typeface="Verdana"/>
                <a:cs typeface="Verdana"/>
              </a:rPr>
              <a:t>debe</a:t>
            </a:r>
            <a:r>
              <a:rPr sz="950" spc="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contarse</a:t>
            </a:r>
            <a:r>
              <a:rPr sz="950" spc="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40" dirty="0">
                <a:solidFill>
                  <a:srgbClr val="221F1F"/>
                </a:solidFill>
                <a:latin typeface="Verdana"/>
                <a:cs typeface="Verdana"/>
              </a:rPr>
              <a:t>con</a:t>
            </a:r>
            <a:r>
              <a:rPr sz="950" spc="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950" spc="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b="1" spc="-15" dirty="0">
                <a:solidFill>
                  <a:srgbClr val="221F1F"/>
                </a:solidFill>
                <a:latin typeface="Tahoma"/>
                <a:cs typeface="Tahoma"/>
              </a:rPr>
              <a:t>diagnóstico</a:t>
            </a:r>
            <a:r>
              <a:rPr sz="950" b="1" spc="9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950" b="1" dirty="0">
                <a:solidFill>
                  <a:srgbClr val="221F1F"/>
                </a:solidFill>
                <a:latin typeface="Tahoma"/>
                <a:cs typeface="Tahoma"/>
              </a:rPr>
              <a:t>del</a:t>
            </a:r>
            <a:r>
              <a:rPr sz="950" b="1" spc="90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950" b="1" spc="-15" dirty="0">
                <a:solidFill>
                  <a:srgbClr val="221F1F"/>
                </a:solidFill>
                <a:latin typeface="Tahoma"/>
                <a:cs typeface="Tahoma"/>
              </a:rPr>
              <a:t>estado</a:t>
            </a:r>
            <a:r>
              <a:rPr sz="950" b="1" spc="9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950" b="1" spc="30" dirty="0">
                <a:solidFill>
                  <a:srgbClr val="221F1F"/>
                </a:solidFill>
                <a:latin typeface="Tahoma"/>
                <a:cs typeface="Tahoma"/>
              </a:rPr>
              <a:t>de</a:t>
            </a:r>
            <a:r>
              <a:rPr sz="950" b="1" spc="9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950" b="1" spc="-5" dirty="0">
                <a:solidFill>
                  <a:srgbClr val="221F1F"/>
                </a:solidFill>
                <a:latin typeface="Tahoma"/>
                <a:cs typeface="Tahoma"/>
              </a:rPr>
              <a:t>conservación</a:t>
            </a:r>
            <a:r>
              <a:rPr sz="950" b="1" spc="9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950" b="1" spc="30" dirty="0">
                <a:solidFill>
                  <a:srgbClr val="221F1F"/>
                </a:solidFill>
                <a:latin typeface="Tahoma"/>
                <a:cs typeface="Tahoma"/>
              </a:rPr>
              <a:t>de</a:t>
            </a:r>
            <a:r>
              <a:rPr sz="950" b="1" spc="9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950" b="1" spc="55" dirty="0">
                <a:solidFill>
                  <a:srgbClr val="221F1F"/>
                </a:solidFill>
                <a:latin typeface="Tahoma"/>
                <a:cs typeface="Tahoma"/>
              </a:rPr>
              <a:t>cada</a:t>
            </a:r>
            <a:r>
              <a:rPr sz="950" b="1" spc="100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950" b="1" spc="-15" dirty="0">
                <a:solidFill>
                  <a:srgbClr val="221F1F"/>
                </a:solidFill>
                <a:latin typeface="Tahoma"/>
                <a:cs typeface="Tahoma"/>
              </a:rPr>
              <a:t>bien</a:t>
            </a:r>
            <a:r>
              <a:rPr sz="950" b="1" spc="9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950" b="1" spc="-40" dirty="0">
                <a:solidFill>
                  <a:srgbClr val="221F1F"/>
                </a:solidFill>
                <a:latin typeface="Tahoma"/>
                <a:cs typeface="Tahoma"/>
              </a:rPr>
              <a:t>cultural,</a:t>
            </a:r>
            <a:r>
              <a:rPr sz="950" b="1" spc="-3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950" b="1" spc="-15" dirty="0">
                <a:solidFill>
                  <a:srgbClr val="221F1F"/>
                </a:solidFill>
                <a:latin typeface="Tahoma"/>
                <a:cs typeface="Tahoma"/>
              </a:rPr>
              <a:t>detallándose</a:t>
            </a:r>
            <a:r>
              <a:rPr sz="950" b="1" spc="60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950" b="1" spc="-30" dirty="0">
                <a:solidFill>
                  <a:srgbClr val="221F1F"/>
                </a:solidFill>
                <a:latin typeface="Tahoma"/>
                <a:cs typeface="Tahoma"/>
              </a:rPr>
              <a:t>las</a:t>
            </a:r>
            <a:r>
              <a:rPr sz="950" b="1" spc="5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950" b="1" spc="-15" dirty="0">
                <a:solidFill>
                  <a:srgbClr val="221F1F"/>
                </a:solidFill>
                <a:latin typeface="Tahoma"/>
                <a:cs typeface="Tahoma"/>
              </a:rPr>
              <a:t>alteraciones</a:t>
            </a:r>
            <a:r>
              <a:rPr sz="950" b="1" spc="5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950" b="1" spc="-10" dirty="0">
                <a:solidFill>
                  <a:srgbClr val="221F1F"/>
                </a:solidFill>
                <a:latin typeface="Tahoma"/>
                <a:cs typeface="Tahoma"/>
              </a:rPr>
              <a:t>y</a:t>
            </a:r>
            <a:r>
              <a:rPr sz="950" b="1" spc="5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950" b="1" spc="-35" dirty="0">
                <a:solidFill>
                  <a:srgbClr val="221F1F"/>
                </a:solidFill>
                <a:latin typeface="Tahoma"/>
                <a:cs typeface="Tahoma"/>
              </a:rPr>
              <a:t>deterioros</a:t>
            </a:r>
            <a:r>
              <a:rPr sz="950" b="1" spc="4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950" b="1" dirty="0">
                <a:solidFill>
                  <a:srgbClr val="221F1F"/>
                </a:solidFill>
                <a:latin typeface="Tahoma"/>
                <a:cs typeface="Tahoma"/>
              </a:rPr>
              <a:t>que</a:t>
            </a:r>
            <a:r>
              <a:rPr sz="950" b="1" spc="60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950" b="1" spc="-45" dirty="0">
                <a:solidFill>
                  <a:srgbClr val="221F1F"/>
                </a:solidFill>
                <a:latin typeface="Tahoma"/>
                <a:cs typeface="Tahoma"/>
              </a:rPr>
              <a:t>estos</a:t>
            </a:r>
            <a:r>
              <a:rPr sz="950" b="1" spc="45" dirty="0">
                <a:solidFill>
                  <a:srgbClr val="221F1F"/>
                </a:solidFill>
                <a:latin typeface="Tahoma"/>
                <a:cs typeface="Tahoma"/>
              </a:rPr>
              <a:t> </a:t>
            </a:r>
            <a:r>
              <a:rPr sz="950" b="1" spc="-60" dirty="0">
                <a:solidFill>
                  <a:srgbClr val="221F1F"/>
                </a:solidFill>
                <a:latin typeface="Tahoma"/>
                <a:cs typeface="Tahoma"/>
              </a:rPr>
              <a:t>sufren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.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30" dirty="0">
                <a:solidFill>
                  <a:srgbClr val="221F1F"/>
                </a:solidFill>
                <a:latin typeface="Verdana"/>
                <a:cs typeface="Verdana"/>
              </a:rPr>
              <a:t>Debe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encontrarse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 también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una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propuesta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trata-</a:t>
            </a:r>
            <a:r>
              <a:rPr sz="95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miento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1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conservación</a:t>
            </a:r>
            <a:r>
              <a:rPr sz="95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y/o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restauración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20" dirty="0">
                <a:solidFill>
                  <a:srgbClr val="221F1F"/>
                </a:solidFill>
                <a:latin typeface="Verdana"/>
                <a:cs typeface="Verdana"/>
              </a:rPr>
              <a:t>para</a:t>
            </a:r>
            <a:r>
              <a:rPr sz="95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95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bien</a:t>
            </a:r>
            <a:r>
              <a:rPr sz="95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40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conjunto,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especificándose</a:t>
            </a:r>
            <a:r>
              <a:rPr sz="95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técnicas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1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95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metodología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6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950" spc="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utilizarse,</a:t>
            </a:r>
            <a:r>
              <a:rPr sz="950" spc="-8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95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planificación</a:t>
            </a:r>
            <a:r>
              <a:rPr sz="95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cronológica</a:t>
            </a:r>
            <a:r>
              <a:rPr sz="95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presupuestaria</a:t>
            </a:r>
            <a:r>
              <a:rPr sz="95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junto</a:t>
            </a:r>
            <a:r>
              <a:rPr sz="95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6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95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otros</a:t>
            </a:r>
            <a:r>
              <a:rPr sz="95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recursos</a:t>
            </a:r>
            <a:r>
              <a:rPr sz="95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necesarios.</a:t>
            </a:r>
            <a:r>
              <a:rPr sz="95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documentos</a:t>
            </a:r>
            <a:r>
              <a:rPr sz="95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deberán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estar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respaldados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por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estudios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análisis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correspondientes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deberán</a:t>
            </a:r>
            <a:r>
              <a:rPr sz="95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ser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fruto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un</a:t>
            </a:r>
            <a:r>
              <a:rPr sz="95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trabajo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interdisciplinario.</a:t>
            </a:r>
            <a:endParaRPr sz="950">
              <a:latin typeface="Verdana"/>
              <a:cs typeface="Verdana"/>
            </a:endParaRPr>
          </a:p>
          <a:p>
            <a:pPr marL="24765" marR="6985" algn="just">
              <a:lnSpc>
                <a:spcPct val="95800"/>
              </a:lnSpc>
              <a:spcBef>
                <a:spcPts val="1130"/>
              </a:spcBef>
            </a:pP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Todo</a:t>
            </a:r>
            <a:r>
              <a:rPr sz="950" spc="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proyecto</a:t>
            </a:r>
            <a:r>
              <a:rPr sz="950" spc="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Conservación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Restauración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 de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Bienes</a:t>
            </a:r>
            <a:r>
              <a:rPr sz="950" spc="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Culturales</a:t>
            </a:r>
            <a:r>
              <a:rPr sz="950" spc="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inmuebles</a:t>
            </a:r>
            <a:r>
              <a:rPr sz="950" spc="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40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950" spc="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muebles,</a:t>
            </a:r>
            <a:r>
              <a:rPr sz="950" spc="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deberá</a:t>
            </a:r>
            <a:r>
              <a:rPr sz="950" spc="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contemplar,</a:t>
            </a:r>
            <a:r>
              <a:rPr sz="95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35" dirty="0">
                <a:solidFill>
                  <a:srgbClr val="221F1F"/>
                </a:solidFill>
                <a:latin typeface="Verdana"/>
                <a:cs typeface="Verdana"/>
              </a:rPr>
              <a:t>como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lo</a:t>
            </a:r>
            <a:r>
              <a:rPr sz="950" spc="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establece</a:t>
            </a:r>
            <a:r>
              <a:rPr sz="950" spc="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Carta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Restauro</a:t>
            </a:r>
            <a:r>
              <a:rPr sz="950" spc="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85" dirty="0">
                <a:solidFill>
                  <a:srgbClr val="221F1F"/>
                </a:solidFill>
                <a:latin typeface="Verdana"/>
                <a:cs typeface="Verdana"/>
              </a:rPr>
              <a:t>1972,</a:t>
            </a:r>
            <a:r>
              <a:rPr sz="950" spc="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estudios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específicos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exhaustivos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sobre</a:t>
            </a:r>
            <a:r>
              <a:rPr sz="950" spc="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posición</a:t>
            </a:r>
            <a:r>
              <a:rPr sz="950" spc="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bien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cultural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un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contexto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territorial,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cualidades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formales,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sistemas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caracteres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constructivos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monumento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5" dirty="0">
                <a:solidFill>
                  <a:srgbClr val="221F1F"/>
                </a:solidFill>
                <a:latin typeface="Verdana"/>
                <a:cs typeface="Verdana"/>
              </a:rPr>
              <a:t>sus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eventuales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adiciones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40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modificaciones.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En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caso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los </a:t>
            </a:r>
            <a:r>
              <a:rPr sz="950" spc="-75" dirty="0">
                <a:solidFill>
                  <a:srgbClr val="221F1F"/>
                </a:solidFill>
                <a:latin typeface="Verdana"/>
                <a:cs typeface="Verdana"/>
              </a:rPr>
              <a:t>sitios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históricos, estos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estudios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deberán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contem-</a:t>
            </a:r>
            <a:r>
              <a:rPr sz="95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plar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además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contexto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urbanístico,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5" dirty="0">
                <a:solidFill>
                  <a:srgbClr val="221F1F"/>
                </a:solidFill>
                <a:latin typeface="Verdana"/>
                <a:cs typeface="Verdana"/>
              </a:rPr>
              <a:t>si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fuera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caso,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contexto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natural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(geográfico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geológico)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 el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contexto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sociocultural.</a:t>
            </a:r>
            <a:endParaRPr sz="950">
              <a:latin typeface="Verdana"/>
              <a:cs typeface="Verdana"/>
            </a:endParaRPr>
          </a:p>
          <a:p>
            <a:pPr marL="12700" marR="5080" algn="just">
              <a:lnSpc>
                <a:spcPts val="1090"/>
              </a:lnSpc>
              <a:spcBef>
                <a:spcPts val="630"/>
              </a:spcBef>
            </a:pPr>
            <a:r>
              <a:rPr sz="950" spc="-90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proyectos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Conservación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Restauración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Bienes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Culturales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Muebles la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investigación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deberá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estar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 enfo- </a:t>
            </a:r>
            <a:r>
              <a:rPr sz="950" spc="70" dirty="0">
                <a:solidFill>
                  <a:srgbClr val="221F1F"/>
                </a:solidFill>
                <a:latin typeface="Verdana"/>
                <a:cs typeface="Verdana"/>
              </a:rPr>
              <a:t>cada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en 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sus</a:t>
            </a:r>
            <a:r>
              <a:rPr sz="950" spc="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características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tecnológicas y 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estilísticas,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en </a:t>
            </a:r>
            <a:r>
              <a:rPr sz="950" spc="-80" dirty="0">
                <a:solidFill>
                  <a:srgbClr val="221F1F"/>
                </a:solidFill>
                <a:latin typeface="Verdana"/>
                <a:cs typeface="Verdana"/>
              </a:rPr>
              <a:t>su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 ubicación dentro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 un conjunto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otros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objetos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y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dentro</a:t>
            </a:r>
            <a:r>
              <a:rPr sz="950" spc="-1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10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un</a:t>
            </a:r>
            <a:r>
              <a:rPr sz="950" spc="-10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entorno</a:t>
            </a:r>
            <a:r>
              <a:rPr sz="95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arquitectónico</a:t>
            </a:r>
            <a:r>
              <a:rPr sz="950" spc="-9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95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espacial</a:t>
            </a:r>
            <a:r>
              <a:rPr sz="950" spc="-1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determinado</a:t>
            </a:r>
            <a:r>
              <a:rPr sz="95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10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950" spc="-10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90" dirty="0">
                <a:solidFill>
                  <a:srgbClr val="221F1F"/>
                </a:solidFill>
                <a:latin typeface="Verdana"/>
                <a:cs typeface="Verdana"/>
              </a:rPr>
              <a:t>su</a:t>
            </a:r>
            <a:r>
              <a:rPr sz="950" spc="-10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relevancia</a:t>
            </a:r>
            <a:r>
              <a:rPr sz="95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histórica,</a:t>
            </a:r>
            <a:r>
              <a:rPr sz="95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artística</a:t>
            </a:r>
            <a:r>
              <a:rPr sz="950" spc="-1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95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antropológica.</a:t>
            </a:r>
            <a:endParaRPr sz="950">
              <a:latin typeface="Verdana"/>
              <a:cs typeface="Verdana"/>
            </a:endParaRPr>
          </a:p>
          <a:p>
            <a:pPr marL="12700" marR="5080" algn="just">
              <a:lnSpc>
                <a:spcPct val="95800"/>
              </a:lnSpc>
              <a:spcBef>
                <a:spcPts val="1090"/>
              </a:spcBef>
            </a:pP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950" spc="-1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todos</a:t>
            </a:r>
            <a:r>
              <a:rPr sz="95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casos,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95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investigación</a:t>
            </a:r>
            <a:r>
              <a:rPr sz="95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deberá</a:t>
            </a:r>
            <a:r>
              <a:rPr sz="950" spc="-10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sistematizar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toda</a:t>
            </a:r>
            <a:r>
              <a:rPr sz="95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950" spc="-1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información</a:t>
            </a:r>
            <a:r>
              <a:rPr sz="950" spc="-10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existente</a:t>
            </a:r>
            <a:r>
              <a:rPr sz="95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sobre</a:t>
            </a:r>
            <a:r>
              <a:rPr sz="950" spc="-11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950" spc="-10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40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bienes</a:t>
            </a:r>
            <a:r>
              <a:rPr sz="950" spc="-10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culturales</a:t>
            </a:r>
            <a:r>
              <a:rPr sz="95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6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intervenirse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0" dirty="0">
                <a:solidFill>
                  <a:srgbClr val="221F1F"/>
                </a:solidFill>
                <a:latin typeface="Verdana"/>
                <a:cs typeface="Verdana"/>
              </a:rPr>
              <a:t>e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identificar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30" dirty="0">
                <a:solidFill>
                  <a:srgbClr val="221F1F"/>
                </a:solidFill>
                <a:latin typeface="Verdana"/>
                <a:cs typeface="Verdana"/>
              </a:rPr>
              <a:t>conocer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aspectos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20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caracterizan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6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estos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bienes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35" dirty="0">
                <a:solidFill>
                  <a:srgbClr val="221F1F"/>
                </a:solidFill>
                <a:latin typeface="Verdana"/>
                <a:cs typeface="Verdana"/>
              </a:rPr>
              <a:t>como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patrimoniales.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resul-</a:t>
            </a:r>
            <a:r>
              <a:rPr sz="95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tados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esta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investigación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5" dirty="0">
                <a:solidFill>
                  <a:srgbClr val="221F1F"/>
                </a:solidFill>
                <a:latin typeface="Verdana"/>
                <a:cs typeface="Verdana"/>
              </a:rPr>
              <a:t>deberán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evidenciar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relaciones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existentes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entre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bien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material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significados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valores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éstos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posean,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vinculándolos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6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20" dirty="0">
                <a:solidFill>
                  <a:srgbClr val="221F1F"/>
                </a:solidFill>
                <a:latin typeface="Verdana"/>
                <a:cs typeface="Verdana"/>
              </a:rPr>
              <a:t>sociedad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en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85" dirty="0">
                <a:solidFill>
                  <a:srgbClr val="221F1F"/>
                </a:solidFill>
                <a:latin typeface="Verdana"/>
                <a:cs typeface="Verdana"/>
              </a:rPr>
              <a:t>su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complejidad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cultural.</a:t>
            </a:r>
            <a:r>
              <a:rPr sz="950" spc="1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Para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esto,</a:t>
            </a:r>
            <a:r>
              <a:rPr sz="950" spc="-5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5" dirty="0">
                <a:solidFill>
                  <a:srgbClr val="221F1F"/>
                </a:solidFill>
                <a:latin typeface="Verdana"/>
                <a:cs typeface="Verdana"/>
              </a:rPr>
              <a:t>se</a:t>
            </a:r>
            <a:r>
              <a:rPr sz="950" spc="-6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tendrá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entonces</a:t>
            </a:r>
            <a:r>
              <a:rPr sz="950" spc="-9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25" dirty="0">
                <a:solidFill>
                  <a:srgbClr val="221F1F"/>
                </a:solidFill>
                <a:latin typeface="Verdana"/>
                <a:cs typeface="Verdana"/>
              </a:rPr>
              <a:t>que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contemplar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una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“biografía”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completa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bien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cultural, </a:t>
            </a:r>
            <a:r>
              <a:rPr sz="950" spc="-105" dirty="0">
                <a:solidFill>
                  <a:srgbClr val="221F1F"/>
                </a:solidFill>
                <a:latin typeface="Verdana"/>
                <a:cs typeface="Verdana"/>
              </a:rPr>
              <a:t>sus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antecedentes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histórico-</a:t>
            </a:r>
            <a:r>
              <a:rPr sz="950" spc="-10" dirty="0">
                <a:solidFill>
                  <a:srgbClr val="221F1F"/>
                </a:solidFill>
                <a:latin typeface="Verdana"/>
                <a:cs typeface="Verdana"/>
              </a:rPr>
              <a:t>iconográficos,</a:t>
            </a:r>
            <a:r>
              <a:rPr sz="95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85" dirty="0">
                <a:solidFill>
                  <a:srgbClr val="221F1F"/>
                </a:solidFill>
                <a:latin typeface="Verdana"/>
                <a:cs typeface="Verdana"/>
              </a:rPr>
              <a:t>su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función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origen,</a:t>
            </a:r>
            <a:r>
              <a:rPr sz="950" spc="-105" dirty="0">
                <a:solidFill>
                  <a:srgbClr val="221F1F"/>
                </a:solidFill>
                <a:latin typeface="Verdana"/>
                <a:cs typeface="Verdana"/>
              </a:rPr>
              <a:t> sus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funciones</a:t>
            </a:r>
            <a:r>
              <a:rPr sz="950" spc="-10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simbólicas</a:t>
            </a:r>
            <a:r>
              <a:rPr sz="95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contemporáneas</a:t>
            </a:r>
            <a:r>
              <a:rPr sz="950" spc="-10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65" dirty="0">
                <a:solidFill>
                  <a:srgbClr val="221F1F"/>
                </a:solidFill>
                <a:latin typeface="Verdana"/>
                <a:cs typeface="Verdana"/>
              </a:rPr>
              <a:t>a</a:t>
            </a:r>
            <a:r>
              <a:rPr sz="95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la</a:t>
            </a:r>
            <a:r>
              <a:rPr sz="95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elaboración</a:t>
            </a:r>
            <a:r>
              <a:rPr sz="950" spc="-10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10" dirty="0">
                <a:solidFill>
                  <a:srgbClr val="221F1F"/>
                </a:solidFill>
                <a:latin typeface="Verdana"/>
                <a:cs typeface="Verdana"/>
              </a:rPr>
              <a:t>del</a:t>
            </a:r>
            <a:r>
              <a:rPr sz="950" spc="-12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proyecto</a:t>
            </a:r>
            <a:r>
              <a:rPr sz="950" spc="-10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5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950" spc="-114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Conservación</a:t>
            </a:r>
            <a:r>
              <a:rPr sz="950" spc="-10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Restauración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vínculos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0" dirty="0">
                <a:solidFill>
                  <a:srgbClr val="221F1F"/>
                </a:solidFill>
                <a:latin typeface="Verdana"/>
                <a:cs typeface="Verdana"/>
              </a:rPr>
              <a:t>existentes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entre</a:t>
            </a:r>
            <a:r>
              <a:rPr sz="950" spc="-8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15" dirty="0">
                <a:solidFill>
                  <a:srgbClr val="221F1F"/>
                </a:solidFill>
                <a:latin typeface="Verdana"/>
                <a:cs typeface="Verdana"/>
              </a:rPr>
              <a:t>el</a:t>
            </a:r>
            <a:r>
              <a:rPr sz="95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5" dirty="0">
                <a:solidFill>
                  <a:srgbClr val="221F1F"/>
                </a:solidFill>
                <a:latin typeface="Verdana"/>
                <a:cs typeface="Verdana"/>
              </a:rPr>
              <a:t>bien</a:t>
            </a:r>
            <a:r>
              <a:rPr sz="95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30" dirty="0">
                <a:solidFill>
                  <a:srgbClr val="221F1F"/>
                </a:solidFill>
                <a:latin typeface="Verdana"/>
                <a:cs typeface="Verdana"/>
              </a:rPr>
              <a:t>cultural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95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60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0" dirty="0">
                <a:solidFill>
                  <a:srgbClr val="221F1F"/>
                </a:solidFill>
                <a:latin typeface="Verdana"/>
                <a:cs typeface="Verdana"/>
              </a:rPr>
              <a:t>grupos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25" dirty="0">
                <a:solidFill>
                  <a:srgbClr val="221F1F"/>
                </a:solidFill>
                <a:latin typeface="Verdana"/>
                <a:cs typeface="Verdana"/>
              </a:rPr>
              <a:t>sociales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40" dirty="0">
                <a:solidFill>
                  <a:srgbClr val="221F1F"/>
                </a:solidFill>
                <a:latin typeface="Verdana"/>
                <a:cs typeface="Verdana"/>
              </a:rPr>
              <a:t>o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5" dirty="0">
                <a:solidFill>
                  <a:srgbClr val="221F1F"/>
                </a:solidFill>
                <a:latin typeface="Verdana"/>
                <a:cs typeface="Verdana"/>
              </a:rPr>
              <a:t>comunidades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dirty="0">
                <a:solidFill>
                  <a:srgbClr val="221F1F"/>
                </a:solidFill>
                <a:latin typeface="Verdana"/>
                <a:cs typeface="Verdana"/>
              </a:rPr>
              <a:t>relacionadas</a:t>
            </a:r>
            <a:r>
              <a:rPr sz="950" spc="-7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40" dirty="0">
                <a:solidFill>
                  <a:srgbClr val="221F1F"/>
                </a:solidFill>
                <a:latin typeface="Verdana"/>
                <a:cs typeface="Verdana"/>
              </a:rPr>
              <a:t>con</a:t>
            </a:r>
            <a:r>
              <a:rPr sz="950" spc="-7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950" spc="-40" dirty="0">
                <a:solidFill>
                  <a:srgbClr val="221F1F"/>
                </a:solidFill>
                <a:latin typeface="Verdana"/>
                <a:cs typeface="Verdana"/>
              </a:rPr>
              <a:t>él.</a:t>
            </a:r>
            <a:endParaRPr sz="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90409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21</a:t>
            </a:r>
            <a:endParaRPr sz="600">
              <a:latin typeface="Palatino Linotype"/>
              <a:cs typeface="Palatino Linotyp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293" cy="575945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620"/>
              </a:lnSpc>
              <a:spcBef>
                <a:spcPts val="95"/>
              </a:spcBef>
            </a:pPr>
            <a:r>
              <a:rPr sz="4000" spc="-20" dirty="0">
                <a:solidFill>
                  <a:srgbClr val="221F1F"/>
                </a:solidFill>
              </a:rPr>
              <a:t>¿Q</a:t>
            </a:r>
            <a:r>
              <a:rPr sz="2000" spc="-20" dirty="0">
                <a:solidFill>
                  <a:srgbClr val="221F1F"/>
                </a:solidFill>
              </a:rPr>
              <a:t>UÉ</a:t>
            </a:r>
            <a:r>
              <a:rPr sz="2000" spc="-60" dirty="0">
                <a:solidFill>
                  <a:srgbClr val="221F1F"/>
                </a:solidFill>
              </a:rPr>
              <a:t> </a:t>
            </a:r>
            <a:r>
              <a:rPr sz="2000" spc="-160" dirty="0">
                <a:solidFill>
                  <a:srgbClr val="221F1F"/>
                </a:solidFill>
              </a:rPr>
              <a:t>ELEMENTOS</a:t>
            </a:r>
            <a:r>
              <a:rPr sz="2000" spc="-40" dirty="0">
                <a:solidFill>
                  <a:srgbClr val="221F1F"/>
                </a:solidFill>
              </a:rPr>
              <a:t> </a:t>
            </a:r>
            <a:r>
              <a:rPr sz="2000" spc="-254" dirty="0">
                <a:solidFill>
                  <a:srgbClr val="221F1F"/>
                </a:solidFill>
              </a:rPr>
              <a:t>TIENE</a:t>
            </a:r>
            <a:r>
              <a:rPr sz="2000" spc="-35" dirty="0">
                <a:solidFill>
                  <a:srgbClr val="221F1F"/>
                </a:solidFill>
              </a:rPr>
              <a:t> </a:t>
            </a:r>
            <a:r>
              <a:rPr sz="2000" spc="-50" dirty="0">
                <a:solidFill>
                  <a:srgbClr val="221F1F"/>
                </a:solidFill>
              </a:rPr>
              <a:t>LA</a:t>
            </a:r>
            <a:r>
              <a:rPr sz="2000" spc="-25" dirty="0">
                <a:solidFill>
                  <a:srgbClr val="221F1F"/>
                </a:solidFill>
              </a:rPr>
              <a:t> </a:t>
            </a:r>
            <a:r>
              <a:rPr sz="2000" spc="-10" dirty="0">
                <a:solidFill>
                  <a:srgbClr val="221F1F"/>
                </a:solidFill>
              </a:rPr>
              <a:t>CONSTRUCCIÓN</a:t>
            </a:r>
            <a:endParaRPr sz="2000"/>
          </a:p>
          <a:p>
            <a:pPr marL="2277745">
              <a:lnSpc>
                <a:spcPts val="2220"/>
              </a:lnSpc>
            </a:pPr>
            <a:r>
              <a:rPr sz="2000" spc="-170" dirty="0">
                <a:solidFill>
                  <a:srgbClr val="221F1F"/>
                </a:solidFill>
              </a:rPr>
              <a:t>PATRIMONIAL</a:t>
            </a:r>
            <a:r>
              <a:rPr sz="2000" spc="20" dirty="0">
                <a:solidFill>
                  <a:srgbClr val="221F1F"/>
                </a:solidFill>
              </a:rPr>
              <a:t> </a:t>
            </a:r>
            <a:r>
              <a:rPr sz="2000" spc="-130" dirty="0">
                <a:solidFill>
                  <a:srgbClr val="221F1F"/>
                </a:solidFill>
              </a:rPr>
              <a:t>EN</a:t>
            </a:r>
            <a:r>
              <a:rPr sz="2000" spc="25" dirty="0">
                <a:solidFill>
                  <a:srgbClr val="221F1F"/>
                </a:solidFill>
              </a:rPr>
              <a:t> </a:t>
            </a:r>
            <a:r>
              <a:rPr sz="2000" spc="-135" dirty="0">
                <a:solidFill>
                  <a:srgbClr val="221F1F"/>
                </a:solidFill>
              </a:rPr>
              <a:t>ARQUITECTURA?</a:t>
            </a:r>
            <a:endParaRPr sz="2000"/>
          </a:p>
        </p:txBody>
      </p:sp>
      <p:sp>
        <p:nvSpPr>
          <p:cNvPr id="5" name="object 5"/>
          <p:cNvSpPr txBox="1"/>
          <p:nvPr/>
        </p:nvSpPr>
        <p:spPr>
          <a:xfrm>
            <a:off x="882192" y="2639694"/>
            <a:ext cx="5662930" cy="31813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499745" marR="5080" indent="-487680">
              <a:lnSpc>
                <a:spcPts val="1110"/>
              </a:lnSpc>
              <a:spcBef>
                <a:spcPts val="204"/>
              </a:spcBef>
            </a:pP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Las</a:t>
            </a:r>
            <a:r>
              <a:rPr sz="1000" spc="-6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construcciones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patrimoniales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tienen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diferentes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materiales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constructivos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los</a:t>
            </a:r>
            <a:r>
              <a:rPr sz="1000" spc="-4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cuales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tienen también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diferentes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80" dirty="0">
                <a:solidFill>
                  <a:srgbClr val="221F1F"/>
                </a:solidFill>
                <a:latin typeface="Verdana"/>
                <a:cs typeface="Verdana"/>
              </a:rPr>
              <a:t>usos,</a:t>
            </a:r>
            <a:r>
              <a:rPr sz="1000" spc="-2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tanto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20" dirty="0">
                <a:solidFill>
                  <a:srgbClr val="221F1F"/>
                </a:solidFill>
                <a:latin typeface="Verdana"/>
                <a:cs typeface="Verdana"/>
              </a:rPr>
              <a:t>espaciales,</a:t>
            </a:r>
            <a:r>
              <a:rPr sz="1000" spc="-4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estéticos </a:t>
            </a:r>
            <a:r>
              <a:rPr sz="1000" spc="-65" dirty="0">
                <a:solidFill>
                  <a:srgbClr val="221F1F"/>
                </a:solidFill>
                <a:latin typeface="Verdana"/>
                <a:cs typeface="Verdana"/>
              </a:rPr>
              <a:t>y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221F1F"/>
                </a:solidFill>
                <a:latin typeface="Verdana"/>
                <a:cs typeface="Verdana"/>
              </a:rPr>
              <a:t>de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30" dirty="0">
                <a:solidFill>
                  <a:srgbClr val="221F1F"/>
                </a:solidFill>
                <a:latin typeface="Verdana"/>
                <a:cs typeface="Verdana"/>
              </a:rPr>
              <a:t>soporte</a:t>
            </a:r>
            <a:r>
              <a:rPr sz="1000" spc="-35" dirty="0">
                <a:solidFill>
                  <a:srgbClr val="221F1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221F1F"/>
                </a:solidFill>
                <a:latin typeface="Verdana"/>
                <a:cs typeface="Verdana"/>
              </a:rPr>
              <a:t>estructural.</a:t>
            </a:r>
            <a:endParaRPr sz="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7152" y="5409691"/>
            <a:ext cx="9588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25" dirty="0">
                <a:solidFill>
                  <a:srgbClr val="221F1F"/>
                </a:solidFill>
                <a:latin typeface="Palatino Linotype"/>
                <a:cs typeface="Palatino Linotype"/>
              </a:rPr>
              <a:t>22</a:t>
            </a:r>
            <a:endParaRPr sz="600">
              <a:latin typeface="Palatino Linotype"/>
              <a:cs typeface="Palatino Linotyp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293" cy="575944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3960</Words>
  <Application>Microsoft Office PowerPoint</Application>
  <PresentationFormat>Personalizado</PresentationFormat>
  <Paragraphs>442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Calibri</vt:lpstr>
      <vt:lpstr>Palatino Linotype</vt:lpstr>
      <vt:lpstr>Tahoma</vt:lpstr>
      <vt:lpstr>Times New Roman</vt:lpstr>
      <vt:lpstr>Verdana</vt:lpstr>
      <vt:lpstr>Office Theme</vt:lpstr>
      <vt:lpstr>GUÍA DE INTERVENCIÓN DE PATRIMONIO CULTURAL MATERIAL INMUEBLE</vt:lpstr>
      <vt:lpstr>Patrimonio cultural material inmueble</vt:lpstr>
      <vt:lpstr>¿QUÉ ES LA CONSERVACIÓN DEL PATRIMONIO?</vt:lpstr>
      <vt:lpstr>Identificación de riesgos</vt:lpstr>
      <vt:lpstr>Presentación de PowerPoint</vt:lpstr>
      <vt:lpstr>DIAGNÓSTICO</vt:lpstr>
      <vt:lpstr>PROYECTO DE RESTAURACIÓN - CONSERVACIÓN</vt:lpstr>
      <vt:lpstr>¿QUÉ ELEMENTOS TIENE LA CONSTRUCCIÓN PATRIMONIAL EN ARQUITECTURA?</vt:lpstr>
      <vt:lpstr>Presentación de PowerPoint</vt:lpstr>
      <vt:lpstr>Elementos constructivos</vt:lpstr>
      <vt:lpstr>CIMIENTO</vt:lpstr>
      <vt:lpstr>Elementos constructivos MANTENIMIENTO - CIMIENTO</vt:lpstr>
      <vt:lpstr>MUROS PORTANTES</vt:lpstr>
      <vt:lpstr>Presentación de PowerPoint</vt:lpstr>
      <vt:lpstr>ENTREPISOS</vt:lpstr>
      <vt:lpstr>Presentación de PowerPoint</vt:lpstr>
      <vt:lpstr>CUBIERTAS</vt:lpstr>
      <vt:lpstr>Presentación de PowerPoint</vt:lpstr>
      <vt:lpstr>REVESTIMIENTO DE PISOS</vt:lpstr>
      <vt:lpstr>Presentación de PowerPoint</vt:lpstr>
      <vt:lpstr>FACHADAS EXTERIORES</vt:lpstr>
      <vt:lpstr>Presentación de PowerPoint</vt:lpstr>
      <vt:lpstr>CARPINTERÍA Y ELEMENTOS DE PROTECCIÓN</vt:lpstr>
      <vt:lpstr>MANTENIMIENTO - CARPINTERÍA Y ELEMENTOS DE PROTECCIÓN</vt:lpstr>
      <vt:lpstr>PINTURAS INTERIORES Y EXTERIORES</vt:lpstr>
      <vt:lpstr>Presentación de PowerPoint</vt:lpstr>
      <vt:lpstr>RED DE INSTALACIONES SANITARIAS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 DE INTERVENCIÓN DE PATRIMONIO CULTURAL MATERIAL INMUEBLE</dc:title>
  <cp:lastModifiedBy>GADLP</cp:lastModifiedBy>
  <cp:revision>1</cp:revision>
  <dcterms:created xsi:type="dcterms:W3CDTF">2025-12-12T19:06:36Z</dcterms:created>
  <dcterms:modified xsi:type="dcterms:W3CDTF">2025-12-12T19:18:13Z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2025-12-12T00:00:00Z</vt:filetime>
  </property>
  <property fmtid="{D5CDD505-2E9C-101B-9397-08002B2CF9AE}" pid="3" name="LastSaved">
    <vt:filetime>2025-12-12T00:00:00Z</vt:filetime>
  </property>
  <property fmtid="{D5CDD505-2E9C-101B-9397-08002B2CF9AE}" pid="4" name="Producer">
    <vt:lpwstr>iLovePDF</vt:lpwstr>
  </property>
</Properties>
</file>