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69200" cy="5765800"/>
  <p:notesSz cx="7569200" cy="57658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1787398"/>
            <a:ext cx="6433820" cy="1210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4408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3228848"/>
            <a:ext cx="5298440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21F1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4408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21F1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4408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460" y="1326134"/>
            <a:ext cx="3292602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8138" y="1326134"/>
            <a:ext cx="3292602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4408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2672" y="342645"/>
            <a:ext cx="606361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4408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5583" y="894334"/>
            <a:ext cx="6386195" cy="3113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21F1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3528" y="5362194"/>
            <a:ext cx="2422144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460" y="5362194"/>
            <a:ext cx="1740916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9824" y="5362194"/>
            <a:ext cx="1740916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42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17.png"/><Relationship Id="rId4" Type="http://schemas.openxmlformats.org/officeDocument/2006/relationships/image" Target="../media/image2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2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25.png"/><Relationship Id="rId5" Type="http://schemas.openxmlformats.org/officeDocument/2006/relationships/image" Target="../media/image34.jpg"/><Relationship Id="rId6" Type="http://schemas.openxmlformats.org/officeDocument/2006/relationships/image" Target="../media/image3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17.png"/><Relationship Id="rId17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409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43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7"/>
            <a:ext cx="7559675" cy="5760085"/>
            <a:chOff x="0" y="37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"/>
              <a:ext cx="7559420" cy="575995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893" y="1570481"/>
              <a:ext cx="2901696" cy="2794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656" y="498398"/>
              <a:ext cx="418414" cy="62466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4277" y="2075687"/>
              <a:ext cx="1614297" cy="158711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7152" y="2329306"/>
              <a:ext cx="192493" cy="18110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8536" y="2343734"/>
              <a:ext cx="464248" cy="43616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0580" y="2806471"/>
              <a:ext cx="1150023" cy="85633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9951" y="1594954"/>
              <a:ext cx="836269" cy="70018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56632" y="1594980"/>
              <a:ext cx="955560" cy="48007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49137" y="1594891"/>
              <a:ext cx="839355" cy="69390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1512" y="470344"/>
              <a:ext cx="2891790" cy="66897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8097" y="509066"/>
              <a:ext cx="610387" cy="61043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3564851"/>
              <a:ext cx="117058" cy="5414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2342960"/>
              <a:ext cx="117044" cy="10648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2588793"/>
              <a:ext cx="117058" cy="837666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37056" y="2128850"/>
            <a:ext cx="3789679" cy="1256665"/>
          </a:xfrm>
          <a:prstGeom prst="rect"/>
        </p:spPr>
        <p:txBody>
          <a:bodyPr wrap="square" lIns="0" tIns="130810" rIns="0" bIns="0" rtlCol="0" vert="horz">
            <a:spAutoFit/>
          </a:bodyPr>
          <a:lstStyle/>
          <a:p>
            <a:pPr marL="12700" marR="14604" indent="713105">
              <a:lnSpc>
                <a:spcPct val="82800"/>
              </a:lnSpc>
              <a:spcBef>
                <a:spcPts val="1030"/>
              </a:spcBef>
            </a:pPr>
            <a:r>
              <a:rPr dirty="0" sz="4500">
                <a:solidFill>
                  <a:srgbClr val="221F1F"/>
                </a:solidFill>
              </a:rPr>
              <a:t>G</a:t>
            </a:r>
            <a:r>
              <a:rPr dirty="0" sz="2000">
                <a:solidFill>
                  <a:srgbClr val="221F1F"/>
                </a:solidFill>
              </a:rPr>
              <a:t>UÍA</a:t>
            </a:r>
            <a:r>
              <a:rPr dirty="0" sz="2000" spc="355">
                <a:solidFill>
                  <a:srgbClr val="221F1F"/>
                </a:solidFill>
              </a:rPr>
              <a:t> </a:t>
            </a:r>
            <a:r>
              <a:rPr dirty="0" sz="2000" spc="-160">
                <a:solidFill>
                  <a:srgbClr val="221F1F"/>
                </a:solidFill>
              </a:rPr>
              <a:t>DE</a:t>
            </a:r>
            <a:r>
              <a:rPr dirty="0" sz="2000" spc="-60">
                <a:solidFill>
                  <a:srgbClr val="221F1F"/>
                </a:solidFill>
              </a:rPr>
              <a:t> </a:t>
            </a:r>
            <a:r>
              <a:rPr dirty="0" sz="2000" spc="-120">
                <a:solidFill>
                  <a:srgbClr val="221F1F"/>
                </a:solidFill>
              </a:rPr>
              <a:t>TRABAJOS</a:t>
            </a:r>
            <a:r>
              <a:rPr dirty="0" sz="2000" spc="-65">
                <a:solidFill>
                  <a:srgbClr val="221F1F"/>
                </a:solidFill>
              </a:rPr>
              <a:t> </a:t>
            </a:r>
            <a:r>
              <a:rPr dirty="0" sz="2000" spc="-25">
                <a:solidFill>
                  <a:srgbClr val="221F1F"/>
                </a:solidFill>
              </a:rPr>
              <a:t>DE </a:t>
            </a:r>
            <a:r>
              <a:rPr dirty="0" sz="2000" spc="-90">
                <a:solidFill>
                  <a:srgbClr val="221F1F"/>
                </a:solidFill>
              </a:rPr>
              <a:t>EMERGENCIA</a:t>
            </a:r>
            <a:r>
              <a:rPr dirty="0" sz="2000" spc="5">
                <a:solidFill>
                  <a:srgbClr val="221F1F"/>
                </a:solidFill>
              </a:rPr>
              <a:t> </a:t>
            </a:r>
            <a:r>
              <a:rPr dirty="0" sz="2000" spc="-204">
                <a:solidFill>
                  <a:srgbClr val="221F1F"/>
                </a:solidFill>
              </a:rPr>
              <a:t>DEL</a:t>
            </a:r>
            <a:r>
              <a:rPr dirty="0" sz="2000" spc="5">
                <a:solidFill>
                  <a:srgbClr val="221F1F"/>
                </a:solidFill>
              </a:rPr>
              <a:t> </a:t>
            </a:r>
            <a:r>
              <a:rPr dirty="0" sz="2000" spc="-140">
                <a:solidFill>
                  <a:srgbClr val="221F1F"/>
                </a:solidFill>
              </a:rPr>
              <a:t>PATRIMONIO</a:t>
            </a:r>
            <a:endParaRPr sz="2000"/>
          </a:p>
          <a:p>
            <a:pPr marL="1350645">
              <a:lnSpc>
                <a:spcPts val="2390"/>
              </a:lnSpc>
            </a:pPr>
            <a:r>
              <a:rPr dirty="0" sz="2000" spc="-180">
                <a:solidFill>
                  <a:srgbClr val="221F1F"/>
                </a:solidFill>
              </a:rPr>
              <a:t>CULTURAL</a:t>
            </a:r>
            <a:r>
              <a:rPr dirty="0" sz="2000" spc="45">
                <a:solidFill>
                  <a:srgbClr val="221F1F"/>
                </a:solidFill>
              </a:rPr>
              <a:t> </a:t>
            </a:r>
            <a:r>
              <a:rPr dirty="0" sz="2000" spc="-160">
                <a:solidFill>
                  <a:srgbClr val="221F1F"/>
                </a:solidFill>
              </a:rPr>
              <a:t>MATERIAL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152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52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7"/>
            <a:ext cx="7559675" cy="5760085"/>
            <a:chOff x="0" y="37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"/>
              <a:ext cx="7559420" cy="575995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7791" y="476300"/>
              <a:ext cx="510540" cy="269875"/>
            </a:xfrm>
            <a:custGeom>
              <a:avLst/>
              <a:gdLst/>
              <a:ahLst/>
              <a:cxnLst/>
              <a:rect l="l" t="t" r="r" b="b"/>
              <a:pathLst>
                <a:path w="510540" h="269875">
                  <a:moveTo>
                    <a:pt x="395960" y="269697"/>
                  </a:moveTo>
                  <a:lnTo>
                    <a:pt x="434056" y="269697"/>
                  </a:lnTo>
                  <a:lnTo>
                    <a:pt x="434056" y="0"/>
                  </a:lnTo>
                  <a:lnTo>
                    <a:pt x="395960" y="0"/>
                  </a:lnTo>
                  <a:lnTo>
                    <a:pt x="395960" y="269697"/>
                  </a:lnTo>
                  <a:close/>
                </a:path>
                <a:path w="510540" h="269875">
                  <a:moveTo>
                    <a:pt x="472160" y="269697"/>
                  </a:moveTo>
                  <a:lnTo>
                    <a:pt x="510256" y="269697"/>
                  </a:lnTo>
                  <a:lnTo>
                    <a:pt x="510256" y="0"/>
                  </a:lnTo>
                  <a:lnTo>
                    <a:pt x="472160" y="0"/>
                  </a:lnTo>
                  <a:lnTo>
                    <a:pt x="472160" y="269697"/>
                  </a:lnTo>
                  <a:close/>
                </a:path>
                <a:path w="510540" h="269875">
                  <a:moveTo>
                    <a:pt x="328764" y="269697"/>
                  </a:moveTo>
                  <a:lnTo>
                    <a:pt x="366861" y="269697"/>
                  </a:lnTo>
                  <a:lnTo>
                    <a:pt x="366861" y="0"/>
                  </a:lnTo>
                  <a:lnTo>
                    <a:pt x="328764" y="0"/>
                  </a:lnTo>
                  <a:lnTo>
                    <a:pt x="328764" y="269697"/>
                  </a:lnTo>
                  <a:close/>
                </a:path>
                <a:path w="510540" h="269875">
                  <a:moveTo>
                    <a:pt x="261569" y="269697"/>
                  </a:moveTo>
                  <a:lnTo>
                    <a:pt x="299665" y="269697"/>
                  </a:lnTo>
                  <a:lnTo>
                    <a:pt x="299665" y="0"/>
                  </a:lnTo>
                  <a:lnTo>
                    <a:pt x="261569" y="0"/>
                  </a:lnTo>
                  <a:lnTo>
                    <a:pt x="261569" y="269697"/>
                  </a:lnTo>
                  <a:close/>
                </a:path>
                <a:path w="510540" h="269875">
                  <a:moveTo>
                    <a:pt x="194386" y="269697"/>
                  </a:moveTo>
                  <a:lnTo>
                    <a:pt x="232482" y="269697"/>
                  </a:lnTo>
                  <a:lnTo>
                    <a:pt x="232482" y="0"/>
                  </a:lnTo>
                  <a:lnTo>
                    <a:pt x="194386" y="0"/>
                  </a:lnTo>
                  <a:lnTo>
                    <a:pt x="194386" y="269697"/>
                  </a:lnTo>
                  <a:close/>
                </a:path>
                <a:path w="510540" h="269875">
                  <a:moveTo>
                    <a:pt x="0" y="269697"/>
                  </a:moveTo>
                  <a:lnTo>
                    <a:pt x="38096" y="269697"/>
                  </a:lnTo>
                  <a:lnTo>
                    <a:pt x="38096" y="0"/>
                  </a:lnTo>
                  <a:lnTo>
                    <a:pt x="0" y="0"/>
                  </a:lnTo>
                  <a:lnTo>
                    <a:pt x="0" y="269697"/>
                  </a:lnTo>
                  <a:close/>
                </a:path>
              </a:pathLst>
            </a:custGeom>
            <a:ln w="381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746" y="932383"/>
              <a:ext cx="155346" cy="1476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307" y="974801"/>
              <a:ext cx="69640" cy="6964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746" y="1346390"/>
              <a:ext cx="155346" cy="1476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307" y="1388822"/>
              <a:ext cx="69640" cy="6964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746" y="1614639"/>
              <a:ext cx="155346" cy="14761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307" y="1656906"/>
              <a:ext cx="69640" cy="6965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746" y="2026221"/>
              <a:ext cx="155346" cy="1476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307" y="2068653"/>
              <a:ext cx="69640" cy="6964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746" y="2443556"/>
              <a:ext cx="155346" cy="14762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307" y="2485975"/>
              <a:ext cx="69640" cy="69645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57161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701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701" y="22809"/>
                  </a:lnTo>
                  <a:lnTo>
                    <a:pt x="3322701" y="0"/>
                  </a:lnTo>
                  <a:close/>
                </a:path>
              </a:pathLst>
            </a:custGeom>
            <a:solidFill>
              <a:srgbClr val="FF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79901" y="5218964"/>
              <a:ext cx="3322701" cy="2280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75863" y="4975783"/>
              <a:ext cx="592747" cy="370839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4340">
              <a:lnSpc>
                <a:spcPct val="100000"/>
              </a:lnSpc>
              <a:spcBef>
                <a:spcPts val="100"/>
              </a:spcBef>
            </a:pPr>
            <a:r>
              <a:rPr dirty="0" cap="small" sz="3000" spc="-355">
                <a:solidFill>
                  <a:srgbClr val="221F1F"/>
                </a:solidFill>
              </a:rPr>
              <a:t>Procesos</a:t>
            </a:r>
            <a:r>
              <a:rPr dirty="0" cap="small" sz="3000" spc="-145">
                <a:solidFill>
                  <a:srgbClr val="221F1F"/>
                </a:solidFill>
              </a:rPr>
              <a:t> </a:t>
            </a:r>
            <a:r>
              <a:rPr dirty="0" cap="small" sz="3000" spc="-415">
                <a:solidFill>
                  <a:srgbClr val="221F1F"/>
                </a:solidFill>
              </a:rPr>
              <a:t>de</a:t>
            </a:r>
            <a:r>
              <a:rPr dirty="0" cap="small" sz="3000" spc="-150">
                <a:solidFill>
                  <a:srgbClr val="221F1F"/>
                </a:solidFill>
              </a:rPr>
              <a:t> </a:t>
            </a:r>
            <a:r>
              <a:rPr dirty="0" cap="small" sz="3000" spc="-385">
                <a:solidFill>
                  <a:srgbClr val="221F1F"/>
                </a:solidFill>
              </a:rPr>
              <a:t>recuperación</a:t>
            </a:r>
            <a:endParaRPr sz="3000"/>
          </a:p>
        </p:txBody>
      </p:sp>
      <p:sp>
        <p:nvSpPr>
          <p:cNvPr id="20" name="object 2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12700" marR="11430">
              <a:lnSpc>
                <a:spcPts val="1160"/>
              </a:lnSpc>
              <a:spcBef>
                <a:spcPts val="165"/>
              </a:spcBef>
            </a:pPr>
            <a:r>
              <a:rPr dirty="0" spc="-40"/>
              <a:t>Identificar</a:t>
            </a:r>
            <a:r>
              <a:rPr dirty="0" spc="-60"/>
              <a:t> </a:t>
            </a:r>
            <a:r>
              <a:rPr dirty="0"/>
              <a:t>la</a:t>
            </a:r>
            <a:r>
              <a:rPr dirty="0" spc="-65"/>
              <a:t> </a:t>
            </a:r>
            <a:r>
              <a:rPr dirty="0" spc="-30"/>
              <a:t>forma</a:t>
            </a:r>
            <a:r>
              <a:rPr dirty="0" spc="-60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documentación</a:t>
            </a:r>
            <a:r>
              <a:rPr dirty="0" spc="-55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 spc="-55"/>
              <a:t>las</a:t>
            </a:r>
            <a:r>
              <a:rPr dirty="0" spc="-70"/>
              <a:t> </a:t>
            </a:r>
            <a:r>
              <a:rPr dirty="0" spc="-35"/>
              <a:t>partes</a:t>
            </a:r>
            <a:r>
              <a:rPr dirty="0" spc="-75"/>
              <a:t> </a:t>
            </a:r>
            <a:r>
              <a:rPr dirty="0"/>
              <a:t>dañadas,</a:t>
            </a:r>
            <a:r>
              <a:rPr dirty="0" spc="-65"/>
              <a:t> </a:t>
            </a:r>
            <a:r>
              <a:rPr dirty="0" spc="-70"/>
              <a:t>los</a:t>
            </a:r>
            <a:r>
              <a:rPr dirty="0" spc="-60"/>
              <a:t> </a:t>
            </a:r>
            <a:r>
              <a:rPr dirty="0" spc="-35"/>
              <a:t>objetos</a:t>
            </a:r>
            <a:r>
              <a:rPr dirty="0" spc="-70"/>
              <a:t> </a:t>
            </a:r>
            <a:r>
              <a:rPr dirty="0" spc="50"/>
              <a:t>de</a:t>
            </a:r>
            <a:r>
              <a:rPr dirty="0" spc="-65"/>
              <a:t> </a:t>
            </a:r>
            <a:r>
              <a:rPr dirty="0"/>
              <a:t>colección</a:t>
            </a:r>
            <a:r>
              <a:rPr dirty="0" spc="-50"/>
              <a:t> </a:t>
            </a:r>
            <a:r>
              <a:rPr dirty="0" spc="-65"/>
              <a:t>y</a:t>
            </a:r>
            <a:r>
              <a:rPr dirty="0" spc="-60"/>
              <a:t> </a:t>
            </a:r>
            <a:r>
              <a:rPr dirty="0" spc="-10"/>
              <a:t>demás</a:t>
            </a:r>
            <a:r>
              <a:rPr dirty="0" spc="-75"/>
              <a:t> </a:t>
            </a:r>
            <a:r>
              <a:rPr dirty="0" spc="-10"/>
              <a:t>bienes, </a:t>
            </a:r>
            <a:r>
              <a:rPr dirty="0" spc="-20"/>
              <a:t>por</a:t>
            </a:r>
            <a:r>
              <a:rPr dirty="0" spc="-50"/>
              <a:t> </a:t>
            </a:r>
            <a:r>
              <a:rPr dirty="0"/>
              <a:t>medio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 spc="-30"/>
              <a:t>fotografías,</a:t>
            </a:r>
            <a:r>
              <a:rPr dirty="0" spc="-25"/>
              <a:t> </a:t>
            </a:r>
            <a:r>
              <a:rPr dirty="0" spc="-30"/>
              <a:t>videos</a:t>
            </a:r>
            <a:r>
              <a:rPr dirty="0" spc="-40"/>
              <a:t> </a:t>
            </a:r>
            <a:r>
              <a:rPr dirty="0"/>
              <a:t>o</a:t>
            </a:r>
            <a:r>
              <a:rPr dirty="0" spc="-55"/>
              <a:t> </a:t>
            </a:r>
            <a:r>
              <a:rPr dirty="0" spc="-50"/>
              <a:t>informes</a:t>
            </a:r>
            <a:r>
              <a:rPr dirty="0" spc="-40"/>
              <a:t> </a:t>
            </a:r>
            <a:r>
              <a:rPr dirty="0" spc="-10"/>
              <a:t>escritos.</a:t>
            </a: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pc="-20"/>
              <a:t>Identificación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5"/>
              <a:t> </a:t>
            </a:r>
            <a:r>
              <a:rPr dirty="0" spc="-30"/>
              <a:t>especialistas</a:t>
            </a:r>
            <a:r>
              <a:rPr dirty="0" spc="-25"/>
              <a:t> </a:t>
            </a:r>
            <a:r>
              <a:rPr dirty="0"/>
              <a:t>que</a:t>
            </a:r>
            <a:r>
              <a:rPr dirty="0" spc="-30"/>
              <a:t> </a:t>
            </a:r>
            <a:r>
              <a:rPr dirty="0" spc="-60"/>
              <a:t>se</a:t>
            </a:r>
            <a:r>
              <a:rPr dirty="0" spc="-35"/>
              <a:t> </a:t>
            </a:r>
            <a:r>
              <a:rPr dirty="0" spc="-10"/>
              <a:t>consultarán.</a:t>
            </a:r>
          </a:p>
          <a:p>
            <a:pPr marL="12700" marR="22225">
              <a:lnSpc>
                <a:spcPts val="1170"/>
              </a:lnSpc>
              <a:spcBef>
                <a:spcPts val="1000"/>
              </a:spcBef>
            </a:pPr>
            <a:r>
              <a:rPr dirty="0" spc="-40"/>
              <a:t>Identificar</a:t>
            </a:r>
            <a:r>
              <a:rPr dirty="0" spc="-90"/>
              <a:t> </a:t>
            </a:r>
            <a:r>
              <a:rPr dirty="0" spc="-20"/>
              <a:t>quien</a:t>
            </a:r>
            <a:r>
              <a:rPr dirty="0" spc="-90"/>
              <a:t> </a:t>
            </a:r>
            <a:r>
              <a:rPr dirty="0" spc="-60"/>
              <a:t>se</a:t>
            </a:r>
            <a:r>
              <a:rPr dirty="0" spc="-85"/>
              <a:t> </a:t>
            </a:r>
            <a:r>
              <a:rPr dirty="0"/>
              <a:t>ocupará</a:t>
            </a:r>
            <a:r>
              <a:rPr dirty="0" spc="-90"/>
              <a:t> </a:t>
            </a:r>
            <a:r>
              <a:rPr dirty="0"/>
              <a:t>de</a:t>
            </a:r>
            <a:r>
              <a:rPr dirty="0" spc="-95"/>
              <a:t> </a:t>
            </a:r>
            <a:r>
              <a:rPr dirty="0" spc="-30"/>
              <a:t>manipular</a:t>
            </a:r>
            <a:r>
              <a:rPr dirty="0" spc="-90"/>
              <a:t> </a:t>
            </a:r>
            <a:r>
              <a:rPr dirty="0" spc="-70"/>
              <a:t>los</a:t>
            </a:r>
            <a:r>
              <a:rPr dirty="0" spc="-75"/>
              <a:t> </a:t>
            </a:r>
            <a:r>
              <a:rPr dirty="0" spc="-45"/>
              <a:t>objetos,</a:t>
            </a:r>
            <a:r>
              <a:rPr dirty="0" spc="-95"/>
              <a:t> </a:t>
            </a:r>
            <a:r>
              <a:rPr dirty="0"/>
              <a:t>proporcionar</a:t>
            </a:r>
            <a:r>
              <a:rPr dirty="0" spc="120"/>
              <a:t> </a:t>
            </a:r>
            <a:r>
              <a:rPr dirty="0" spc="-40"/>
              <a:t>instrucciones</a:t>
            </a:r>
            <a:r>
              <a:rPr dirty="0" spc="-90"/>
              <a:t> </a:t>
            </a:r>
            <a:r>
              <a:rPr dirty="0"/>
              <a:t>para</a:t>
            </a:r>
            <a:r>
              <a:rPr dirty="0" spc="-75"/>
              <a:t> </a:t>
            </a:r>
            <a:r>
              <a:rPr dirty="0" spc="-95"/>
              <a:t>su</a:t>
            </a:r>
            <a:r>
              <a:rPr dirty="0" spc="-90"/>
              <a:t> </a:t>
            </a:r>
            <a:r>
              <a:rPr dirty="0" spc="-10"/>
              <a:t>manipulación. </a:t>
            </a:r>
            <a:r>
              <a:rPr dirty="0" spc="-50"/>
              <a:t>Describir</a:t>
            </a:r>
            <a:r>
              <a:rPr dirty="0" spc="-45"/>
              <a:t> </a:t>
            </a:r>
            <a:r>
              <a:rPr dirty="0" spc="-25"/>
              <a:t>el</a:t>
            </a:r>
            <a:r>
              <a:rPr dirty="0" spc="-40"/>
              <a:t> </a:t>
            </a:r>
            <a:r>
              <a:rPr dirty="0"/>
              <a:t>proceso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 spc="-35"/>
              <a:t>inventario</a:t>
            </a:r>
            <a:r>
              <a:rPr dirty="0" spc="-30"/>
              <a:t> </a:t>
            </a:r>
            <a:r>
              <a:rPr dirty="0"/>
              <a:t>para</a:t>
            </a:r>
            <a:r>
              <a:rPr dirty="0" spc="-45"/>
              <a:t> </a:t>
            </a:r>
            <a:r>
              <a:rPr dirty="0" spc="-25"/>
              <a:t>todos</a:t>
            </a:r>
            <a:r>
              <a:rPr dirty="0" spc="-45"/>
              <a:t> </a:t>
            </a:r>
            <a:r>
              <a:rPr dirty="0" spc="-60"/>
              <a:t>los</a:t>
            </a:r>
            <a:r>
              <a:rPr dirty="0" spc="-35"/>
              <a:t> objetos</a:t>
            </a:r>
            <a:r>
              <a:rPr dirty="0" spc="-30"/>
              <a:t> </a:t>
            </a:r>
            <a:r>
              <a:rPr dirty="0" spc="-10"/>
              <a:t>procesados.</a:t>
            </a:r>
          </a:p>
          <a:p>
            <a:pPr marL="12700" marR="5080">
              <a:lnSpc>
                <a:spcPts val="1100"/>
              </a:lnSpc>
              <a:spcBef>
                <a:spcPts val="1090"/>
              </a:spcBef>
            </a:pPr>
            <a:r>
              <a:rPr dirty="0" spc="-50"/>
              <a:t>Describir </a:t>
            </a:r>
            <a:r>
              <a:rPr dirty="0"/>
              <a:t>la</a:t>
            </a:r>
            <a:r>
              <a:rPr dirty="0" spc="-55"/>
              <a:t> </a:t>
            </a:r>
            <a:r>
              <a:rPr dirty="0" spc="-30"/>
              <a:t>forma</a:t>
            </a:r>
            <a:r>
              <a:rPr dirty="0" spc="-35"/>
              <a:t> </a:t>
            </a:r>
            <a:r>
              <a:rPr dirty="0"/>
              <a:t>en</a:t>
            </a:r>
            <a:r>
              <a:rPr dirty="0" spc="-45"/>
              <a:t> </a:t>
            </a:r>
            <a:r>
              <a:rPr dirty="0"/>
              <a:t>que</a:t>
            </a:r>
            <a:r>
              <a:rPr dirty="0" spc="-40"/>
              <a:t> </a:t>
            </a:r>
            <a:r>
              <a:rPr dirty="0" spc="-60"/>
              <a:t>se</a:t>
            </a:r>
            <a:r>
              <a:rPr dirty="0" spc="-50"/>
              <a:t> </a:t>
            </a:r>
            <a:r>
              <a:rPr dirty="0" spc="-30"/>
              <a:t>presentarán</a:t>
            </a:r>
            <a:r>
              <a:rPr dirty="0" spc="-45"/>
              <a:t> </a:t>
            </a:r>
            <a:r>
              <a:rPr dirty="0" spc="-65"/>
              <a:t>y</a:t>
            </a:r>
            <a:r>
              <a:rPr dirty="0" spc="-35"/>
              <a:t> </a:t>
            </a:r>
            <a:r>
              <a:rPr dirty="0" spc="-45"/>
              <a:t>supervisarán </a:t>
            </a:r>
            <a:r>
              <a:rPr dirty="0" spc="-70"/>
              <a:t>los</a:t>
            </a:r>
            <a:r>
              <a:rPr dirty="0" spc="-55"/>
              <a:t> voluntarios, </a:t>
            </a:r>
            <a:r>
              <a:rPr dirty="0" spc="-10"/>
              <a:t>proporcionar</a:t>
            </a:r>
            <a:r>
              <a:rPr dirty="0" spc="-45"/>
              <a:t> </a:t>
            </a:r>
            <a:r>
              <a:rPr dirty="0" spc="-50"/>
              <a:t>hojas</a:t>
            </a:r>
            <a:r>
              <a:rPr dirty="0" spc="-60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 spc="-10"/>
              <a:t>funciones </a:t>
            </a:r>
            <a:r>
              <a:rPr dirty="0"/>
              <a:t>que</a:t>
            </a:r>
            <a:r>
              <a:rPr dirty="0" spc="-40"/>
              <a:t> </a:t>
            </a:r>
            <a:r>
              <a:rPr dirty="0" spc="-10"/>
              <a:t>cumplirán.</a:t>
            </a: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pc="-10"/>
              <a:t>Generar</a:t>
            </a:r>
            <a:r>
              <a:rPr dirty="0" spc="-20"/>
              <a:t> </a:t>
            </a:r>
            <a:r>
              <a:rPr dirty="0" spc="-40"/>
              <a:t>un</a:t>
            </a:r>
            <a:r>
              <a:rPr dirty="0" spc="-20"/>
              <a:t> </a:t>
            </a:r>
            <a:r>
              <a:rPr dirty="0"/>
              <a:t>plan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/>
              <a:t>acción</a:t>
            </a:r>
            <a:r>
              <a:rPr dirty="0" spc="-15"/>
              <a:t> </a:t>
            </a:r>
            <a:r>
              <a:rPr dirty="0"/>
              <a:t>con</a:t>
            </a:r>
            <a:r>
              <a:rPr dirty="0" spc="-15"/>
              <a:t> </a:t>
            </a:r>
            <a:r>
              <a:rPr dirty="0"/>
              <a:t>cronograma</a:t>
            </a:r>
            <a:r>
              <a:rPr dirty="0" spc="-20"/>
              <a:t> </a:t>
            </a:r>
            <a:r>
              <a:rPr dirty="0" spc="-65"/>
              <a:t>y</a:t>
            </a:r>
            <a:r>
              <a:rPr dirty="0" spc="-15"/>
              <a:t> </a:t>
            </a:r>
            <a:r>
              <a:rPr dirty="0" spc="-35"/>
              <a:t>presupuesto</a:t>
            </a:r>
            <a:r>
              <a:rPr dirty="0" spc="-25"/>
              <a:t> </a:t>
            </a:r>
            <a:r>
              <a:rPr dirty="0" spc="-114"/>
              <a:t>si</a:t>
            </a:r>
            <a:r>
              <a:rPr dirty="0" spc="-30"/>
              <a:t> </a:t>
            </a:r>
            <a:r>
              <a:rPr dirty="0" spc="-25"/>
              <a:t>el</a:t>
            </a:r>
            <a:r>
              <a:rPr dirty="0" spc="-35"/>
              <a:t> </a:t>
            </a:r>
            <a:r>
              <a:rPr dirty="0"/>
              <a:t>caso</a:t>
            </a:r>
            <a:r>
              <a:rPr dirty="0" spc="-25"/>
              <a:t> lo </a:t>
            </a:r>
            <a:r>
              <a:rPr dirty="0" spc="-10"/>
              <a:t>requiere.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409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53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079" y="37"/>
            <a:ext cx="7554595" cy="5760085"/>
            <a:chOff x="5079" y="37"/>
            <a:chExt cx="755459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9" y="37"/>
              <a:ext cx="7554594" cy="575995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6895" y="5218963"/>
              <a:ext cx="3322954" cy="38100"/>
            </a:xfrm>
            <a:custGeom>
              <a:avLst/>
              <a:gdLst/>
              <a:ahLst/>
              <a:cxnLst/>
              <a:rect l="l" t="t" r="r" b="b"/>
              <a:pathLst>
                <a:path w="3322954" h="38100">
                  <a:moveTo>
                    <a:pt x="3322954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322954" y="38100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01" y="5218964"/>
              <a:ext cx="3322954" cy="2280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5862" y="4975783"/>
              <a:ext cx="592797" cy="37083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9776" rIns="0" bIns="0" rtlCol="0" vert="horz">
            <a:spAutoFit/>
          </a:bodyPr>
          <a:lstStyle/>
          <a:p>
            <a:pPr marL="1600835">
              <a:lnSpc>
                <a:spcPct val="100000"/>
              </a:lnSpc>
              <a:spcBef>
                <a:spcPts val="100"/>
              </a:spcBef>
            </a:pPr>
            <a:r>
              <a:rPr dirty="0" spc="-114"/>
              <a:t>RESCATE</a:t>
            </a:r>
            <a:r>
              <a:rPr dirty="0"/>
              <a:t> </a:t>
            </a:r>
            <a:r>
              <a:rPr dirty="0" spc="-125"/>
              <a:t>DE</a:t>
            </a:r>
            <a:r>
              <a:rPr dirty="0" spc="20"/>
              <a:t> </a:t>
            </a:r>
            <a:r>
              <a:rPr dirty="0" spc="-125"/>
              <a:t>ELEMENTOS</a:t>
            </a:r>
            <a:r>
              <a:rPr dirty="0" spc="30"/>
              <a:t> </a:t>
            </a:r>
            <a:r>
              <a:rPr dirty="0" spc="-80"/>
              <a:t>ARQUITECTÓNICOS</a:t>
            </a: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460247" y="1074673"/>
          <a:ext cx="6734809" cy="2916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8615"/>
                <a:gridCol w="3760469"/>
              </a:tblGrid>
              <a:tr h="271145"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PROCESO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698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06F6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DIAGNÓSTICO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698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06F6A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latin typeface="Verdana"/>
                          <a:cs typeface="Verdana"/>
                        </a:rPr>
                        <a:t>Antecedentes</a:t>
                      </a:r>
                      <a:r>
                        <a:rPr dirty="0" sz="850" spc="2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históricos</a:t>
                      </a:r>
                      <a:endParaRPr sz="850">
                        <a:latin typeface="Verdana"/>
                        <a:cs typeface="Verdana"/>
                      </a:endParaRPr>
                    </a:p>
                  </a:txBody>
                  <a:tcPr marL="0" marR="0" marB="0" marT="3492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D3D2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>
                          <a:latin typeface="Verdana"/>
                          <a:cs typeface="Verdana"/>
                        </a:rPr>
                        <a:t>Inspección</a:t>
                      </a:r>
                      <a:r>
                        <a:rPr dirty="0" sz="85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general</a:t>
                      </a:r>
                      <a:r>
                        <a:rPr dirty="0" sz="85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del</a:t>
                      </a:r>
                      <a:r>
                        <a:rPr dirty="0" sz="85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Inmueble</a:t>
                      </a:r>
                      <a:endParaRPr sz="850">
                        <a:latin typeface="Verdana"/>
                        <a:cs typeface="Verdana"/>
                      </a:endParaRPr>
                    </a:p>
                  </a:txBody>
                  <a:tcPr marL="0" marR="0" marB="0" marT="3492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D3D2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50">
                          <a:latin typeface="Verdana"/>
                          <a:cs typeface="Verdana"/>
                        </a:rPr>
                        <a:t>Descripción</a:t>
                      </a:r>
                      <a:r>
                        <a:rPr dirty="0" sz="85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Arquitectónica</a:t>
                      </a:r>
                      <a:endParaRPr sz="850">
                        <a:latin typeface="Verdana"/>
                        <a:cs typeface="Verdan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50" spc="10">
                          <a:latin typeface="Verdana"/>
                          <a:cs typeface="Verdana"/>
                        </a:rPr>
                        <a:t>Valoración</a:t>
                      </a:r>
                      <a:r>
                        <a:rPr dirty="0" sz="85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10">
                          <a:latin typeface="Verdana"/>
                          <a:cs typeface="Verdana"/>
                        </a:rPr>
                        <a:t>del</a:t>
                      </a:r>
                      <a:r>
                        <a:rPr dirty="0" sz="85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Estado</a:t>
                      </a:r>
                      <a:r>
                        <a:rPr dirty="0" sz="85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conservación</a:t>
                      </a:r>
                      <a:endParaRPr sz="850">
                        <a:latin typeface="Verdana"/>
                        <a:cs typeface="Verdan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50">
                          <a:latin typeface="Verdana"/>
                          <a:cs typeface="Verdana"/>
                        </a:rPr>
                        <a:t>Valoración</a:t>
                      </a:r>
                      <a:r>
                        <a:rPr dirty="0" sz="850" spc="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Arquitectónica</a:t>
                      </a:r>
                      <a:r>
                        <a:rPr dirty="0" sz="85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85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Patrimonial</a:t>
                      </a:r>
                      <a:endParaRPr sz="850">
                        <a:latin typeface="Verdana"/>
                        <a:cs typeface="Verdan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D3D2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50" spc="-10">
                          <a:latin typeface="Verdana"/>
                          <a:cs typeface="Verdana"/>
                        </a:rPr>
                        <a:t>Pruebas</a:t>
                      </a:r>
                      <a:r>
                        <a:rPr dirty="0" sz="8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6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valoración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6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40">
                          <a:latin typeface="Verdana"/>
                          <a:cs typeface="Verdana"/>
                        </a:rPr>
                        <a:t>las </a:t>
                      </a:r>
                      <a:r>
                        <a:rPr dirty="0" sz="850" spc="-30">
                          <a:latin typeface="Verdana"/>
                          <a:cs typeface="Verdana"/>
                        </a:rPr>
                        <a:t>estratigrafías</a:t>
                      </a:r>
                      <a:r>
                        <a:rPr dirty="0" sz="850" spc="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5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20">
                          <a:latin typeface="Verdana"/>
                          <a:cs typeface="Verdana"/>
                        </a:rPr>
                        <a:t>muros</a:t>
                      </a:r>
                      <a:endParaRPr sz="850">
                        <a:latin typeface="Verdana"/>
                        <a:cs typeface="Verdan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D3D2"/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50" spc="-25">
                          <a:latin typeface="Verdana"/>
                          <a:cs typeface="Verdana"/>
                        </a:rPr>
                        <a:t>Matriz</a:t>
                      </a:r>
                      <a:r>
                        <a:rPr dirty="0" sz="85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diagnóstico</a:t>
                      </a:r>
                      <a:r>
                        <a:rPr dirty="0" sz="85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Estado</a:t>
                      </a:r>
                      <a:r>
                        <a:rPr dirty="0" sz="8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conservación</a:t>
                      </a:r>
                      <a:endParaRPr sz="850">
                        <a:latin typeface="Verdana"/>
                        <a:cs typeface="Verdan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50">
                          <a:latin typeface="Verdana"/>
                          <a:cs typeface="Verdana"/>
                        </a:rPr>
                        <a:t>Prospección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5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25">
                          <a:latin typeface="Verdana"/>
                          <a:cs typeface="Verdana"/>
                        </a:rPr>
                        <a:t>Pintura</a:t>
                      </a:r>
                      <a:r>
                        <a:rPr dirty="0" sz="850" spc="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20">
                          <a:latin typeface="Verdana"/>
                          <a:cs typeface="Verdana"/>
                        </a:rPr>
                        <a:t>Mural</a:t>
                      </a:r>
                      <a:endParaRPr sz="850">
                        <a:latin typeface="Verdana"/>
                        <a:cs typeface="Verdan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D3D2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50" spc="-35">
                          <a:latin typeface="Verdana"/>
                          <a:cs typeface="Verdana"/>
                        </a:rPr>
                        <a:t>Registro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fotográfico</a:t>
                      </a:r>
                      <a:r>
                        <a:rPr dirty="0" sz="8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del</a:t>
                      </a:r>
                      <a:r>
                        <a:rPr dirty="0" sz="85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inmueble</a:t>
                      </a:r>
                      <a:r>
                        <a:rPr dirty="0" sz="85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40">
                          <a:latin typeface="Verdana"/>
                          <a:cs typeface="Verdana"/>
                        </a:rPr>
                        <a:t>interior</a:t>
                      </a:r>
                      <a:r>
                        <a:rPr dirty="0" sz="85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exterior</a:t>
                      </a:r>
                      <a:endParaRPr sz="850">
                        <a:latin typeface="Verdana"/>
                        <a:cs typeface="Verdana"/>
                      </a:endParaRPr>
                    </a:p>
                  </a:txBody>
                  <a:tcPr marL="0" marR="0" marB="0" marT="3492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D3D2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50" spc="-10">
                          <a:latin typeface="Verdana"/>
                          <a:cs typeface="Verdana"/>
                        </a:rPr>
                        <a:t>Levantamiento</a:t>
                      </a:r>
                      <a:r>
                        <a:rPr dirty="0" sz="85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20">
                          <a:latin typeface="Verdana"/>
                          <a:cs typeface="Verdana"/>
                        </a:rPr>
                        <a:t>dimensional</a:t>
                      </a:r>
                      <a:r>
                        <a:rPr dirty="0" sz="85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90">
                          <a:latin typeface="Verdana"/>
                          <a:cs typeface="Verdana"/>
                        </a:rPr>
                        <a:t>sus</a:t>
                      </a:r>
                      <a:r>
                        <a:rPr dirty="0" sz="850" spc="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espacios</a:t>
                      </a:r>
                      <a:endParaRPr sz="850">
                        <a:latin typeface="Verdana"/>
                        <a:cs typeface="Verdan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D3D2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50">
                          <a:latin typeface="Verdana"/>
                          <a:cs typeface="Verdana"/>
                        </a:rPr>
                        <a:t>Descripción</a:t>
                      </a:r>
                      <a:r>
                        <a:rPr dirty="0" sz="85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técnica</a:t>
                      </a:r>
                      <a:r>
                        <a:rPr dirty="0" sz="8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5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45">
                          <a:latin typeface="Verdana"/>
                          <a:cs typeface="Verdana"/>
                        </a:rPr>
                        <a:t>los</a:t>
                      </a:r>
                      <a:r>
                        <a:rPr dirty="0" sz="85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ambientes</a:t>
                      </a:r>
                      <a:endParaRPr sz="850">
                        <a:latin typeface="Verdana"/>
                        <a:cs typeface="Verdan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D3D2"/>
                    </a:solidFill>
                  </a:tcPr>
                </a:tc>
              </a:tr>
              <a:tr h="738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50">
                          <a:latin typeface="Verdana"/>
                          <a:cs typeface="Verdana"/>
                        </a:rPr>
                        <a:t>Ficha</a:t>
                      </a:r>
                      <a:r>
                        <a:rPr dirty="0" sz="85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valoración:</a:t>
                      </a:r>
                      <a:endParaRPr sz="850">
                        <a:latin typeface="Verdana"/>
                        <a:cs typeface="Verdana"/>
                      </a:endParaRPr>
                    </a:p>
                    <a:p>
                      <a:pPr marL="281305" indent="-210185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Arial MT"/>
                        <a:buChar char="•"/>
                        <a:tabLst>
                          <a:tab pos="281305" algn="l"/>
                        </a:tabLst>
                      </a:pPr>
                      <a:r>
                        <a:rPr dirty="0" sz="850">
                          <a:latin typeface="Verdana"/>
                          <a:cs typeface="Verdana"/>
                        </a:rPr>
                        <a:t>Propuesta</a:t>
                      </a:r>
                      <a:r>
                        <a:rPr dirty="0" sz="85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recuperación</a:t>
                      </a:r>
                      <a:r>
                        <a:rPr dirty="0" sz="85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elementos</a:t>
                      </a:r>
                      <a:r>
                        <a:rPr dirty="0" sz="8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arquitectónicos</a:t>
                      </a:r>
                      <a:endParaRPr sz="850">
                        <a:latin typeface="Verdana"/>
                        <a:cs typeface="Verdana"/>
                      </a:endParaRPr>
                    </a:p>
                    <a:p>
                      <a:pPr marL="281305" indent="-210185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 MT"/>
                        <a:buChar char="•"/>
                        <a:tabLst>
                          <a:tab pos="281305" algn="l"/>
                        </a:tabLst>
                      </a:pPr>
                      <a:r>
                        <a:rPr dirty="0" sz="850">
                          <a:latin typeface="Verdana"/>
                          <a:cs typeface="Verdana"/>
                        </a:rPr>
                        <a:t>Metodología</a:t>
                      </a:r>
                      <a:r>
                        <a:rPr dirty="0" sz="85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6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intervención</a:t>
                      </a:r>
                      <a:r>
                        <a:rPr dirty="0" sz="850" spc="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6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diagnóstico</a:t>
                      </a:r>
                      <a:r>
                        <a:rPr dirty="0" sz="85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del</a:t>
                      </a:r>
                      <a:r>
                        <a:rPr dirty="0" sz="85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inmueble</a:t>
                      </a:r>
                      <a:endParaRPr sz="850">
                        <a:latin typeface="Verdana"/>
                        <a:cs typeface="Verdana"/>
                      </a:endParaRPr>
                    </a:p>
                    <a:p>
                      <a:pPr marL="281305" marR="756285" indent="-210820">
                        <a:lnSpc>
                          <a:spcPct val="102400"/>
                        </a:lnSpc>
                        <a:spcBef>
                          <a:spcPts val="20"/>
                        </a:spcBef>
                        <a:buFont typeface="Arial MT"/>
                        <a:buChar char="•"/>
                        <a:tabLst>
                          <a:tab pos="281305" algn="l"/>
                        </a:tabLst>
                      </a:pPr>
                      <a:r>
                        <a:rPr dirty="0" sz="850" spc="-20">
                          <a:latin typeface="Verdana"/>
                          <a:cs typeface="Verdana"/>
                        </a:rPr>
                        <a:t>Criterio</a:t>
                      </a:r>
                      <a:r>
                        <a:rPr dirty="0" sz="85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integral</a:t>
                      </a:r>
                      <a:r>
                        <a:rPr dirty="0" sz="85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>
                          <a:latin typeface="Verdana"/>
                          <a:cs typeface="Verdana"/>
                        </a:rPr>
                        <a:t>recuperación</a:t>
                      </a:r>
                      <a:r>
                        <a:rPr dirty="0" sz="85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8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45">
                          <a:latin typeface="Verdana"/>
                          <a:cs typeface="Verdana"/>
                        </a:rPr>
                        <a:t>los</a:t>
                      </a:r>
                      <a:r>
                        <a:rPr dirty="0" sz="85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50" spc="-10">
                          <a:latin typeface="Verdana"/>
                          <a:cs typeface="Verdana"/>
                        </a:rPr>
                        <a:t>elementos arquitectónicos</a:t>
                      </a:r>
                      <a:endParaRPr sz="850">
                        <a:latin typeface="Verdana"/>
                        <a:cs typeface="Verdan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444500" y="4161282"/>
            <a:ext cx="6630034" cy="32702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150"/>
              </a:spcBef>
            </a:pP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Cada</a:t>
            </a:r>
            <a:r>
              <a:rPr dirty="0" sz="1000" spc="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elemento</a:t>
            </a:r>
            <a:r>
              <a:rPr dirty="0" sz="1000" spc="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arquitectónico</a:t>
            </a:r>
            <a:r>
              <a:rPr dirty="0" sz="1000" spc="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contará</a:t>
            </a:r>
            <a:r>
              <a:rPr dirty="0" sz="1000" spc="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</a:t>
            </a:r>
            <a:r>
              <a:rPr dirty="0" sz="1000" spc="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su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ficha</a:t>
            </a:r>
            <a:r>
              <a:rPr dirty="0" sz="1000" spc="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técnica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respectiva,</a:t>
            </a:r>
            <a:r>
              <a:rPr dirty="0" sz="1000" spc="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cual</a:t>
            </a:r>
            <a:r>
              <a:rPr dirty="0" sz="1000" spc="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contendrá</a:t>
            </a:r>
            <a:r>
              <a:rPr dirty="0" sz="1000" spc="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información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sobre 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su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ubicación,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planimetría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proceso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tipo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intervención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(Ministerio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Culturas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Turismo,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2018).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152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54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7"/>
            <a:ext cx="7559675" cy="5760085"/>
            <a:chOff x="0" y="37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"/>
              <a:ext cx="7559420" cy="575995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9534" y="2342960"/>
              <a:ext cx="6199886" cy="10648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004" y="3338424"/>
              <a:ext cx="75063" cy="9019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1583" y="2586774"/>
              <a:ext cx="6677786" cy="841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152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44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2723"/>
            <a:ext cx="7559675" cy="5747385"/>
            <a:chOff x="0" y="12723"/>
            <a:chExt cx="7559675" cy="57473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723"/>
              <a:ext cx="7559420" cy="574713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89164" y="476046"/>
              <a:ext cx="486409" cy="269875"/>
            </a:xfrm>
            <a:custGeom>
              <a:avLst/>
              <a:gdLst/>
              <a:ahLst/>
              <a:cxnLst/>
              <a:rect l="l" t="t" r="r" b="b"/>
              <a:pathLst>
                <a:path w="486409" h="269875">
                  <a:moveTo>
                    <a:pt x="448221" y="269697"/>
                  </a:moveTo>
                  <a:lnTo>
                    <a:pt x="486317" y="269697"/>
                  </a:lnTo>
                  <a:lnTo>
                    <a:pt x="486317" y="0"/>
                  </a:lnTo>
                  <a:lnTo>
                    <a:pt x="448221" y="0"/>
                  </a:lnTo>
                  <a:lnTo>
                    <a:pt x="448221" y="269697"/>
                  </a:lnTo>
                  <a:close/>
                </a:path>
                <a:path w="486409" h="269875">
                  <a:moveTo>
                    <a:pt x="380911" y="269697"/>
                  </a:moveTo>
                  <a:lnTo>
                    <a:pt x="419007" y="269697"/>
                  </a:lnTo>
                  <a:lnTo>
                    <a:pt x="419007" y="0"/>
                  </a:lnTo>
                  <a:lnTo>
                    <a:pt x="380911" y="0"/>
                  </a:lnTo>
                  <a:lnTo>
                    <a:pt x="380911" y="269697"/>
                  </a:lnTo>
                  <a:close/>
                </a:path>
                <a:path w="486409" h="269875">
                  <a:moveTo>
                    <a:pt x="313728" y="269697"/>
                  </a:moveTo>
                  <a:lnTo>
                    <a:pt x="351824" y="269697"/>
                  </a:lnTo>
                  <a:lnTo>
                    <a:pt x="351824" y="0"/>
                  </a:lnTo>
                  <a:lnTo>
                    <a:pt x="313728" y="0"/>
                  </a:lnTo>
                  <a:lnTo>
                    <a:pt x="313728" y="269697"/>
                  </a:lnTo>
                  <a:close/>
                </a:path>
                <a:path w="486409" h="269875">
                  <a:moveTo>
                    <a:pt x="246583" y="269697"/>
                  </a:moveTo>
                  <a:lnTo>
                    <a:pt x="284679" y="269697"/>
                  </a:lnTo>
                  <a:lnTo>
                    <a:pt x="284679" y="0"/>
                  </a:lnTo>
                  <a:lnTo>
                    <a:pt x="246583" y="0"/>
                  </a:lnTo>
                  <a:lnTo>
                    <a:pt x="246583" y="269697"/>
                  </a:lnTo>
                  <a:close/>
                </a:path>
                <a:path w="486409" h="269875">
                  <a:moveTo>
                    <a:pt x="179387" y="269697"/>
                  </a:moveTo>
                  <a:lnTo>
                    <a:pt x="217483" y="269697"/>
                  </a:lnTo>
                  <a:lnTo>
                    <a:pt x="217483" y="0"/>
                  </a:lnTo>
                  <a:lnTo>
                    <a:pt x="179387" y="0"/>
                  </a:lnTo>
                  <a:lnTo>
                    <a:pt x="179387" y="269697"/>
                  </a:lnTo>
                  <a:close/>
                </a:path>
                <a:path w="486409" h="269875">
                  <a:moveTo>
                    <a:pt x="0" y="269697"/>
                  </a:moveTo>
                  <a:lnTo>
                    <a:pt x="38096" y="269697"/>
                  </a:lnTo>
                  <a:lnTo>
                    <a:pt x="38096" y="0"/>
                  </a:lnTo>
                  <a:lnTo>
                    <a:pt x="0" y="0"/>
                  </a:lnTo>
                  <a:lnTo>
                    <a:pt x="0" y="269697"/>
                  </a:lnTo>
                  <a:close/>
                </a:path>
              </a:pathLst>
            </a:custGeom>
            <a:ln w="381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7161" y="521882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701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701" y="22809"/>
                  </a:lnTo>
                  <a:lnTo>
                    <a:pt x="3322701" y="0"/>
                  </a:lnTo>
                  <a:close/>
                </a:path>
              </a:pathLst>
            </a:custGeom>
            <a:solidFill>
              <a:srgbClr val="FF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01" y="5218823"/>
              <a:ext cx="3322701" cy="2280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5863" y="4975643"/>
              <a:ext cx="592747" cy="37083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786" y="1695487"/>
              <a:ext cx="208483" cy="5558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308" y="1733803"/>
              <a:ext cx="133451" cy="12877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442" y="1753412"/>
              <a:ext cx="114352" cy="10916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86" y="2813343"/>
              <a:ext cx="208483" cy="5558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3308" y="2851505"/>
              <a:ext cx="133451" cy="12880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9442" y="2871266"/>
              <a:ext cx="114352" cy="10904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53110">
              <a:lnSpc>
                <a:spcPct val="100000"/>
              </a:lnSpc>
              <a:spcBef>
                <a:spcPts val="100"/>
              </a:spcBef>
            </a:pPr>
            <a:r>
              <a:rPr dirty="0" cap="small" sz="3000" spc="-459">
                <a:solidFill>
                  <a:srgbClr val="221F1F"/>
                </a:solidFill>
              </a:rPr>
              <a:t>Identificación</a:t>
            </a:r>
            <a:r>
              <a:rPr dirty="0" cap="small" sz="3000" spc="160">
                <a:solidFill>
                  <a:srgbClr val="221F1F"/>
                </a:solidFill>
              </a:rPr>
              <a:t> </a:t>
            </a:r>
            <a:r>
              <a:rPr dirty="0" cap="small" sz="3000" spc="-500">
                <a:solidFill>
                  <a:srgbClr val="221F1F"/>
                </a:solidFill>
              </a:rPr>
              <a:t>de</a:t>
            </a:r>
            <a:r>
              <a:rPr dirty="0" cap="small" sz="3000" spc="150">
                <a:solidFill>
                  <a:srgbClr val="221F1F"/>
                </a:solidFill>
              </a:rPr>
              <a:t> </a:t>
            </a:r>
            <a:r>
              <a:rPr dirty="0" cap="small" sz="3000" spc="-530">
                <a:solidFill>
                  <a:srgbClr val="221F1F"/>
                </a:solidFill>
              </a:rPr>
              <a:t>tipos</a:t>
            </a:r>
            <a:r>
              <a:rPr dirty="0" cap="small" sz="3000" spc="150">
                <a:solidFill>
                  <a:srgbClr val="221F1F"/>
                </a:solidFill>
              </a:rPr>
              <a:t> </a:t>
            </a:r>
            <a:r>
              <a:rPr dirty="0" cap="small" sz="3000" spc="-500">
                <a:solidFill>
                  <a:srgbClr val="221F1F"/>
                </a:solidFill>
              </a:rPr>
              <a:t>de</a:t>
            </a:r>
            <a:r>
              <a:rPr dirty="0" cap="small" sz="3000" spc="150">
                <a:solidFill>
                  <a:srgbClr val="221F1F"/>
                </a:solidFill>
              </a:rPr>
              <a:t> </a:t>
            </a:r>
            <a:r>
              <a:rPr dirty="0" cap="small" sz="3000" spc="-430">
                <a:solidFill>
                  <a:srgbClr val="221F1F"/>
                </a:solidFill>
              </a:rPr>
              <a:t>daños</a:t>
            </a:r>
            <a:endParaRPr sz="3000"/>
          </a:p>
        </p:txBody>
      </p:sp>
      <p:sp>
        <p:nvSpPr>
          <p:cNvPr id="16" name="object 16" descr=""/>
          <p:cNvSpPr txBox="1"/>
          <p:nvPr/>
        </p:nvSpPr>
        <p:spPr>
          <a:xfrm>
            <a:off x="444500" y="840993"/>
            <a:ext cx="6677659" cy="325183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2700" marR="5715">
              <a:lnSpc>
                <a:spcPts val="1100"/>
              </a:lnSpc>
              <a:spcBef>
                <a:spcPts val="215"/>
              </a:spcBef>
            </a:pP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características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arquitectónicas: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tipo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tejado,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 antigüedad de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cimientos,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el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tamaño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ven-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tanas y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muchos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otros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factores,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hacen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edificio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un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lugar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único y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veces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vulnerable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caso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una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emergencia.</a:t>
            </a:r>
            <a:endParaRPr sz="1000">
              <a:latin typeface="Verdana"/>
              <a:cs typeface="Verdana"/>
            </a:endParaRPr>
          </a:p>
          <a:p>
            <a:pPr algn="just" marL="24765">
              <a:lnSpc>
                <a:spcPct val="100000"/>
              </a:lnSpc>
              <a:spcBef>
                <a:spcPts val="994"/>
              </a:spcBef>
            </a:pP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deberán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tener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cuenta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siguientes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tipos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daños.</a:t>
            </a:r>
            <a:endParaRPr sz="1000">
              <a:latin typeface="Verdana"/>
              <a:cs typeface="Verdana"/>
            </a:endParaRPr>
          </a:p>
          <a:p>
            <a:pPr algn="just" marL="352425">
              <a:lnSpc>
                <a:spcPct val="100000"/>
              </a:lnSpc>
              <a:spcBef>
                <a:spcPts val="985"/>
              </a:spcBef>
            </a:pPr>
            <a:r>
              <a:rPr dirty="0" sz="1000" spc="-30" b="1">
                <a:solidFill>
                  <a:srgbClr val="221F1F"/>
                </a:solidFill>
                <a:latin typeface="Tahoma"/>
                <a:cs typeface="Tahoma"/>
              </a:rPr>
              <a:t>Incendios</a:t>
            </a:r>
            <a:r>
              <a:rPr dirty="0" sz="1000" spc="-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y </a:t>
            </a:r>
            <a:r>
              <a:rPr dirty="0" sz="1000" spc="-60" b="1">
                <a:solidFill>
                  <a:srgbClr val="221F1F"/>
                </a:solidFill>
                <a:latin typeface="Tahoma"/>
                <a:cs typeface="Tahoma"/>
              </a:rPr>
              <a:t>otros</a:t>
            </a:r>
            <a:r>
              <a:rPr dirty="0" sz="1000" spc="-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daños</a:t>
            </a:r>
            <a:r>
              <a:rPr dirty="0" sz="1000" spc="-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relacionados</a:t>
            </a:r>
            <a:r>
              <a:rPr dirty="0" sz="1000" spc="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con</a:t>
            </a:r>
            <a:r>
              <a:rPr dirty="0" sz="1000" spc="1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calor</a:t>
            </a:r>
            <a:endParaRPr sz="1000">
              <a:latin typeface="Tahoma"/>
              <a:cs typeface="Tahoma"/>
            </a:endParaRPr>
          </a:p>
          <a:p>
            <a:pPr algn="just" marL="347980" marR="10795">
              <a:lnSpc>
                <a:spcPts val="1100"/>
              </a:lnSpc>
              <a:spcBef>
                <a:spcPts val="1105"/>
              </a:spcBef>
            </a:pP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Pueden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ser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el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resultado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 la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oxidación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rápida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 casi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todos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tipos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objetos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culturales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y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podría destruirlos.</a:t>
            </a:r>
            <a:endParaRPr sz="1000">
              <a:latin typeface="Verdana"/>
              <a:cs typeface="Verdana"/>
            </a:endParaRPr>
          </a:p>
          <a:p>
            <a:pPr algn="just" marL="347980" marR="5080">
              <a:lnSpc>
                <a:spcPts val="1120"/>
              </a:lnSpc>
              <a:spcBef>
                <a:spcPts val="1085"/>
              </a:spcBef>
            </a:pP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humo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un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incendio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puede,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cuestión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segundos,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cubrir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con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hollín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1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paredes,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1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pisos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demás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objetos.</a:t>
            </a:r>
            <a:endParaRPr sz="1000">
              <a:latin typeface="Verdana"/>
              <a:cs typeface="Verdana"/>
            </a:endParaRPr>
          </a:p>
          <a:p>
            <a:pPr algn="just" marL="347980">
              <a:lnSpc>
                <a:spcPct val="100000"/>
              </a:lnSpc>
              <a:spcBef>
                <a:spcPts val="985"/>
              </a:spcBef>
            </a:pP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Daños</a:t>
            </a:r>
            <a:r>
              <a:rPr dirty="0" sz="1000" spc="-2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causados</a:t>
            </a: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por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el</a:t>
            </a:r>
            <a:r>
              <a:rPr dirty="0" sz="1000" spc="-1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agua</a:t>
            </a:r>
            <a:endParaRPr sz="1000">
              <a:latin typeface="Tahoma"/>
              <a:cs typeface="Tahoma"/>
            </a:endParaRPr>
          </a:p>
          <a:p>
            <a:pPr algn="just" marL="347980" marR="10795">
              <a:lnSpc>
                <a:spcPts val="1100"/>
              </a:lnSpc>
              <a:spcBef>
                <a:spcPts val="1100"/>
              </a:spcBef>
            </a:pP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Puede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ser</a:t>
            </a:r>
            <a:r>
              <a:rPr dirty="0" sz="1000" spc="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consecuencia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lluvias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torrenciales,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inundaciones,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averías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cañerías,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incendios</a:t>
            </a:r>
            <a:r>
              <a:rPr dirty="0" sz="1000" spc="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otras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situaciones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emergencia.</a:t>
            </a:r>
            <a:endParaRPr sz="1000">
              <a:latin typeface="Verdana"/>
              <a:cs typeface="Verdana"/>
            </a:endParaRPr>
          </a:p>
          <a:p>
            <a:pPr algn="just" marL="347980" marR="5080">
              <a:lnSpc>
                <a:spcPts val="1100"/>
              </a:lnSpc>
              <a:spcBef>
                <a:spcPts val="1100"/>
              </a:spcBef>
            </a:pP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agua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25">
                <a:solidFill>
                  <a:srgbClr val="221F1F"/>
                </a:solidFill>
                <a:latin typeface="Verdana"/>
                <a:cs typeface="Verdana"/>
              </a:rPr>
              <a:t>puede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deformar,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partir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pudrir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madera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demás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materiales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orgánicos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u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oxidar,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enmohecer,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corroer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deteriorar,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forma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general,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aquellos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objetos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tengan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metal.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agua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disuelve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también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pigmentos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25">
                <a:solidFill>
                  <a:srgbClr val="221F1F"/>
                </a:solidFill>
                <a:latin typeface="Verdana"/>
                <a:cs typeface="Verdana"/>
              </a:rPr>
              <a:t>puede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depositar</a:t>
            </a:r>
            <a:r>
              <a:rPr dirty="0" sz="1000" spc="-10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combustibles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productos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químicos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10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obras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arte,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lo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0">
                <a:solidFill>
                  <a:srgbClr val="221F1F"/>
                </a:solidFill>
                <a:latin typeface="Verdana"/>
                <a:cs typeface="Verdana"/>
              </a:rPr>
              <a:t>puede</a:t>
            </a:r>
            <a:r>
              <a:rPr dirty="0" sz="1000" spc="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ocasionar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daños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secundarios.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409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45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2723"/>
            <a:ext cx="7559675" cy="5747385"/>
            <a:chOff x="0" y="12723"/>
            <a:chExt cx="7559675" cy="57473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723"/>
              <a:ext cx="7559166" cy="574712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7009" y="5218823"/>
              <a:ext cx="3322954" cy="38100"/>
            </a:xfrm>
            <a:custGeom>
              <a:avLst/>
              <a:gdLst/>
              <a:ahLst/>
              <a:cxnLst/>
              <a:rect l="l" t="t" r="r" b="b"/>
              <a:pathLst>
                <a:path w="3322954" h="38100">
                  <a:moveTo>
                    <a:pt x="3322701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3322701" y="38099"/>
                  </a:lnTo>
                  <a:lnTo>
                    <a:pt x="3322701" y="0"/>
                  </a:lnTo>
                  <a:close/>
                </a:path>
              </a:pathLst>
            </a:custGeom>
            <a:solidFill>
              <a:srgbClr val="FF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646" y="5218823"/>
              <a:ext cx="3322701" cy="2280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5736" y="4975643"/>
              <a:ext cx="592747" cy="37083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369" y="483019"/>
              <a:ext cx="208508" cy="5558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917" y="521322"/>
              <a:ext cx="133464" cy="12879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051" y="540957"/>
              <a:ext cx="114346" cy="10915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369" y="1467549"/>
              <a:ext cx="208508" cy="5556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917" y="1505826"/>
              <a:ext cx="133464" cy="12879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6051" y="1525447"/>
              <a:ext cx="114352" cy="10916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0369" y="2722157"/>
              <a:ext cx="208508" cy="5558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9727" y="2760332"/>
              <a:ext cx="133642" cy="12879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6051" y="2779953"/>
              <a:ext cx="114346" cy="109169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779780" y="481329"/>
            <a:ext cx="6343015" cy="3251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0" b="1">
                <a:solidFill>
                  <a:srgbClr val="221F1F"/>
                </a:solidFill>
                <a:latin typeface="Tahoma"/>
                <a:cs typeface="Tahoma"/>
              </a:rPr>
              <a:t>Fallas</a:t>
            </a:r>
            <a:r>
              <a:rPr dirty="0" sz="1000" spc="-4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estructurales</a:t>
            </a:r>
            <a:endParaRPr sz="1000">
              <a:latin typeface="Tahoma"/>
              <a:cs typeface="Tahoma"/>
            </a:endParaRPr>
          </a:p>
          <a:p>
            <a:pPr algn="just" marL="12700" marR="5080">
              <a:lnSpc>
                <a:spcPts val="1100"/>
              </a:lnSpc>
              <a:spcBef>
                <a:spcPts val="1105"/>
              </a:spcBef>
            </a:pP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cañerías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agua,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25">
                <a:solidFill>
                  <a:srgbClr val="221F1F"/>
                </a:solidFill>
                <a:latin typeface="Verdana"/>
                <a:cs typeface="Verdana"/>
              </a:rPr>
              <a:t>cloacas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líneas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electricidad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combustible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pueden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romperse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cuando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ocurre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alguna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falla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estructural,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producir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daños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causados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por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agua,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productos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químicos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o,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in-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cluso,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incendios.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bienes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culturales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podrían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sufrir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daños,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e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incluso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ser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destruidos, 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si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edificio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sufriera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algún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daño.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Daños</a:t>
            </a:r>
            <a:r>
              <a:rPr dirty="0" sz="1000" spc="-3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por</a:t>
            </a:r>
            <a:r>
              <a:rPr dirty="0" sz="1000" spc="-3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productos</a:t>
            </a:r>
            <a:r>
              <a:rPr dirty="0" sz="1000" spc="-2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químicos</a:t>
            </a:r>
            <a:endParaRPr sz="1000">
              <a:latin typeface="Tahoma"/>
              <a:cs typeface="Tahoma"/>
            </a:endParaRPr>
          </a:p>
          <a:p>
            <a:pPr algn="just" marL="12700" marR="6350">
              <a:lnSpc>
                <a:spcPts val="1100"/>
              </a:lnSpc>
              <a:spcBef>
                <a:spcPts val="1120"/>
              </a:spcBef>
            </a:pP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Este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tipo</a:t>
            </a:r>
            <a:r>
              <a:rPr dirty="0" sz="1000" spc="-10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daños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0">
                <a:solidFill>
                  <a:srgbClr val="221F1F"/>
                </a:solidFill>
                <a:latin typeface="Verdana"/>
                <a:cs typeface="Verdana"/>
              </a:rPr>
              <a:t>puede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ser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causado</a:t>
            </a:r>
            <a:r>
              <a:rPr dirty="0" sz="1000" spc="-10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por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humo,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vertido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productos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químicos,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avería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conduc-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tos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combustible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contenedores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almacenamiento,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así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como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por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una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serie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acontecimientos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afines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generalmente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conocen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como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accidentes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industriales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materiales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peligrosos.</a:t>
            </a:r>
            <a:endParaRPr sz="1000">
              <a:latin typeface="Verdana"/>
              <a:cs typeface="Verdana"/>
            </a:endParaRPr>
          </a:p>
          <a:p>
            <a:pPr algn="just" marL="12700" marR="11430">
              <a:lnSpc>
                <a:spcPts val="1100"/>
              </a:lnSpc>
              <a:spcBef>
                <a:spcPts val="10"/>
              </a:spcBef>
            </a:pP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productos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químicos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pueden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corroer,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disolver,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debilitar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manchar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objetos.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También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pueden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producir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daños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secundarios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como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consecuencia de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algún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desastre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natural,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tal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como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un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terremoto.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000" spc="-25" b="1">
                <a:solidFill>
                  <a:srgbClr val="221F1F"/>
                </a:solidFill>
                <a:latin typeface="Tahoma"/>
                <a:cs typeface="Tahoma"/>
              </a:rPr>
              <a:t>Impacto</a:t>
            </a:r>
            <a:r>
              <a:rPr dirty="0" sz="1000" spc="-1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humano</a:t>
            </a:r>
            <a:endParaRPr sz="1000">
              <a:latin typeface="Tahoma"/>
              <a:cs typeface="Tahoma"/>
            </a:endParaRPr>
          </a:p>
          <a:p>
            <a:pPr algn="just" marL="12700" marR="6350">
              <a:lnSpc>
                <a:spcPts val="1100"/>
              </a:lnSpc>
              <a:spcBef>
                <a:spcPts val="1110"/>
              </a:spcBef>
            </a:pP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manipulación</a:t>
            </a:r>
            <a:r>
              <a:rPr dirty="0" sz="1000" spc="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obras</a:t>
            </a:r>
            <a:r>
              <a:rPr dirty="0" sz="1000" spc="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arte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mojadas,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cubiertas</a:t>
            </a:r>
            <a:r>
              <a:rPr dirty="0" sz="1000" spc="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con</a:t>
            </a:r>
            <a:r>
              <a:rPr dirty="0" sz="1000" spc="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hollín</a:t>
            </a:r>
            <a:r>
              <a:rPr dirty="0" sz="1000" spc="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dañadas</a:t>
            </a:r>
            <a:r>
              <a:rPr dirty="0" sz="1000" spc="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0">
                <a:solidFill>
                  <a:srgbClr val="221F1F"/>
                </a:solidFill>
                <a:latin typeface="Verdana"/>
                <a:cs typeface="Verdana"/>
              </a:rPr>
              <a:t>puede</a:t>
            </a:r>
            <a:r>
              <a:rPr dirty="0" sz="1000" spc="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provocar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otros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problemas.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deberá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emprender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una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25">
                <a:solidFill>
                  <a:srgbClr val="221F1F"/>
                </a:solidFill>
                <a:latin typeface="Verdana"/>
                <a:cs typeface="Verdana"/>
              </a:rPr>
              <a:t>evacuación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únicamente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como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último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recurso,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no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0">
                <a:solidFill>
                  <a:srgbClr val="221F1F"/>
                </a:solidFill>
                <a:latin typeface="Verdana"/>
                <a:cs typeface="Verdana"/>
              </a:rPr>
              <a:t>deberá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realizar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sin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tener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cuenta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forma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trasladarán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guardarán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objetos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arte.</a:t>
            </a:r>
            <a:endParaRPr sz="1000">
              <a:latin typeface="Verdana"/>
              <a:cs typeface="Verdana"/>
            </a:endParaRPr>
          </a:p>
          <a:p>
            <a:pPr algn="just" marL="12700" marR="6350">
              <a:lnSpc>
                <a:spcPts val="1100"/>
              </a:lnSpc>
              <a:spcBef>
                <a:spcPts val="10"/>
              </a:spcBef>
            </a:pP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trabajadores</a:t>
            </a:r>
            <a:r>
              <a:rPr dirty="0" sz="1000" spc="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deberán</a:t>
            </a:r>
            <a:r>
              <a:rPr dirty="0" sz="1000" spc="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estar</a:t>
            </a:r>
            <a:r>
              <a:rPr dirty="0" sz="1000" spc="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capacitados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para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manejar</a:t>
            </a:r>
            <a:r>
              <a:rPr dirty="0" sz="1000" spc="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objetos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manera</a:t>
            </a:r>
            <a:r>
              <a:rPr dirty="0" sz="1000" spc="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adecuada.</a:t>
            </a:r>
            <a:r>
              <a:rPr dirty="0" sz="1000" spc="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de-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berá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tener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cuenta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también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posibilidad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miembros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personal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sufran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accidentes</a:t>
            </a:r>
            <a:r>
              <a:rPr dirty="0" sz="1000" spc="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y lesiones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durante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una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emergencia.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935092" y="4132326"/>
            <a:ext cx="2181860" cy="404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930"/>
              </a:lnSpc>
              <a:spcBef>
                <a:spcPts val="100"/>
              </a:spcBef>
            </a:pPr>
            <a:r>
              <a:rPr dirty="0" sz="800" spc="-35">
                <a:solidFill>
                  <a:srgbClr val="221F1F"/>
                </a:solidFill>
                <a:latin typeface="Verdana"/>
                <a:cs typeface="Verdana"/>
              </a:rPr>
              <a:t>GUIA</a:t>
            </a:r>
            <a:r>
              <a:rPr dirty="0" sz="8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8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21F1F"/>
                </a:solidFill>
                <a:latin typeface="Verdana"/>
                <a:cs typeface="Verdana"/>
              </a:rPr>
              <a:t>CONSERVACIÓN</a:t>
            </a:r>
            <a:r>
              <a:rPr dirty="0" sz="8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21F1F"/>
                </a:solidFill>
                <a:latin typeface="Verdana"/>
                <a:cs typeface="Verdana"/>
              </a:rPr>
              <a:t>Y </a:t>
            </a:r>
            <a:r>
              <a:rPr dirty="0" sz="800" spc="-30">
                <a:solidFill>
                  <a:srgbClr val="221F1F"/>
                </a:solidFill>
                <a:latin typeface="Verdana"/>
                <a:cs typeface="Verdana"/>
              </a:rPr>
              <a:t>SALVAGUARDIA</a:t>
            </a:r>
            <a:endParaRPr sz="800">
              <a:latin typeface="Verdana"/>
              <a:cs typeface="Verdana"/>
            </a:endParaRPr>
          </a:p>
          <a:p>
            <a:pPr algn="r" marR="9525">
              <a:lnSpc>
                <a:spcPts val="600"/>
              </a:lnSpc>
            </a:pPr>
            <a:r>
              <a:rPr dirty="0" sz="600" spc="-70">
                <a:solidFill>
                  <a:srgbClr val="221F1F"/>
                </a:solidFill>
                <a:latin typeface="Verdana"/>
                <a:cs typeface="Verdana"/>
              </a:rPr>
              <a:t>MINISTERIO</a:t>
            </a:r>
            <a:r>
              <a:rPr dirty="0" sz="6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6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55">
                <a:solidFill>
                  <a:srgbClr val="221F1F"/>
                </a:solidFill>
                <a:latin typeface="Verdana"/>
                <a:cs typeface="Verdana"/>
              </a:rPr>
              <a:t>CULTURAS</a:t>
            </a:r>
            <a:r>
              <a:rPr dirty="0" sz="6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2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6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60">
                <a:solidFill>
                  <a:srgbClr val="221F1F"/>
                </a:solidFill>
                <a:latin typeface="Verdana"/>
                <a:cs typeface="Verdana"/>
              </a:rPr>
              <a:t>TURISMO</a:t>
            </a:r>
            <a:r>
              <a:rPr dirty="0" sz="6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55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6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221F1F"/>
                </a:solidFill>
                <a:latin typeface="Verdana"/>
                <a:cs typeface="Verdana"/>
              </a:rPr>
              <a:t>ESTADO</a:t>
            </a:r>
            <a:endParaRPr sz="600">
              <a:latin typeface="Verdana"/>
              <a:cs typeface="Verdana"/>
            </a:endParaRPr>
          </a:p>
          <a:p>
            <a:pPr algn="r" marR="8890">
              <a:lnSpc>
                <a:spcPts val="560"/>
              </a:lnSpc>
            </a:pPr>
            <a:r>
              <a:rPr dirty="0" sz="600" spc="-35">
                <a:solidFill>
                  <a:srgbClr val="221F1F"/>
                </a:solidFill>
                <a:latin typeface="Verdana"/>
                <a:cs typeface="Verdana"/>
              </a:rPr>
              <a:t>PLURINACIONAL</a:t>
            </a:r>
            <a:r>
              <a:rPr dirty="0" sz="6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6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221F1F"/>
                </a:solidFill>
                <a:latin typeface="Verdana"/>
                <a:cs typeface="Verdana"/>
              </a:rPr>
              <a:t>BOLIVIA</a:t>
            </a:r>
            <a:endParaRPr sz="600">
              <a:latin typeface="Verdana"/>
              <a:cs typeface="Verdana"/>
            </a:endParaRPr>
          </a:p>
          <a:p>
            <a:pPr algn="r" marR="7620">
              <a:lnSpc>
                <a:spcPts val="890"/>
              </a:lnSpc>
            </a:pP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N</a:t>
            </a:r>
            <a:r>
              <a:rPr dirty="0" sz="800" spc="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65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800" spc="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R</a:t>
            </a:r>
            <a:r>
              <a:rPr dirty="0" sz="800" spc="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60">
                <a:solidFill>
                  <a:srgbClr val="221F1F"/>
                </a:solidFill>
                <a:latin typeface="Verdana"/>
                <a:cs typeface="Verdana"/>
              </a:rPr>
              <a:t>M</a:t>
            </a:r>
            <a:r>
              <a:rPr dirty="0" sz="800" spc="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dirty="0" sz="800" spc="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T</a:t>
            </a:r>
            <a:r>
              <a:rPr dirty="0" sz="800" spc="1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dirty="0" sz="800" spc="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V</a:t>
            </a:r>
            <a:r>
              <a:rPr dirty="0" sz="800" spc="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50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152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46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7"/>
            <a:ext cx="7559675" cy="5760085"/>
            <a:chOff x="0" y="37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"/>
              <a:ext cx="7559420" cy="575995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76211" y="476300"/>
              <a:ext cx="316230" cy="269875"/>
            </a:xfrm>
            <a:custGeom>
              <a:avLst/>
              <a:gdLst/>
              <a:ahLst/>
              <a:cxnLst/>
              <a:rect l="l" t="t" r="r" b="b"/>
              <a:pathLst>
                <a:path w="316230" h="269875">
                  <a:moveTo>
                    <a:pt x="277774" y="269697"/>
                  </a:moveTo>
                  <a:lnTo>
                    <a:pt x="315870" y="269697"/>
                  </a:lnTo>
                  <a:lnTo>
                    <a:pt x="315870" y="0"/>
                  </a:lnTo>
                  <a:lnTo>
                    <a:pt x="277774" y="0"/>
                  </a:lnTo>
                  <a:lnTo>
                    <a:pt x="277774" y="269697"/>
                  </a:lnTo>
                  <a:close/>
                </a:path>
                <a:path w="316230" h="269875">
                  <a:moveTo>
                    <a:pt x="210578" y="269697"/>
                  </a:moveTo>
                  <a:lnTo>
                    <a:pt x="248674" y="269697"/>
                  </a:lnTo>
                  <a:lnTo>
                    <a:pt x="248674" y="0"/>
                  </a:lnTo>
                  <a:lnTo>
                    <a:pt x="210578" y="0"/>
                  </a:lnTo>
                  <a:lnTo>
                    <a:pt x="210578" y="269697"/>
                  </a:lnTo>
                  <a:close/>
                </a:path>
                <a:path w="316230" h="269875">
                  <a:moveTo>
                    <a:pt x="143383" y="269697"/>
                  </a:moveTo>
                  <a:lnTo>
                    <a:pt x="181479" y="269697"/>
                  </a:lnTo>
                  <a:lnTo>
                    <a:pt x="181479" y="0"/>
                  </a:lnTo>
                  <a:lnTo>
                    <a:pt x="143383" y="0"/>
                  </a:lnTo>
                  <a:lnTo>
                    <a:pt x="143383" y="269697"/>
                  </a:lnTo>
                  <a:close/>
                </a:path>
                <a:path w="316230" h="269875">
                  <a:moveTo>
                    <a:pt x="76187" y="269697"/>
                  </a:moveTo>
                  <a:lnTo>
                    <a:pt x="114283" y="269697"/>
                  </a:lnTo>
                  <a:lnTo>
                    <a:pt x="114283" y="0"/>
                  </a:lnTo>
                  <a:lnTo>
                    <a:pt x="76187" y="0"/>
                  </a:lnTo>
                  <a:lnTo>
                    <a:pt x="76187" y="269697"/>
                  </a:lnTo>
                  <a:close/>
                </a:path>
                <a:path w="316230" h="269875">
                  <a:moveTo>
                    <a:pt x="0" y="269697"/>
                  </a:moveTo>
                  <a:lnTo>
                    <a:pt x="38096" y="269697"/>
                  </a:lnTo>
                  <a:lnTo>
                    <a:pt x="38096" y="0"/>
                  </a:lnTo>
                  <a:lnTo>
                    <a:pt x="0" y="0"/>
                  </a:lnTo>
                  <a:lnTo>
                    <a:pt x="0" y="269697"/>
                  </a:lnTo>
                  <a:close/>
                </a:path>
              </a:pathLst>
            </a:custGeom>
            <a:ln w="381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7161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701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701" y="22809"/>
                  </a:lnTo>
                  <a:lnTo>
                    <a:pt x="3322701" y="0"/>
                  </a:lnTo>
                  <a:close/>
                </a:path>
              </a:pathLst>
            </a:custGeom>
            <a:solidFill>
              <a:srgbClr val="FF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01" y="5218964"/>
              <a:ext cx="3322701" cy="2280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5863" y="4975783"/>
              <a:ext cx="592747" cy="37083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cap="small" sz="3000" spc="-484">
                <a:solidFill>
                  <a:srgbClr val="221F1F"/>
                </a:solidFill>
              </a:rPr>
              <a:t>Medidas</a:t>
            </a:r>
            <a:r>
              <a:rPr dirty="0" cap="small" sz="3000" spc="204">
                <a:solidFill>
                  <a:srgbClr val="221F1F"/>
                </a:solidFill>
              </a:rPr>
              <a:t> </a:t>
            </a:r>
            <a:r>
              <a:rPr dirty="0" cap="small" sz="3000" spc="-484">
                <a:solidFill>
                  <a:srgbClr val="221F1F"/>
                </a:solidFill>
              </a:rPr>
              <a:t>inmediatas</a:t>
            </a:r>
            <a:r>
              <a:rPr dirty="0" cap="small" sz="3000" spc="220">
                <a:solidFill>
                  <a:srgbClr val="221F1F"/>
                </a:solidFill>
              </a:rPr>
              <a:t> </a:t>
            </a:r>
            <a:r>
              <a:rPr dirty="0" cap="small" sz="3000" spc="-405">
                <a:solidFill>
                  <a:srgbClr val="221F1F"/>
                </a:solidFill>
              </a:rPr>
              <a:t>luego</a:t>
            </a:r>
            <a:r>
              <a:rPr dirty="0" cap="small" sz="3000" spc="200">
                <a:solidFill>
                  <a:srgbClr val="221F1F"/>
                </a:solidFill>
              </a:rPr>
              <a:t> </a:t>
            </a:r>
            <a:r>
              <a:rPr dirty="0" cap="small" sz="3000" spc="-490">
                <a:solidFill>
                  <a:srgbClr val="221F1F"/>
                </a:solidFill>
              </a:rPr>
              <a:t>de</a:t>
            </a:r>
            <a:r>
              <a:rPr dirty="0" cap="small" sz="3000" spc="200">
                <a:solidFill>
                  <a:srgbClr val="221F1F"/>
                </a:solidFill>
              </a:rPr>
              <a:t> </a:t>
            </a:r>
            <a:r>
              <a:rPr dirty="0" cap="small" sz="3000" spc="-390">
                <a:solidFill>
                  <a:srgbClr val="221F1F"/>
                </a:solidFill>
              </a:rPr>
              <a:t>la</a:t>
            </a:r>
            <a:r>
              <a:rPr dirty="0" cap="small" sz="3000" spc="190">
                <a:solidFill>
                  <a:srgbClr val="221F1F"/>
                </a:solidFill>
              </a:rPr>
              <a:t> </a:t>
            </a:r>
            <a:r>
              <a:rPr dirty="0" cap="small" sz="3000" spc="-430">
                <a:solidFill>
                  <a:srgbClr val="221F1F"/>
                </a:solidFill>
              </a:rPr>
              <a:t>emergencia</a:t>
            </a:r>
            <a:endParaRPr sz="3000"/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840993"/>
            <a:ext cx="6677025" cy="457834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2700" marR="5080">
              <a:lnSpc>
                <a:spcPts val="1100"/>
              </a:lnSpc>
              <a:spcBef>
                <a:spcPts val="215"/>
              </a:spcBef>
            </a:pP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Luego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emergencia,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estas</a:t>
            </a:r>
            <a:r>
              <a:rPr dirty="0" sz="1000" spc="-10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actividades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servirán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para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mitigar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daños,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por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ejemplo: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alejar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materiales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inflamables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fuentes</a:t>
            </a:r>
            <a:r>
              <a:rPr dirty="0" sz="1000" spc="-1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calor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estén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interior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edificio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cortar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ramas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secas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haya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exterior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edificio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para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prevenir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algún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desastre.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221F1F"/>
                </a:solidFill>
                <a:latin typeface="Verdana"/>
                <a:cs typeface="Verdana"/>
              </a:rPr>
              <a:t>Es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importante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adoptar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siguientes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medidas: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78255" y="1678050"/>
            <a:ext cx="6345555" cy="297434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3970" marR="8255" indent="125730">
              <a:lnSpc>
                <a:spcPts val="1100"/>
              </a:lnSpc>
              <a:spcBef>
                <a:spcPts val="215"/>
              </a:spcBef>
              <a:buFont typeface="Verdana"/>
              <a:buChar char="•"/>
              <a:tabLst>
                <a:tab pos="139700" algn="l"/>
              </a:tabLst>
            </a:pP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Establecer</a:t>
            </a:r>
            <a:r>
              <a:rPr dirty="0" sz="1000" spc="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una</a:t>
            </a:r>
            <a:r>
              <a:rPr dirty="0" sz="1000" spc="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vía</a:t>
            </a:r>
            <a:r>
              <a:rPr dirty="0" sz="1000" spc="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jerárquica.</a:t>
            </a:r>
            <a:r>
              <a:rPr dirty="0" sz="1000" spc="8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Asignar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responsabilidades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básicas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al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personal,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si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lo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hubiera,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o 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los miembros</a:t>
            </a:r>
            <a:r>
              <a:rPr dirty="0" sz="1000" spc="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familia;</a:t>
            </a:r>
            <a:r>
              <a:rPr dirty="0" sz="1000" spc="10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por</a:t>
            </a:r>
            <a:r>
              <a:rPr dirty="0" sz="1000" spc="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ejemplo,</a:t>
            </a:r>
            <a:r>
              <a:rPr dirty="0" sz="1000" spc="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quién</a:t>
            </a:r>
            <a:r>
              <a:rPr dirty="0" sz="1000" spc="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encarga</a:t>
            </a:r>
            <a:r>
              <a:rPr dirty="0" sz="1000" spc="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evacuación,</a:t>
            </a:r>
            <a:r>
              <a:rPr dirty="0" sz="1000" spc="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quién</a:t>
            </a:r>
            <a:r>
              <a:rPr dirty="0" sz="1000" spc="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está</a:t>
            </a:r>
            <a:r>
              <a:rPr dirty="0" sz="1000" spc="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dirty="0" sz="1000" spc="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cargo</a:t>
            </a:r>
            <a:r>
              <a:rPr dirty="0" sz="1000" spc="10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de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adquirir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suministros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emergencia.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Preparar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una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lista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estos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puestos,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personas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designadas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y 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sus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números 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teléfono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particulares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direcciones.</a:t>
            </a:r>
            <a:endParaRPr sz="1000">
              <a:latin typeface="Verdana"/>
              <a:cs typeface="Verdana"/>
            </a:endParaRPr>
          </a:p>
          <a:p>
            <a:pPr algn="just" marL="13970" marR="5080" indent="106045">
              <a:lnSpc>
                <a:spcPct val="92100"/>
              </a:lnSpc>
              <a:spcBef>
                <a:spcPts val="1080"/>
              </a:spcBef>
              <a:buFont typeface="Verdana"/>
              <a:buChar char="•"/>
              <a:tabLst>
                <a:tab pos="120014" algn="l"/>
              </a:tabLst>
            </a:pPr>
            <a:r>
              <a:rPr dirty="0" sz="1000" spc="-30" b="1">
                <a:solidFill>
                  <a:srgbClr val="221F1F"/>
                </a:solidFill>
                <a:latin typeface="Tahoma"/>
                <a:cs typeface="Tahoma"/>
              </a:rPr>
              <a:t>Mantener</a:t>
            </a:r>
            <a:r>
              <a:rPr dirty="0" sz="1000" spc="-5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el</a:t>
            </a:r>
            <a:r>
              <a:rPr dirty="0" sz="1000" spc="-4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orden</a:t>
            </a:r>
            <a:r>
              <a:rPr dirty="0" sz="1000" spc="-4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y</a:t>
            </a:r>
            <a:r>
              <a:rPr dirty="0" sz="1000" spc="-5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5" b="1">
                <a:solidFill>
                  <a:srgbClr val="221F1F"/>
                </a:solidFill>
                <a:latin typeface="Tahoma"/>
                <a:cs typeface="Tahoma"/>
              </a:rPr>
              <a:t>la</a:t>
            </a:r>
            <a:r>
              <a:rPr dirty="0" sz="1000" spc="-4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221F1F"/>
                </a:solidFill>
                <a:latin typeface="Tahoma"/>
                <a:cs typeface="Tahoma"/>
              </a:rPr>
              <a:t>limpieza.</a:t>
            </a:r>
            <a:r>
              <a:rPr dirty="0" sz="1000" spc="-5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Cerciorarse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todas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10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áreas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(pasillos,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oficinas,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armarios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de-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pósito)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no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estén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abarrotadas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atestadas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cosas</a:t>
            </a:r>
            <a:r>
              <a:rPr dirty="0" sz="1000" spc="-10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pudieran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provocar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un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incendio.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Usar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sentido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común,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mantener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las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colecciones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alejadas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piso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almacenes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depósitos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objetos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frágiles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lejos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bordes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anaqueles.</a:t>
            </a:r>
            <a:endParaRPr sz="1000">
              <a:latin typeface="Verdana"/>
              <a:cs typeface="Verdana"/>
            </a:endParaRPr>
          </a:p>
          <a:p>
            <a:pPr algn="just" marL="13970" marR="50165" indent="-1905">
              <a:lnSpc>
                <a:spcPts val="1160"/>
              </a:lnSpc>
              <a:spcBef>
                <a:spcPts val="1000"/>
              </a:spcBef>
              <a:buFont typeface="Verdana"/>
              <a:buChar char="•"/>
              <a:tabLst>
                <a:tab pos="13970" algn="l"/>
                <a:tab pos="133350" algn="l"/>
              </a:tabLst>
            </a:pPr>
            <a:r>
              <a:rPr dirty="0" sz="1000" spc="-70" b="1">
                <a:solidFill>
                  <a:srgbClr val="221F1F"/>
                </a:solidFill>
                <a:latin typeface="Tahoma"/>
                <a:cs typeface="Tahoma"/>
              </a:rPr>
              <a:t>	</a:t>
            </a:r>
            <a:r>
              <a:rPr dirty="0" sz="1000" spc="-70" b="1">
                <a:solidFill>
                  <a:srgbClr val="221F1F"/>
                </a:solidFill>
                <a:latin typeface="Tahoma"/>
                <a:cs typeface="Tahoma"/>
              </a:rPr>
              <a:t>Dirigir</a:t>
            </a:r>
            <a:r>
              <a:rPr dirty="0" sz="1000" spc="5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una</a:t>
            </a:r>
            <a:r>
              <a:rPr dirty="0" sz="1000" spc="6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campaña</a:t>
            </a:r>
            <a:r>
              <a:rPr dirty="0" sz="1000" spc="6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de</a:t>
            </a:r>
            <a:r>
              <a:rPr dirty="0" sz="1000" spc="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limpieza.</a:t>
            </a:r>
            <a:r>
              <a:rPr dirty="0" sz="1000" spc="6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Eliminar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todos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desechos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innecesarios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haya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alrededor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del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edificio,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limpiar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las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canaletas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desagües,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etc.</a:t>
            </a:r>
            <a:endParaRPr sz="1000">
              <a:latin typeface="Verdana"/>
              <a:cs typeface="Verdana"/>
            </a:endParaRPr>
          </a:p>
          <a:p>
            <a:pPr algn="just" marL="13970" marR="7620" indent="145415">
              <a:lnSpc>
                <a:spcPts val="1100"/>
              </a:lnSpc>
              <a:spcBef>
                <a:spcPts val="1085"/>
              </a:spcBef>
              <a:buChar char="•"/>
              <a:tabLst>
                <a:tab pos="159385" algn="l"/>
              </a:tabLst>
            </a:pP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Recopilar</a:t>
            </a:r>
            <a:r>
              <a:rPr dirty="0" sz="1000" spc="1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números</a:t>
            </a:r>
            <a:r>
              <a:rPr dirty="0" sz="1000" spc="1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1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direcciones</a:t>
            </a:r>
            <a:r>
              <a:rPr dirty="0" sz="1000" spc="1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1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emergencia.</a:t>
            </a:r>
            <a:r>
              <a:rPr dirty="0" sz="1000" spc="1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Dar</a:t>
            </a:r>
            <a:r>
              <a:rPr dirty="0" sz="1000" spc="1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dirty="0" sz="1000" spc="1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conocer</a:t>
            </a:r>
            <a:r>
              <a:rPr dirty="0" sz="1000" spc="1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1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números</a:t>
            </a:r>
            <a:r>
              <a:rPr dirty="0" sz="1000" spc="1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2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teléfono</a:t>
            </a:r>
            <a:r>
              <a:rPr dirty="0" sz="1000" spc="1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de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emergencia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221F1F"/>
                </a:solidFill>
                <a:latin typeface="Verdana"/>
                <a:cs typeface="Verdana"/>
              </a:rPr>
              <a:t>y,</a:t>
            </a:r>
            <a:r>
              <a:rPr dirty="0" sz="1000" spc="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permiso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personal,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60">
                <a:solidFill>
                  <a:srgbClr val="221F1F"/>
                </a:solidFill>
                <a:latin typeface="Verdana"/>
                <a:cs typeface="Verdana"/>
              </a:rPr>
              <a:t>sus</a:t>
            </a:r>
            <a:r>
              <a:rPr dirty="0" sz="1000" spc="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direcciones,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así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como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también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números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teléfono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bomberos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policía.</a:t>
            </a:r>
            <a:endParaRPr sz="1000">
              <a:latin typeface="Verdana"/>
              <a:cs typeface="Verdana"/>
            </a:endParaRPr>
          </a:p>
          <a:p>
            <a:pPr algn="just" marL="13970" marR="5080" indent="112395">
              <a:lnSpc>
                <a:spcPts val="1100"/>
              </a:lnSpc>
              <a:spcBef>
                <a:spcPts val="1110"/>
              </a:spcBef>
              <a:buFont typeface="Verdana"/>
              <a:buChar char="•"/>
              <a:tabLst>
                <a:tab pos="126364" algn="l"/>
              </a:tabLst>
            </a:pP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Acopiar</a:t>
            </a:r>
            <a:r>
              <a:rPr dirty="0" sz="1000" spc="4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221F1F"/>
                </a:solidFill>
                <a:latin typeface="Tahoma"/>
                <a:cs typeface="Tahoma"/>
              </a:rPr>
              <a:t>suministros</a:t>
            </a:r>
            <a:r>
              <a:rPr dirty="0" sz="1000" spc="5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o</a:t>
            </a:r>
            <a:r>
              <a:rPr dirty="0" sz="1000" spc="4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221F1F"/>
                </a:solidFill>
                <a:latin typeface="Tahoma"/>
                <a:cs typeface="Tahoma"/>
              </a:rPr>
              <a:t>provisiones.</a:t>
            </a:r>
            <a:r>
              <a:rPr dirty="0" sz="1000" spc="7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Identificar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qué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suministros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disponibles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pueden 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usarse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emergen- cias,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como por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ejemplo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extintores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incendio,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equipos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para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primeros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auxilios,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comestibles,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linternas,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artículos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papelería,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carros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para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transporte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manual,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radios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funcionen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pilas,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cámaras, palas,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trapeadores,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escobas,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bolsas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polietileno,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palancas,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maderas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cubos.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409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47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7"/>
            <a:ext cx="7559675" cy="5760085"/>
            <a:chOff x="0" y="37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"/>
              <a:ext cx="7559420" cy="575995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7161" y="5218963"/>
              <a:ext cx="3322954" cy="38100"/>
            </a:xfrm>
            <a:custGeom>
              <a:avLst/>
              <a:gdLst/>
              <a:ahLst/>
              <a:cxnLst/>
              <a:rect l="l" t="t" r="r" b="b"/>
              <a:pathLst>
                <a:path w="3322954" h="38100">
                  <a:moveTo>
                    <a:pt x="3322701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322701" y="38100"/>
                  </a:lnTo>
                  <a:lnTo>
                    <a:pt x="3322701" y="0"/>
                  </a:lnTo>
                  <a:close/>
                </a:path>
              </a:pathLst>
            </a:custGeom>
            <a:solidFill>
              <a:srgbClr val="FF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01" y="5218964"/>
              <a:ext cx="3322701" cy="2280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5863" y="4975783"/>
              <a:ext cx="592747" cy="37083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78255" y="618490"/>
            <a:ext cx="6344920" cy="213614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3970" marR="6985" indent="112395">
              <a:lnSpc>
                <a:spcPts val="1100"/>
              </a:lnSpc>
              <a:spcBef>
                <a:spcPts val="215"/>
              </a:spcBef>
              <a:buFont typeface="Verdana"/>
              <a:buChar char="•"/>
              <a:tabLst>
                <a:tab pos="126364" algn="l"/>
              </a:tabLst>
            </a:pPr>
            <a:r>
              <a:rPr dirty="0" sz="1000" spc="-35" b="1">
                <a:solidFill>
                  <a:srgbClr val="221F1F"/>
                </a:solidFill>
                <a:latin typeface="Tahoma"/>
                <a:cs typeface="Tahoma"/>
              </a:rPr>
              <a:t>Preparar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los</a:t>
            </a:r>
            <a:r>
              <a:rPr dirty="0" sz="1000" spc="2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55" b="1">
                <a:solidFill>
                  <a:srgbClr val="221F1F"/>
                </a:solidFill>
                <a:latin typeface="Tahoma"/>
                <a:cs typeface="Tahoma"/>
              </a:rPr>
              <a:t>registros</a:t>
            </a:r>
            <a:r>
              <a:rPr dirty="0" sz="1000" spc="3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o</a:t>
            </a:r>
            <a:r>
              <a:rPr dirty="0" sz="1000" spc="2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archivos.</a:t>
            </a:r>
            <a:r>
              <a:rPr dirty="0" sz="1000" spc="4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Realizar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copias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documentos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importantes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(planos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edificio,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expedientes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personal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y de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administración,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inventarios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colecciones,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etc.)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y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guardarlos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en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algún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lugar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fuera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institución.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Recuerde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podría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ser</a:t>
            </a:r>
            <a:r>
              <a:rPr dirty="0" sz="1000" spc="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necesario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tener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acceso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ellos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un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plazo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veinticuatro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horas.</a:t>
            </a:r>
            <a:endParaRPr sz="1000">
              <a:latin typeface="Verdana"/>
              <a:cs typeface="Verdana"/>
            </a:endParaRPr>
          </a:p>
          <a:p>
            <a:pPr algn="just" marL="13970" marR="5080" indent="110489">
              <a:lnSpc>
                <a:spcPct val="92400"/>
              </a:lnSpc>
              <a:spcBef>
                <a:spcPts val="1065"/>
              </a:spcBef>
              <a:buFont typeface="Verdana"/>
              <a:buChar char="•"/>
              <a:tabLst>
                <a:tab pos="124460" algn="l"/>
              </a:tabLst>
            </a:pP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Confeccionar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221F1F"/>
                </a:solidFill>
                <a:latin typeface="Tahoma"/>
                <a:cs typeface="Tahoma"/>
              </a:rPr>
              <a:t>listas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35" b="1">
                <a:solidFill>
                  <a:srgbClr val="221F1F"/>
                </a:solidFill>
                <a:latin typeface="Tahoma"/>
                <a:cs typeface="Tahoma"/>
              </a:rPr>
              <a:t>de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 contactos.</a:t>
            </a:r>
            <a:r>
              <a:rPr dirty="0" sz="1000" spc="-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Recopilar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una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lista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fuentes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locales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suministros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y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servicios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que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podrían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ser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necesarios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durante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una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emergencia,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0">
                <a:solidFill>
                  <a:srgbClr val="221F1F"/>
                </a:solidFill>
                <a:latin typeface="Verdana"/>
                <a:cs typeface="Verdana"/>
              </a:rPr>
              <a:t>como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por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ejemplo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un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almacén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depósito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para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colección,</a:t>
            </a:r>
            <a:r>
              <a:rPr dirty="0" sz="1000" spc="-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si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fuera</a:t>
            </a:r>
            <a:r>
              <a:rPr dirty="0" sz="1000" spc="-10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necesario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trasladarla.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Incluir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nombres,</a:t>
            </a:r>
            <a:r>
              <a:rPr dirty="0" sz="1000" spc="-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direcciones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números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teléfono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10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con-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tratistas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edificio,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si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es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institución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haya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empleado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recientemente.</a:t>
            </a:r>
            <a:endParaRPr sz="1000">
              <a:latin typeface="Verdana"/>
              <a:cs typeface="Verdana"/>
            </a:endParaRPr>
          </a:p>
          <a:p>
            <a:pPr algn="just" marL="13970" marR="5080" indent="120014">
              <a:lnSpc>
                <a:spcPts val="1100"/>
              </a:lnSpc>
              <a:spcBef>
                <a:spcPts val="1105"/>
              </a:spcBef>
              <a:buFont typeface="Verdana"/>
              <a:buChar char="•"/>
              <a:tabLst>
                <a:tab pos="133985" algn="l"/>
              </a:tabLst>
            </a:pP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Compilar</a:t>
            </a:r>
            <a:r>
              <a:rPr dirty="0" sz="1000" spc="4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hojas</a:t>
            </a:r>
            <a:r>
              <a:rPr dirty="0" sz="1000" spc="5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de</a:t>
            </a:r>
            <a:r>
              <a:rPr dirty="0" sz="1000" spc="4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datos.</a:t>
            </a:r>
            <a:r>
              <a:rPr dirty="0" sz="1000" spc="5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Crear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descripciones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detalladas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tareas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estén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específicamente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relacionadas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una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emergencia,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como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por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ejemplo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encendido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generador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emergencia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o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5">
                <a:solidFill>
                  <a:srgbClr val="221F1F"/>
                </a:solidFill>
                <a:latin typeface="Verdana"/>
                <a:cs typeface="Verdana"/>
              </a:rPr>
              <a:t>apagado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entrada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gas,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agua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electricidad.</a:t>
            </a:r>
            <a:endParaRPr sz="1000">
              <a:latin typeface="Verdana"/>
              <a:cs typeface="Verdana"/>
            </a:endParaRPr>
          </a:p>
          <a:p>
            <a:pPr algn="just" marL="121920" indent="-109220">
              <a:lnSpc>
                <a:spcPct val="100000"/>
              </a:lnSpc>
              <a:spcBef>
                <a:spcPts val="994"/>
              </a:spcBef>
              <a:buFont typeface="Verdana"/>
              <a:buChar char="•"/>
              <a:tabLst>
                <a:tab pos="121920" algn="l"/>
              </a:tabLst>
            </a:pPr>
            <a:r>
              <a:rPr dirty="0" sz="1000" spc="-30" b="1">
                <a:solidFill>
                  <a:srgbClr val="221F1F"/>
                </a:solidFill>
                <a:latin typeface="Tahoma"/>
                <a:cs typeface="Tahoma"/>
              </a:rPr>
              <a:t>Duplicar</a:t>
            </a:r>
            <a:r>
              <a:rPr dirty="0" sz="1000" spc="-1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221F1F"/>
                </a:solidFill>
                <a:latin typeface="Tahoma"/>
                <a:cs typeface="Tahoma"/>
              </a:rPr>
              <a:t>las</a:t>
            </a:r>
            <a:r>
              <a:rPr dirty="0" sz="1000" spc="1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221F1F"/>
                </a:solidFill>
                <a:latin typeface="Tahoma"/>
                <a:cs typeface="Tahoma"/>
              </a:rPr>
              <a:t>llaves.</a:t>
            </a:r>
            <a:r>
              <a:rPr dirty="0" sz="1000" spc="-1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Hacer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copias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llaves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necesarias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guardarlas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un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lugar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seguro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separado.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35092" y="3286125"/>
            <a:ext cx="2181860" cy="404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930"/>
              </a:lnSpc>
              <a:spcBef>
                <a:spcPts val="100"/>
              </a:spcBef>
            </a:pPr>
            <a:r>
              <a:rPr dirty="0" sz="800" spc="-35">
                <a:solidFill>
                  <a:srgbClr val="221F1F"/>
                </a:solidFill>
                <a:latin typeface="Verdana"/>
                <a:cs typeface="Verdana"/>
              </a:rPr>
              <a:t>GUIA</a:t>
            </a:r>
            <a:r>
              <a:rPr dirty="0" sz="8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8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21F1F"/>
                </a:solidFill>
                <a:latin typeface="Verdana"/>
                <a:cs typeface="Verdana"/>
              </a:rPr>
              <a:t>CONSERVACIÓN</a:t>
            </a:r>
            <a:r>
              <a:rPr dirty="0" sz="8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21F1F"/>
                </a:solidFill>
                <a:latin typeface="Verdana"/>
                <a:cs typeface="Verdana"/>
              </a:rPr>
              <a:t>Y </a:t>
            </a:r>
            <a:r>
              <a:rPr dirty="0" sz="800" spc="-30">
                <a:solidFill>
                  <a:srgbClr val="221F1F"/>
                </a:solidFill>
                <a:latin typeface="Verdana"/>
                <a:cs typeface="Verdana"/>
              </a:rPr>
              <a:t>SALVAGUARDIA</a:t>
            </a:r>
            <a:endParaRPr sz="800">
              <a:latin typeface="Verdana"/>
              <a:cs typeface="Verdana"/>
            </a:endParaRPr>
          </a:p>
          <a:p>
            <a:pPr algn="r" marR="9525">
              <a:lnSpc>
                <a:spcPts val="600"/>
              </a:lnSpc>
            </a:pPr>
            <a:r>
              <a:rPr dirty="0" sz="600" spc="-70">
                <a:solidFill>
                  <a:srgbClr val="221F1F"/>
                </a:solidFill>
                <a:latin typeface="Verdana"/>
                <a:cs typeface="Verdana"/>
              </a:rPr>
              <a:t>MINISTERIO</a:t>
            </a:r>
            <a:r>
              <a:rPr dirty="0" sz="6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6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55">
                <a:solidFill>
                  <a:srgbClr val="221F1F"/>
                </a:solidFill>
                <a:latin typeface="Verdana"/>
                <a:cs typeface="Verdana"/>
              </a:rPr>
              <a:t>CULTURAS</a:t>
            </a:r>
            <a:r>
              <a:rPr dirty="0" sz="6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2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6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60">
                <a:solidFill>
                  <a:srgbClr val="221F1F"/>
                </a:solidFill>
                <a:latin typeface="Verdana"/>
                <a:cs typeface="Verdana"/>
              </a:rPr>
              <a:t>TURISMO</a:t>
            </a:r>
            <a:r>
              <a:rPr dirty="0" sz="6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55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6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221F1F"/>
                </a:solidFill>
                <a:latin typeface="Verdana"/>
                <a:cs typeface="Verdana"/>
              </a:rPr>
              <a:t>ESTADO</a:t>
            </a:r>
            <a:endParaRPr sz="600">
              <a:latin typeface="Verdana"/>
              <a:cs typeface="Verdana"/>
            </a:endParaRPr>
          </a:p>
          <a:p>
            <a:pPr algn="r" marR="8890">
              <a:lnSpc>
                <a:spcPts val="560"/>
              </a:lnSpc>
            </a:pPr>
            <a:r>
              <a:rPr dirty="0" sz="600" spc="-35">
                <a:solidFill>
                  <a:srgbClr val="221F1F"/>
                </a:solidFill>
                <a:latin typeface="Verdana"/>
                <a:cs typeface="Verdana"/>
              </a:rPr>
              <a:t>PLURINACIONAL</a:t>
            </a:r>
            <a:r>
              <a:rPr dirty="0" sz="6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6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221F1F"/>
                </a:solidFill>
                <a:latin typeface="Verdana"/>
                <a:cs typeface="Verdana"/>
              </a:rPr>
              <a:t>BOLIVIA</a:t>
            </a:r>
            <a:endParaRPr sz="600">
              <a:latin typeface="Verdana"/>
              <a:cs typeface="Verdana"/>
            </a:endParaRPr>
          </a:p>
          <a:p>
            <a:pPr algn="r" marR="7620">
              <a:lnSpc>
                <a:spcPts val="890"/>
              </a:lnSpc>
            </a:pP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N</a:t>
            </a:r>
            <a:r>
              <a:rPr dirty="0" sz="800" spc="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65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800" spc="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R</a:t>
            </a:r>
            <a:r>
              <a:rPr dirty="0" sz="800" spc="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60">
                <a:solidFill>
                  <a:srgbClr val="221F1F"/>
                </a:solidFill>
                <a:latin typeface="Verdana"/>
                <a:cs typeface="Verdana"/>
              </a:rPr>
              <a:t>M</a:t>
            </a:r>
            <a:r>
              <a:rPr dirty="0" sz="800" spc="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dirty="0" sz="800" spc="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T</a:t>
            </a:r>
            <a:r>
              <a:rPr dirty="0" sz="800" spc="1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dirty="0" sz="800" spc="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V</a:t>
            </a:r>
            <a:r>
              <a:rPr dirty="0" sz="800" spc="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50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152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48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6"/>
            <a:ext cx="7559675" cy="5760085"/>
            <a:chOff x="0" y="36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"/>
              <a:ext cx="7559166" cy="575995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7638" y="476300"/>
              <a:ext cx="510540" cy="269875"/>
            </a:xfrm>
            <a:custGeom>
              <a:avLst/>
              <a:gdLst/>
              <a:ahLst/>
              <a:cxnLst/>
              <a:rect l="l" t="t" r="r" b="b"/>
              <a:pathLst>
                <a:path w="510540" h="269875">
                  <a:moveTo>
                    <a:pt x="395960" y="269697"/>
                  </a:moveTo>
                  <a:lnTo>
                    <a:pt x="434056" y="269697"/>
                  </a:lnTo>
                  <a:lnTo>
                    <a:pt x="434056" y="0"/>
                  </a:lnTo>
                  <a:lnTo>
                    <a:pt x="395960" y="0"/>
                  </a:lnTo>
                  <a:lnTo>
                    <a:pt x="395960" y="269697"/>
                  </a:lnTo>
                  <a:close/>
                </a:path>
                <a:path w="510540" h="269875">
                  <a:moveTo>
                    <a:pt x="472160" y="269697"/>
                  </a:moveTo>
                  <a:lnTo>
                    <a:pt x="510258" y="269697"/>
                  </a:lnTo>
                  <a:lnTo>
                    <a:pt x="510258" y="0"/>
                  </a:lnTo>
                  <a:lnTo>
                    <a:pt x="472160" y="0"/>
                  </a:lnTo>
                  <a:lnTo>
                    <a:pt x="472160" y="269697"/>
                  </a:lnTo>
                  <a:close/>
                </a:path>
                <a:path w="510540" h="269875">
                  <a:moveTo>
                    <a:pt x="328764" y="269697"/>
                  </a:moveTo>
                  <a:lnTo>
                    <a:pt x="366861" y="269697"/>
                  </a:lnTo>
                  <a:lnTo>
                    <a:pt x="366861" y="0"/>
                  </a:lnTo>
                  <a:lnTo>
                    <a:pt x="328764" y="0"/>
                  </a:lnTo>
                  <a:lnTo>
                    <a:pt x="328764" y="269697"/>
                  </a:lnTo>
                  <a:close/>
                </a:path>
                <a:path w="510540" h="269875">
                  <a:moveTo>
                    <a:pt x="261569" y="269697"/>
                  </a:moveTo>
                  <a:lnTo>
                    <a:pt x="299665" y="269697"/>
                  </a:lnTo>
                  <a:lnTo>
                    <a:pt x="299665" y="0"/>
                  </a:lnTo>
                  <a:lnTo>
                    <a:pt x="261569" y="0"/>
                  </a:lnTo>
                  <a:lnTo>
                    <a:pt x="261569" y="269697"/>
                  </a:lnTo>
                  <a:close/>
                </a:path>
                <a:path w="510540" h="269875">
                  <a:moveTo>
                    <a:pt x="194373" y="269697"/>
                  </a:moveTo>
                  <a:lnTo>
                    <a:pt x="232469" y="269697"/>
                  </a:lnTo>
                  <a:lnTo>
                    <a:pt x="232469" y="0"/>
                  </a:lnTo>
                  <a:lnTo>
                    <a:pt x="194373" y="0"/>
                  </a:lnTo>
                  <a:lnTo>
                    <a:pt x="194373" y="269697"/>
                  </a:lnTo>
                  <a:close/>
                </a:path>
                <a:path w="510540" h="269875">
                  <a:moveTo>
                    <a:pt x="0" y="269697"/>
                  </a:moveTo>
                  <a:lnTo>
                    <a:pt x="38096" y="269697"/>
                  </a:lnTo>
                  <a:lnTo>
                    <a:pt x="38096" y="0"/>
                  </a:lnTo>
                  <a:lnTo>
                    <a:pt x="0" y="0"/>
                  </a:lnTo>
                  <a:lnTo>
                    <a:pt x="0" y="269697"/>
                  </a:lnTo>
                  <a:close/>
                </a:path>
              </a:pathLst>
            </a:custGeom>
            <a:ln w="381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7009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701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701" y="22809"/>
                  </a:lnTo>
                  <a:lnTo>
                    <a:pt x="3322701" y="0"/>
                  </a:lnTo>
                  <a:close/>
                </a:path>
              </a:pathLst>
            </a:custGeom>
            <a:solidFill>
              <a:srgbClr val="FF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646" y="5218964"/>
              <a:ext cx="3322701" cy="2280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5736" y="4975783"/>
              <a:ext cx="592747" cy="37083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99745">
              <a:lnSpc>
                <a:spcPct val="100000"/>
              </a:lnSpc>
              <a:spcBef>
                <a:spcPts val="100"/>
              </a:spcBef>
            </a:pPr>
            <a:r>
              <a:rPr dirty="0" cap="small" sz="3000" spc="-480">
                <a:solidFill>
                  <a:srgbClr val="221F1F"/>
                </a:solidFill>
              </a:rPr>
              <a:t>Rescate</a:t>
            </a:r>
            <a:r>
              <a:rPr dirty="0" cap="small" sz="3000" spc="254">
                <a:solidFill>
                  <a:srgbClr val="221F1F"/>
                </a:solidFill>
              </a:rPr>
              <a:t> </a:t>
            </a:r>
            <a:r>
              <a:rPr dirty="0" cap="small" sz="3000" spc="-500">
                <a:solidFill>
                  <a:srgbClr val="221F1F"/>
                </a:solidFill>
              </a:rPr>
              <a:t>de</a:t>
            </a:r>
            <a:r>
              <a:rPr dirty="0" cap="small" sz="3000" spc="245">
                <a:solidFill>
                  <a:srgbClr val="221F1F"/>
                </a:solidFill>
              </a:rPr>
              <a:t> </a:t>
            </a:r>
            <a:r>
              <a:rPr dirty="0" cap="small" sz="3000" spc="-484">
                <a:solidFill>
                  <a:srgbClr val="221F1F"/>
                </a:solidFill>
              </a:rPr>
              <a:t>elementos</a:t>
            </a:r>
            <a:r>
              <a:rPr dirty="0" cap="small" sz="3000" spc="260">
                <a:solidFill>
                  <a:srgbClr val="221F1F"/>
                </a:solidFill>
              </a:rPr>
              <a:t> </a:t>
            </a:r>
            <a:r>
              <a:rPr dirty="0" cap="small" sz="3000" spc="-455">
                <a:solidFill>
                  <a:srgbClr val="221F1F"/>
                </a:solidFill>
              </a:rPr>
              <a:t>arquitectónicos</a:t>
            </a:r>
            <a:endParaRPr sz="3000"/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840993"/>
            <a:ext cx="6649720" cy="373697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11430">
              <a:lnSpc>
                <a:spcPts val="1100"/>
              </a:lnSpc>
              <a:spcBef>
                <a:spcPts val="215"/>
              </a:spcBef>
            </a:pP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Luego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una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emergencia,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puede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resultar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solo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quede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recuperar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elementos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arquitectónicos,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para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lo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cual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deberá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realizar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un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proyecto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contemple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siguientes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aspectos: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000">
              <a:latin typeface="Verdana"/>
              <a:cs typeface="Verdana"/>
            </a:endParaRPr>
          </a:p>
          <a:p>
            <a:pPr marL="2330450" indent="-110489">
              <a:lnSpc>
                <a:spcPts val="1150"/>
              </a:lnSpc>
              <a:buChar char="•"/>
              <a:tabLst>
                <a:tab pos="2330450" algn="l"/>
              </a:tabLst>
            </a:pP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Antecedentes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históricos.</a:t>
            </a:r>
            <a:endParaRPr sz="1000">
              <a:latin typeface="Verdana"/>
              <a:cs typeface="Verdana"/>
            </a:endParaRPr>
          </a:p>
          <a:p>
            <a:pPr marL="2330450" indent="-110489">
              <a:lnSpc>
                <a:spcPts val="1105"/>
              </a:lnSpc>
              <a:buChar char="•"/>
              <a:tabLst>
                <a:tab pos="2330450" algn="l"/>
              </a:tabLst>
            </a:pP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Descripción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urbano-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arquitectónica.</a:t>
            </a:r>
            <a:endParaRPr sz="1000">
              <a:latin typeface="Verdana"/>
              <a:cs typeface="Verdana"/>
            </a:endParaRPr>
          </a:p>
          <a:p>
            <a:pPr marL="2330450" indent="-110489">
              <a:lnSpc>
                <a:spcPts val="1130"/>
              </a:lnSpc>
              <a:buChar char="•"/>
              <a:tabLst>
                <a:tab pos="2330450" algn="l"/>
              </a:tabLst>
            </a:pP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Valoración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arquitectónica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patrimonial.</a:t>
            </a:r>
            <a:endParaRPr sz="1000">
              <a:latin typeface="Verdana"/>
              <a:cs typeface="Verdana"/>
            </a:endParaRPr>
          </a:p>
          <a:p>
            <a:pPr marL="2330450" indent="-110489">
              <a:lnSpc>
                <a:spcPts val="1175"/>
              </a:lnSpc>
              <a:buChar char="•"/>
              <a:tabLst>
                <a:tab pos="2330450" algn="l"/>
              </a:tabLst>
            </a:pP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Matriz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diagnóstico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estado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conservación.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000">
              <a:latin typeface="Verdana"/>
              <a:cs typeface="Verdana"/>
            </a:endParaRPr>
          </a:p>
          <a:p>
            <a:pPr marL="12700" marR="5080">
              <a:lnSpc>
                <a:spcPts val="1120"/>
              </a:lnSpc>
            </a:pP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Trabajo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sitio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para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proceder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tomar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datos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relevamiento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estudios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este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inmueble,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ejecutó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en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primera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instancia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siguientes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aspectos:</a:t>
            </a:r>
            <a:endParaRPr sz="1000">
              <a:latin typeface="Verdana"/>
              <a:cs typeface="Verdana"/>
            </a:endParaRPr>
          </a:p>
          <a:p>
            <a:pPr marL="2375535" indent="-155575">
              <a:lnSpc>
                <a:spcPct val="100000"/>
              </a:lnSpc>
              <a:spcBef>
                <a:spcPts val="645"/>
              </a:spcBef>
              <a:buAutoNum type="alphaLcPeriod"/>
              <a:tabLst>
                <a:tab pos="2375535" algn="l"/>
              </a:tabLst>
            </a:pP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Inspección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general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al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inmueble.</a:t>
            </a:r>
            <a:endParaRPr sz="1000">
              <a:latin typeface="Verdana"/>
              <a:cs typeface="Verdana"/>
            </a:endParaRPr>
          </a:p>
          <a:p>
            <a:pPr marL="2375535" indent="-155575">
              <a:lnSpc>
                <a:spcPct val="100000"/>
              </a:lnSpc>
              <a:spcBef>
                <a:spcPts val="994"/>
              </a:spcBef>
              <a:buAutoNum type="alphaLcPeriod"/>
              <a:tabLst>
                <a:tab pos="2375535" algn="l"/>
              </a:tabLst>
            </a:pP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Valoración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estado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conservación.</a:t>
            </a:r>
            <a:endParaRPr sz="1000">
              <a:latin typeface="Verdana"/>
              <a:cs typeface="Verdana"/>
            </a:endParaRPr>
          </a:p>
          <a:p>
            <a:pPr marL="2371090" indent="-151130">
              <a:lnSpc>
                <a:spcPct val="100000"/>
              </a:lnSpc>
              <a:spcBef>
                <a:spcPts val="1010"/>
              </a:spcBef>
              <a:buAutoNum type="alphaLcPeriod"/>
              <a:tabLst>
                <a:tab pos="2371090" algn="l"/>
              </a:tabLst>
            </a:pP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Pruebas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laboratorio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estratigrafías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muros.</a:t>
            </a:r>
            <a:endParaRPr sz="1000">
              <a:latin typeface="Verdana"/>
              <a:cs typeface="Verdana"/>
            </a:endParaRPr>
          </a:p>
          <a:p>
            <a:pPr marL="2375535" indent="-155575">
              <a:lnSpc>
                <a:spcPct val="100000"/>
              </a:lnSpc>
              <a:spcBef>
                <a:spcPts val="994"/>
              </a:spcBef>
              <a:buAutoNum type="alphaLcPeriod"/>
              <a:tabLst>
                <a:tab pos="2375535" algn="l"/>
              </a:tabLst>
            </a:pP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Prospección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pintura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mural.</a:t>
            </a:r>
            <a:endParaRPr sz="1000">
              <a:latin typeface="Verdana"/>
              <a:cs typeface="Verdana"/>
            </a:endParaRPr>
          </a:p>
          <a:p>
            <a:pPr marL="2371090" indent="-151130">
              <a:lnSpc>
                <a:spcPct val="100000"/>
              </a:lnSpc>
              <a:spcBef>
                <a:spcPts val="1010"/>
              </a:spcBef>
              <a:buAutoNum type="alphaLcPeriod"/>
              <a:tabLst>
                <a:tab pos="2371090" algn="l"/>
              </a:tabLst>
            </a:pP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Registro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fotográfico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inmueble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interior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exterior.</a:t>
            </a:r>
            <a:endParaRPr sz="1000">
              <a:latin typeface="Verdana"/>
              <a:cs typeface="Verdana"/>
            </a:endParaRPr>
          </a:p>
          <a:p>
            <a:pPr marL="2327910" indent="-107950">
              <a:lnSpc>
                <a:spcPct val="100000"/>
              </a:lnSpc>
              <a:spcBef>
                <a:spcPts val="994"/>
              </a:spcBef>
              <a:buAutoNum type="alphaLcPeriod"/>
              <a:tabLst>
                <a:tab pos="2327910" algn="l"/>
              </a:tabLst>
            </a:pP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Levantamiento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dimensional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de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sus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espacios.</a:t>
            </a:r>
            <a:endParaRPr sz="1000">
              <a:latin typeface="Verdana"/>
              <a:cs typeface="Verdana"/>
            </a:endParaRPr>
          </a:p>
          <a:p>
            <a:pPr marL="2374265" indent="-154305">
              <a:lnSpc>
                <a:spcPct val="100000"/>
              </a:lnSpc>
              <a:spcBef>
                <a:spcPts val="1000"/>
              </a:spcBef>
              <a:buAutoNum type="alphaLcPeriod"/>
              <a:tabLst>
                <a:tab pos="2374265" algn="l"/>
              </a:tabLst>
            </a:pP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Descripción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técnica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ambientes.</a:t>
            </a:r>
            <a:endParaRPr sz="1000">
              <a:latin typeface="Verdana"/>
              <a:cs typeface="Verdana"/>
            </a:endParaRPr>
          </a:p>
          <a:p>
            <a:pPr marL="2366010" indent="-146050">
              <a:lnSpc>
                <a:spcPct val="100000"/>
              </a:lnSpc>
              <a:spcBef>
                <a:spcPts val="995"/>
              </a:spcBef>
              <a:buAutoNum type="alphaLcPeriod"/>
              <a:tabLst>
                <a:tab pos="2366010" algn="l"/>
              </a:tabLst>
            </a:pP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Ficha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valoración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409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49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7"/>
            <a:ext cx="7559040" cy="5760085"/>
            <a:chOff x="0" y="37"/>
            <a:chExt cx="7559040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"/>
              <a:ext cx="7559039" cy="575995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6857" y="5218963"/>
              <a:ext cx="3322954" cy="38100"/>
            </a:xfrm>
            <a:custGeom>
              <a:avLst/>
              <a:gdLst/>
              <a:ahLst/>
              <a:cxnLst/>
              <a:rect l="l" t="t" r="r" b="b"/>
              <a:pathLst>
                <a:path w="3322954" h="38100">
                  <a:moveTo>
                    <a:pt x="3322701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322701" y="38100"/>
                  </a:lnTo>
                  <a:lnTo>
                    <a:pt x="3322701" y="0"/>
                  </a:lnTo>
                  <a:close/>
                </a:path>
              </a:pathLst>
            </a:custGeom>
            <a:solidFill>
              <a:srgbClr val="FF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0" y="5218964"/>
              <a:ext cx="3322701" cy="2280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5482" y="4975783"/>
              <a:ext cx="592747" cy="37083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61" y="2205278"/>
              <a:ext cx="2975864" cy="26995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7420" y="2207945"/>
              <a:ext cx="4071366" cy="269684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44500" y="453897"/>
            <a:ext cx="6676390" cy="1480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30450" indent="-110489">
              <a:lnSpc>
                <a:spcPts val="1160"/>
              </a:lnSpc>
              <a:spcBef>
                <a:spcPts val="95"/>
              </a:spcBef>
              <a:buChar char="•"/>
              <a:tabLst>
                <a:tab pos="2330450" algn="l"/>
              </a:tabLst>
            </a:pP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Propuesta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recuperación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elementos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arquitectónicos.</a:t>
            </a:r>
            <a:endParaRPr sz="1000">
              <a:latin typeface="Verdana"/>
              <a:cs typeface="Verdana"/>
            </a:endParaRPr>
          </a:p>
          <a:p>
            <a:pPr marL="2330450" indent="-110489">
              <a:lnSpc>
                <a:spcPts val="1135"/>
              </a:lnSpc>
              <a:buChar char="•"/>
              <a:tabLst>
                <a:tab pos="2330450" algn="l"/>
              </a:tabLst>
            </a:pP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Metodología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intervención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del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diagnóstico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inmueble.</a:t>
            </a:r>
            <a:endParaRPr sz="1000">
              <a:latin typeface="Verdana"/>
              <a:cs typeface="Verdana"/>
            </a:endParaRPr>
          </a:p>
          <a:p>
            <a:pPr marL="2330450" indent="-110489">
              <a:lnSpc>
                <a:spcPts val="1175"/>
              </a:lnSpc>
              <a:buChar char="•"/>
              <a:tabLst>
                <a:tab pos="2330450" algn="l"/>
              </a:tabLst>
            </a:pP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Criterio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integral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recuperación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elementos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arquitectónicos.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000">
              <a:latin typeface="Verdana"/>
              <a:cs typeface="Verdana"/>
            </a:endParaRPr>
          </a:p>
          <a:p>
            <a:pPr algn="just" marL="12700" marR="5080">
              <a:lnSpc>
                <a:spcPts val="1100"/>
              </a:lnSpc>
            </a:pP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Cada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uno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elementos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arquitectónicos,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contará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70">
                <a:solidFill>
                  <a:srgbClr val="221F1F"/>
                </a:solidFill>
                <a:latin typeface="Verdana"/>
                <a:cs typeface="Verdana"/>
              </a:rPr>
              <a:t>su</a:t>
            </a:r>
            <a:r>
              <a:rPr dirty="0" sz="1000" spc="8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ficha técnica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respectiva,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 la que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desarrollará información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referida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su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ubicación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exacta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inmueble,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planimetría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proceso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tipo</a:t>
            </a:r>
            <a:r>
              <a:rPr dirty="0" sz="1000" spc="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intervención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(Ficha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valoración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normativa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intervención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elementos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arquitectónicos).</a:t>
            </a:r>
            <a:endParaRPr sz="1000">
              <a:latin typeface="Verdana"/>
              <a:cs typeface="Verdana"/>
            </a:endParaRPr>
          </a:p>
          <a:p>
            <a:pPr algn="r" marR="8890">
              <a:lnSpc>
                <a:spcPts val="930"/>
              </a:lnSpc>
              <a:spcBef>
                <a:spcPts val="334"/>
              </a:spcBef>
            </a:pPr>
            <a:r>
              <a:rPr dirty="0" sz="800" spc="-35">
                <a:solidFill>
                  <a:srgbClr val="221F1F"/>
                </a:solidFill>
                <a:latin typeface="Verdana"/>
                <a:cs typeface="Verdana"/>
              </a:rPr>
              <a:t>GUIA</a:t>
            </a:r>
            <a:r>
              <a:rPr dirty="0" sz="8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8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21F1F"/>
                </a:solidFill>
                <a:latin typeface="Verdana"/>
                <a:cs typeface="Verdana"/>
              </a:rPr>
              <a:t>CONSERVACIÓN</a:t>
            </a:r>
            <a:r>
              <a:rPr dirty="0" sz="8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21F1F"/>
                </a:solidFill>
                <a:latin typeface="Verdana"/>
                <a:cs typeface="Verdana"/>
              </a:rPr>
              <a:t>Y </a:t>
            </a:r>
            <a:r>
              <a:rPr dirty="0" sz="800" spc="-10">
                <a:solidFill>
                  <a:srgbClr val="221F1F"/>
                </a:solidFill>
                <a:latin typeface="Verdana"/>
                <a:cs typeface="Verdana"/>
              </a:rPr>
              <a:t>SALVAGUARDIA</a:t>
            </a:r>
            <a:endParaRPr sz="800">
              <a:latin typeface="Verdana"/>
              <a:cs typeface="Verdana"/>
            </a:endParaRPr>
          </a:p>
          <a:p>
            <a:pPr algn="r" marR="13335">
              <a:lnSpc>
                <a:spcPts val="595"/>
              </a:lnSpc>
            </a:pPr>
            <a:r>
              <a:rPr dirty="0" sz="600" spc="-70">
                <a:solidFill>
                  <a:srgbClr val="221F1F"/>
                </a:solidFill>
                <a:latin typeface="Verdana"/>
                <a:cs typeface="Verdana"/>
              </a:rPr>
              <a:t>MINISTERIO</a:t>
            </a:r>
            <a:r>
              <a:rPr dirty="0" sz="6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5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6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55">
                <a:solidFill>
                  <a:srgbClr val="221F1F"/>
                </a:solidFill>
                <a:latin typeface="Verdana"/>
                <a:cs typeface="Verdana"/>
              </a:rPr>
              <a:t>CULTURAS</a:t>
            </a:r>
            <a:r>
              <a:rPr dirty="0" sz="6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2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6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60">
                <a:solidFill>
                  <a:srgbClr val="221F1F"/>
                </a:solidFill>
                <a:latin typeface="Verdana"/>
                <a:cs typeface="Verdana"/>
              </a:rPr>
              <a:t>TURISMO</a:t>
            </a:r>
            <a:r>
              <a:rPr dirty="0" sz="6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55">
                <a:solidFill>
                  <a:srgbClr val="221F1F"/>
                </a:solidFill>
                <a:latin typeface="Verdana"/>
                <a:cs typeface="Verdana"/>
              </a:rPr>
              <a:t>DEL</a:t>
            </a:r>
            <a:r>
              <a:rPr dirty="0" sz="6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221F1F"/>
                </a:solidFill>
                <a:latin typeface="Verdana"/>
                <a:cs typeface="Verdana"/>
              </a:rPr>
              <a:t>ESTADO</a:t>
            </a:r>
            <a:endParaRPr sz="600">
              <a:latin typeface="Verdana"/>
              <a:cs typeface="Verdana"/>
            </a:endParaRPr>
          </a:p>
          <a:p>
            <a:pPr algn="r" marR="12700">
              <a:lnSpc>
                <a:spcPts val="555"/>
              </a:lnSpc>
            </a:pPr>
            <a:r>
              <a:rPr dirty="0" sz="600" spc="-35">
                <a:solidFill>
                  <a:srgbClr val="221F1F"/>
                </a:solidFill>
                <a:latin typeface="Verdana"/>
                <a:cs typeface="Verdana"/>
              </a:rPr>
              <a:t>PLURINACIONAL</a:t>
            </a:r>
            <a:r>
              <a:rPr dirty="0" sz="6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6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221F1F"/>
                </a:solidFill>
                <a:latin typeface="Verdana"/>
                <a:cs typeface="Verdana"/>
              </a:rPr>
              <a:t>BOLIVIA</a:t>
            </a:r>
            <a:endParaRPr sz="600">
              <a:latin typeface="Verdana"/>
              <a:cs typeface="Verdana"/>
            </a:endParaRPr>
          </a:p>
          <a:p>
            <a:pPr algn="r" marR="12065">
              <a:lnSpc>
                <a:spcPts val="890"/>
              </a:lnSpc>
            </a:pP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N</a:t>
            </a:r>
            <a:r>
              <a:rPr dirty="0" sz="800" spc="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65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800" spc="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R</a:t>
            </a:r>
            <a:r>
              <a:rPr dirty="0" sz="800" spc="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60">
                <a:solidFill>
                  <a:srgbClr val="221F1F"/>
                </a:solidFill>
                <a:latin typeface="Verdana"/>
                <a:cs typeface="Verdana"/>
              </a:rPr>
              <a:t>M</a:t>
            </a:r>
            <a:r>
              <a:rPr dirty="0" sz="800" spc="1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dirty="0" sz="800" spc="11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T</a:t>
            </a:r>
            <a:r>
              <a:rPr dirty="0" sz="800" spc="1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21F1F"/>
                </a:solidFill>
                <a:latin typeface="Verdana"/>
                <a:cs typeface="Verdana"/>
              </a:rPr>
              <a:t>I</a:t>
            </a:r>
            <a:r>
              <a:rPr dirty="0" sz="800" spc="1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21F1F"/>
                </a:solidFill>
                <a:latin typeface="Verdana"/>
                <a:cs typeface="Verdana"/>
              </a:rPr>
              <a:t>V</a:t>
            </a:r>
            <a:r>
              <a:rPr dirty="0" sz="800" spc="1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800" spc="-50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152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50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7"/>
            <a:ext cx="7559675" cy="5760085"/>
            <a:chOff x="0" y="37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"/>
              <a:ext cx="7559420" cy="575995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7791" y="476300"/>
              <a:ext cx="510540" cy="269875"/>
            </a:xfrm>
            <a:custGeom>
              <a:avLst/>
              <a:gdLst/>
              <a:ahLst/>
              <a:cxnLst/>
              <a:rect l="l" t="t" r="r" b="b"/>
              <a:pathLst>
                <a:path w="510540" h="269875">
                  <a:moveTo>
                    <a:pt x="395960" y="269697"/>
                  </a:moveTo>
                  <a:lnTo>
                    <a:pt x="434056" y="269697"/>
                  </a:lnTo>
                  <a:lnTo>
                    <a:pt x="434056" y="0"/>
                  </a:lnTo>
                  <a:lnTo>
                    <a:pt x="395960" y="0"/>
                  </a:lnTo>
                  <a:lnTo>
                    <a:pt x="395960" y="269697"/>
                  </a:lnTo>
                  <a:close/>
                </a:path>
                <a:path w="510540" h="269875">
                  <a:moveTo>
                    <a:pt x="472160" y="269697"/>
                  </a:moveTo>
                  <a:lnTo>
                    <a:pt x="510256" y="269697"/>
                  </a:lnTo>
                  <a:lnTo>
                    <a:pt x="510256" y="0"/>
                  </a:lnTo>
                  <a:lnTo>
                    <a:pt x="472160" y="0"/>
                  </a:lnTo>
                  <a:lnTo>
                    <a:pt x="472160" y="269697"/>
                  </a:lnTo>
                  <a:close/>
                </a:path>
                <a:path w="510540" h="269875">
                  <a:moveTo>
                    <a:pt x="328764" y="269697"/>
                  </a:moveTo>
                  <a:lnTo>
                    <a:pt x="366861" y="269697"/>
                  </a:lnTo>
                  <a:lnTo>
                    <a:pt x="366861" y="0"/>
                  </a:lnTo>
                  <a:lnTo>
                    <a:pt x="328764" y="0"/>
                  </a:lnTo>
                  <a:lnTo>
                    <a:pt x="328764" y="269697"/>
                  </a:lnTo>
                  <a:close/>
                </a:path>
                <a:path w="510540" h="269875">
                  <a:moveTo>
                    <a:pt x="261569" y="269697"/>
                  </a:moveTo>
                  <a:lnTo>
                    <a:pt x="299665" y="269697"/>
                  </a:lnTo>
                  <a:lnTo>
                    <a:pt x="299665" y="0"/>
                  </a:lnTo>
                  <a:lnTo>
                    <a:pt x="261569" y="0"/>
                  </a:lnTo>
                  <a:lnTo>
                    <a:pt x="261569" y="269697"/>
                  </a:lnTo>
                  <a:close/>
                </a:path>
                <a:path w="510540" h="269875">
                  <a:moveTo>
                    <a:pt x="194386" y="269697"/>
                  </a:moveTo>
                  <a:lnTo>
                    <a:pt x="232482" y="269697"/>
                  </a:lnTo>
                  <a:lnTo>
                    <a:pt x="232482" y="0"/>
                  </a:lnTo>
                  <a:lnTo>
                    <a:pt x="194386" y="0"/>
                  </a:lnTo>
                  <a:lnTo>
                    <a:pt x="194386" y="269697"/>
                  </a:lnTo>
                  <a:close/>
                </a:path>
                <a:path w="510540" h="269875">
                  <a:moveTo>
                    <a:pt x="0" y="269697"/>
                  </a:moveTo>
                  <a:lnTo>
                    <a:pt x="38096" y="269697"/>
                  </a:lnTo>
                  <a:lnTo>
                    <a:pt x="38096" y="0"/>
                  </a:lnTo>
                  <a:lnTo>
                    <a:pt x="0" y="0"/>
                  </a:lnTo>
                  <a:lnTo>
                    <a:pt x="0" y="269697"/>
                  </a:lnTo>
                  <a:close/>
                </a:path>
              </a:pathLst>
            </a:custGeom>
            <a:ln w="381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746" y="932383"/>
              <a:ext cx="155346" cy="1476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307" y="974801"/>
              <a:ext cx="69640" cy="6964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746" y="1346390"/>
              <a:ext cx="155346" cy="1476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307" y="1388822"/>
              <a:ext cx="69640" cy="6964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746" y="1749640"/>
              <a:ext cx="155346" cy="14761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307" y="1791906"/>
              <a:ext cx="69640" cy="6965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746" y="2170239"/>
              <a:ext cx="155346" cy="1476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307" y="2212682"/>
              <a:ext cx="69640" cy="6963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746" y="2605620"/>
              <a:ext cx="155346" cy="14761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5307" y="2647900"/>
              <a:ext cx="69640" cy="6964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746" y="2998800"/>
              <a:ext cx="155346" cy="14762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307" y="3041230"/>
              <a:ext cx="69640" cy="6963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746" y="3432619"/>
              <a:ext cx="155346" cy="14763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307" y="3474924"/>
              <a:ext cx="69640" cy="6964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57161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701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701" y="22809"/>
                  </a:lnTo>
                  <a:lnTo>
                    <a:pt x="3322701" y="0"/>
                  </a:lnTo>
                  <a:close/>
                </a:path>
              </a:pathLst>
            </a:custGeom>
            <a:solidFill>
              <a:srgbClr val="FF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79901" y="5218964"/>
              <a:ext cx="3322701" cy="2280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75863" y="4975783"/>
              <a:ext cx="592747" cy="370839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4340">
              <a:lnSpc>
                <a:spcPct val="100000"/>
              </a:lnSpc>
              <a:spcBef>
                <a:spcPts val="100"/>
              </a:spcBef>
            </a:pPr>
            <a:r>
              <a:rPr dirty="0" cap="small" sz="3000" spc="-355">
                <a:solidFill>
                  <a:srgbClr val="221F1F"/>
                </a:solidFill>
              </a:rPr>
              <a:t>Procesos</a:t>
            </a:r>
            <a:r>
              <a:rPr dirty="0" cap="small" sz="3000" spc="-145">
                <a:solidFill>
                  <a:srgbClr val="221F1F"/>
                </a:solidFill>
              </a:rPr>
              <a:t> </a:t>
            </a:r>
            <a:r>
              <a:rPr dirty="0" cap="small" sz="3000" spc="-415">
                <a:solidFill>
                  <a:srgbClr val="221F1F"/>
                </a:solidFill>
              </a:rPr>
              <a:t>de</a:t>
            </a:r>
            <a:r>
              <a:rPr dirty="0" cap="small" sz="3000" spc="-150">
                <a:solidFill>
                  <a:srgbClr val="221F1F"/>
                </a:solidFill>
              </a:rPr>
              <a:t> </a:t>
            </a:r>
            <a:r>
              <a:rPr dirty="0" cap="small" sz="3000" spc="-385">
                <a:solidFill>
                  <a:srgbClr val="221F1F"/>
                </a:solidFill>
              </a:rPr>
              <a:t>recuperación</a:t>
            </a:r>
            <a:endParaRPr sz="3000"/>
          </a:p>
        </p:txBody>
      </p:sp>
      <p:sp>
        <p:nvSpPr>
          <p:cNvPr id="24" name="object 2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algn="just" marL="12700" marR="5715">
              <a:lnSpc>
                <a:spcPts val="1100"/>
              </a:lnSpc>
              <a:spcBef>
                <a:spcPts val="215"/>
              </a:spcBef>
            </a:pPr>
            <a:r>
              <a:rPr dirty="0" spc="-90"/>
              <a:t>El</a:t>
            </a:r>
            <a:r>
              <a:rPr dirty="0" spc="-95"/>
              <a:t> </a:t>
            </a:r>
            <a:r>
              <a:rPr dirty="0" spc="-25"/>
              <a:t>objetivo</a:t>
            </a:r>
            <a:r>
              <a:rPr dirty="0" spc="-95"/>
              <a:t> </a:t>
            </a:r>
            <a:r>
              <a:rPr dirty="0" spc="45"/>
              <a:t>de</a:t>
            </a:r>
            <a:r>
              <a:rPr dirty="0" spc="-100"/>
              <a:t> </a:t>
            </a:r>
            <a:r>
              <a:rPr dirty="0"/>
              <a:t>la</a:t>
            </a:r>
            <a:r>
              <a:rPr dirty="0" spc="-85"/>
              <a:t> </a:t>
            </a:r>
            <a:r>
              <a:rPr dirty="0" spc="5"/>
              <a:t>recuperación</a:t>
            </a:r>
            <a:r>
              <a:rPr dirty="0" spc="-90"/>
              <a:t> </a:t>
            </a:r>
            <a:r>
              <a:rPr dirty="0" spc="-55"/>
              <a:t>es</a:t>
            </a:r>
            <a:r>
              <a:rPr dirty="0" spc="-90"/>
              <a:t> </a:t>
            </a:r>
            <a:r>
              <a:rPr dirty="0" spc="-60"/>
              <a:t>minimizar</a:t>
            </a:r>
            <a:r>
              <a:rPr dirty="0" spc="-95"/>
              <a:t> </a:t>
            </a:r>
            <a:r>
              <a:rPr dirty="0" spc="-45"/>
              <a:t>posteriores</a:t>
            </a:r>
            <a:r>
              <a:rPr dirty="0" spc="-100"/>
              <a:t> </a:t>
            </a:r>
            <a:r>
              <a:rPr dirty="0"/>
              <a:t>daños</a:t>
            </a:r>
            <a:r>
              <a:rPr dirty="0" spc="-90"/>
              <a:t> </a:t>
            </a:r>
            <a:r>
              <a:rPr dirty="0" spc="75"/>
              <a:t>a</a:t>
            </a:r>
            <a:r>
              <a:rPr dirty="0" spc="-100"/>
              <a:t> </a:t>
            </a:r>
            <a:r>
              <a:rPr dirty="0" spc="-60"/>
              <a:t>los</a:t>
            </a:r>
            <a:r>
              <a:rPr dirty="0" spc="-105"/>
              <a:t> </a:t>
            </a:r>
            <a:r>
              <a:rPr dirty="0" spc="-25"/>
              <a:t>bienes</a:t>
            </a:r>
            <a:r>
              <a:rPr dirty="0" spc="-75"/>
              <a:t> </a:t>
            </a:r>
            <a:r>
              <a:rPr dirty="0" spc="-30"/>
              <a:t>muebles</a:t>
            </a:r>
            <a:r>
              <a:rPr dirty="0" spc="-90"/>
              <a:t> </a:t>
            </a:r>
            <a:r>
              <a:rPr dirty="0" spc="15"/>
              <a:t>coleccionables</a:t>
            </a:r>
            <a:r>
              <a:rPr dirty="0" spc="-80"/>
              <a:t> </a:t>
            </a:r>
            <a:r>
              <a:rPr dirty="0" spc="-60"/>
              <a:t>y</a:t>
            </a:r>
            <a:r>
              <a:rPr dirty="0" spc="-95"/>
              <a:t> </a:t>
            </a:r>
            <a:r>
              <a:rPr dirty="0" spc="-20"/>
              <a:t>por</a:t>
            </a:r>
            <a:r>
              <a:rPr dirty="0" spc="-105"/>
              <a:t> </a:t>
            </a:r>
            <a:r>
              <a:rPr dirty="0" spc="25"/>
              <a:t>ende</a:t>
            </a:r>
            <a:r>
              <a:rPr dirty="0" spc="-80"/>
              <a:t> </a:t>
            </a:r>
            <a:r>
              <a:rPr dirty="0"/>
              <a:t>no</a:t>
            </a:r>
            <a:r>
              <a:rPr dirty="0" spc="-80"/>
              <a:t> </a:t>
            </a:r>
            <a:r>
              <a:rPr dirty="0" spc="-10"/>
              <a:t>remedian</a:t>
            </a:r>
            <a:r>
              <a:rPr dirty="0" spc="-75"/>
              <a:t> </a:t>
            </a:r>
            <a:r>
              <a:rPr dirty="0" spc="-20"/>
              <a:t>daños.</a:t>
            </a:r>
          </a:p>
          <a:p>
            <a:pPr algn="just" marL="12700" marR="6350">
              <a:lnSpc>
                <a:spcPts val="1100"/>
              </a:lnSpc>
              <a:spcBef>
                <a:spcPts val="1085"/>
              </a:spcBef>
            </a:pPr>
            <a:r>
              <a:rPr dirty="0"/>
              <a:t>Recuperación</a:t>
            </a:r>
            <a:r>
              <a:rPr dirty="0" spc="10"/>
              <a:t> </a:t>
            </a:r>
            <a:r>
              <a:rPr dirty="0"/>
              <a:t>de</a:t>
            </a:r>
            <a:r>
              <a:rPr dirty="0" spc="20"/>
              <a:t> </a:t>
            </a:r>
            <a:r>
              <a:rPr dirty="0"/>
              <a:t>colecciones,</a:t>
            </a:r>
            <a:r>
              <a:rPr dirty="0" spc="10"/>
              <a:t> </a:t>
            </a:r>
            <a:r>
              <a:rPr dirty="0"/>
              <a:t>recuperación</a:t>
            </a:r>
            <a:r>
              <a:rPr dirty="0" spc="25"/>
              <a:t> </a:t>
            </a:r>
            <a:r>
              <a:rPr dirty="0"/>
              <a:t>de</a:t>
            </a:r>
            <a:r>
              <a:rPr dirty="0" spc="25"/>
              <a:t> </a:t>
            </a:r>
            <a:r>
              <a:rPr dirty="0" spc="-70"/>
              <a:t>los</a:t>
            </a:r>
            <a:r>
              <a:rPr dirty="0" spc="15"/>
              <a:t> </a:t>
            </a:r>
            <a:r>
              <a:rPr dirty="0" spc="-60"/>
              <a:t>sistemas</a:t>
            </a:r>
            <a:r>
              <a:rPr dirty="0" spc="20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/>
              <a:t>datos</a:t>
            </a:r>
            <a:r>
              <a:rPr dirty="0" spc="15"/>
              <a:t> </a:t>
            </a:r>
            <a:r>
              <a:rPr dirty="0"/>
              <a:t>y</a:t>
            </a:r>
            <a:r>
              <a:rPr dirty="0" spc="15"/>
              <a:t> </a:t>
            </a:r>
            <a:r>
              <a:rPr dirty="0"/>
              <a:t>telecomunicaciones,</a:t>
            </a:r>
            <a:r>
              <a:rPr dirty="0" spc="25"/>
              <a:t> </a:t>
            </a:r>
            <a:r>
              <a:rPr dirty="0" spc="-10"/>
              <a:t>recupe- ración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 spc="-50"/>
              <a:t>las</a:t>
            </a:r>
            <a:r>
              <a:rPr dirty="0" spc="-30"/>
              <a:t> </a:t>
            </a:r>
            <a:r>
              <a:rPr dirty="0" spc="-10"/>
              <a:t>instalaciones.</a:t>
            </a:r>
          </a:p>
          <a:p>
            <a:pPr algn="just" marL="12700" marR="6350">
              <a:lnSpc>
                <a:spcPts val="1120"/>
              </a:lnSpc>
              <a:spcBef>
                <a:spcPts val="1090"/>
              </a:spcBef>
            </a:pPr>
            <a:r>
              <a:rPr dirty="0" spc="-80"/>
              <a:t>Se</a:t>
            </a:r>
            <a:r>
              <a:rPr dirty="0" spc="-85"/>
              <a:t> </a:t>
            </a:r>
            <a:r>
              <a:rPr dirty="0" spc="45"/>
              <a:t>debe</a:t>
            </a:r>
            <a:r>
              <a:rPr dirty="0" spc="-75"/>
              <a:t> </a:t>
            </a:r>
            <a:r>
              <a:rPr dirty="0" spc="-35"/>
              <a:t>verificar</a:t>
            </a:r>
            <a:r>
              <a:rPr dirty="0" spc="-85"/>
              <a:t> </a:t>
            </a:r>
            <a:r>
              <a:rPr dirty="0"/>
              <a:t>la</a:t>
            </a:r>
            <a:r>
              <a:rPr dirty="0" spc="-75"/>
              <a:t> </a:t>
            </a:r>
            <a:r>
              <a:rPr dirty="0" spc="-15"/>
              <a:t>integridad</a:t>
            </a:r>
            <a:r>
              <a:rPr dirty="0" spc="-80"/>
              <a:t> </a:t>
            </a:r>
            <a:r>
              <a:rPr dirty="0" spc="-45"/>
              <a:t>estructural</a:t>
            </a:r>
            <a:r>
              <a:rPr dirty="0" spc="-80"/>
              <a:t> </a:t>
            </a:r>
            <a:r>
              <a:rPr dirty="0" spc="-60"/>
              <a:t>y</a:t>
            </a:r>
            <a:r>
              <a:rPr dirty="0" spc="-85"/>
              <a:t> </a:t>
            </a:r>
            <a:r>
              <a:rPr dirty="0" spc="15"/>
              <a:t>n</a:t>
            </a:r>
            <a:r>
              <a:rPr dirty="0"/>
              <a:t>o</a:t>
            </a:r>
            <a:r>
              <a:rPr dirty="0" spc="-95"/>
              <a:t> </a:t>
            </a:r>
            <a:r>
              <a:rPr dirty="0" spc="-45"/>
              <a:t>estructural</a:t>
            </a:r>
            <a:r>
              <a:rPr dirty="0" spc="-80"/>
              <a:t> </a:t>
            </a:r>
            <a:r>
              <a:rPr dirty="0" spc="45"/>
              <a:t>de</a:t>
            </a:r>
            <a:r>
              <a:rPr dirty="0" spc="-90"/>
              <a:t> </a:t>
            </a:r>
            <a:r>
              <a:rPr dirty="0" spc="-60"/>
              <a:t>los</a:t>
            </a:r>
            <a:r>
              <a:rPr dirty="0" spc="-80"/>
              <a:t> </a:t>
            </a:r>
            <a:r>
              <a:rPr dirty="0" spc="-30"/>
              <a:t>edificios,</a:t>
            </a:r>
            <a:r>
              <a:rPr dirty="0" spc="-75"/>
              <a:t> </a:t>
            </a:r>
            <a:r>
              <a:rPr dirty="0" spc="-20"/>
              <a:t>el</a:t>
            </a:r>
            <a:r>
              <a:rPr dirty="0" spc="-85"/>
              <a:t> </a:t>
            </a:r>
            <a:r>
              <a:rPr dirty="0" spc="-10"/>
              <a:t>funcionamiento</a:t>
            </a:r>
            <a:r>
              <a:rPr dirty="0" spc="-85"/>
              <a:t> </a:t>
            </a:r>
            <a:r>
              <a:rPr dirty="0" spc="50"/>
              <a:t>de</a:t>
            </a:r>
            <a:r>
              <a:rPr dirty="0" spc="-90"/>
              <a:t> </a:t>
            </a:r>
            <a:r>
              <a:rPr dirty="0" spc="-60"/>
              <a:t>los</a:t>
            </a:r>
            <a:r>
              <a:rPr dirty="0" spc="-80"/>
              <a:t> </a:t>
            </a:r>
            <a:r>
              <a:rPr dirty="0" spc="-85"/>
              <a:t>siste-</a:t>
            </a:r>
            <a:r>
              <a:rPr dirty="0" spc="-95"/>
              <a:t> </a:t>
            </a:r>
            <a:r>
              <a:rPr dirty="0" spc="-40"/>
              <a:t>mas</a:t>
            </a:r>
            <a:r>
              <a:rPr dirty="0" spc="-80"/>
              <a:t> </a:t>
            </a:r>
            <a:r>
              <a:rPr dirty="0" spc="-5"/>
              <a:t>mecánicos,</a:t>
            </a:r>
            <a:r>
              <a:rPr dirty="0" spc="-80"/>
              <a:t> </a:t>
            </a:r>
            <a:r>
              <a:rPr dirty="0" spc="-15"/>
              <a:t>eléctricos</a:t>
            </a:r>
            <a:r>
              <a:rPr dirty="0" spc="-80"/>
              <a:t> </a:t>
            </a:r>
            <a:r>
              <a:rPr dirty="0" spc="-60"/>
              <a:t>y</a:t>
            </a:r>
            <a:r>
              <a:rPr dirty="0" spc="-75"/>
              <a:t> </a:t>
            </a:r>
            <a:r>
              <a:rPr dirty="0" spc="45"/>
              <a:t>de</a:t>
            </a:r>
            <a:r>
              <a:rPr dirty="0" spc="-80"/>
              <a:t> </a:t>
            </a:r>
            <a:r>
              <a:rPr dirty="0" spc="-25"/>
              <a:t>plomería,</a:t>
            </a:r>
            <a:r>
              <a:rPr dirty="0" spc="-80"/>
              <a:t> </a:t>
            </a:r>
            <a:r>
              <a:rPr dirty="0" spc="-50"/>
              <a:t>así</a:t>
            </a:r>
            <a:r>
              <a:rPr dirty="0" spc="-80"/>
              <a:t> </a:t>
            </a:r>
            <a:r>
              <a:rPr dirty="0" spc="35"/>
              <a:t>como</a:t>
            </a:r>
            <a:r>
              <a:rPr dirty="0" spc="-80"/>
              <a:t> </a:t>
            </a:r>
            <a:r>
              <a:rPr dirty="0" spc="-50"/>
              <a:t>las</a:t>
            </a:r>
            <a:r>
              <a:rPr dirty="0" spc="-80"/>
              <a:t> </a:t>
            </a:r>
            <a:r>
              <a:rPr dirty="0"/>
              <a:t>telecomunicaciones</a:t>
            </a:r>
            <a:r>
              <a:rPr dirty="0" spc="-80"/>
              <a:t> </a:t>
            </a:r>
            <a:r>
              <a:rPr dirty="0" spc="-35"/>
              <a:t>(según</a:t>
            </a:r>
            <a:r>
              <a:rPr dirty="0" spc="-80"/>
              <a:t> </a:t>
            </a:r>
            <a:r>
              <a:rPr dirty="0" spc="-20"/>
              <a:t>el</a:t>
            </a:r>
            <a:r>
              <a:rPr dirty="0" spc="-70"/>
              <a:t> </a:t>
            </a:r>
            <a:r>
              <a:rPr dirty="0" spc="-45"/>
              <a:t>lugar).</a:t>
            </a:r>
          </a:p>
          <a:p>
            <a:pPr algn="just" marL="12700" marR="5080">
              <a:lnSpc>
                <a:spcPts val="1100"/>
              </a:lnSpc>
              <a:spcBef>
                <a:spcPts val="1075"/>
              </a:spcBef>
            </a:pPr>
            <a:r>
              <a:rPr dirty="0"/>
              <a:t>La</a:t>
            </a:r>
            <a:r>
              <a:rPr dirty="0" spc="10"/>
              <a:t> </a:t>
            </a:r>
            <a:r>
              <a:rPr dirty="0"/>
              <a:t>evaluación</a:t>
            </a:r>
            <a:r>
              <a:rPr dirty="0" spc="10"/>
              <a:t> </a:t>
            </a:r>
            <a:r>
              <a:rPr dirty="0" spc="-25"/>
              <a:t>incluirá</a:t>
            </a:r>
            <a:r>
              <a:rPr dirty="0" spc="10"/>
              <a:t> </a:t>
            </a:r>
            <a:r>
              <a:rPr dirty="0"/>
              <a:t>paredes</a:t>
            </a:r>
            <a:r>
              <a:rPr dirty="0" spc="10"/>
              <a:t> </a:t>
            </a:r>
            <a:r>
              <a:rPr dirty="0"/>
              <a:t>de</a:t>
            </a:r>
            <a:r>
              <a:rPr dirty="0" spc="20"/>
              <a:t> </a:t>
            </a:r>
            <a:r>
              <a:rPr dirty="0" spc="-10"/>
              <a:t>edificios</a:t>
            </a:r>
            <a:r>
              <a:rPr dirty="0" spc="15"/>
              <a:t> </a:t>
            </a:r>
            <a:r>
              <a:rPr dirty="0"/>
              <a:t>y</a:t>
            </a:r>
            <a:r>
              <a:rPr dirty="0" spc="10"/>
              <a:t> </a:t>
            </a:r>
            <a:r>
              <a:rPr dirty="0" spc="-45"/>
              <a:t>estructuras</a:t>
            </a:r>
            <a:r>
              <a:rPr dirty="0" spc="20"/>
              <a:t> </a:t>
            </a:r>
            <a:r>
              <a:rPr dirty="0" spc="-40"/>
              <a:t>sólidas,</a:t>
            </a:r>
            <a:r>
              <a:rPr dirty="0" spc="5"/>
              <a:t> </a:t>
            </a:r>
            <a:r>
              <a:rPr dirty="0"/>
              <a:t>además</a:t>
            </a:r>
            <a:r>
              <a:rPr dirty="0" spc="65"/>
              <a:t> </a:t>
            </a:r>
            <a:r>
              <a:rPr dirty="0"/>
              <a:t>del</a:t>
            </a:r>
            <a:r>
              <a:rPr dirty="0" spc="15"/>
              <a:t> </a:t>
            </a:r>
            <a:r>
              <a:rPr dirty="0"/>
              <a:t>tejado</a:t>
            </a:r>
            <a:r>
              <a:rPr dirty="0" spc="15"/>
              <a:t> </a:t>
            </a:r>
            <a:r>
              <a:rPr dirty="0"/>
              <a:t>o</a:t>
            </a:r>
            <a:r>
              <a:rPr dirty="0" spc="10"/>
              <a:t> </a:t>
            </a:r>
            <a:r>
              <a:rPr dirty="0"/>
              <a:t>cubierta,</a:t>
            </a:r>
            <a:r>
              <a:rPr dirty="0" spc="20"/>
              <a:t> </a:t>
            </a:r>
            <a:r>
              <a:rPr dirty="0" spc="-20"/>
              <a:t>ana- </a:t>
            </a:r>
            <a:r>
              <a:rPr dirty="0" spc="-30"/>
              <a:t>queles</a:t>
            </a:r>
            <a:r>
              <a:rPr dirty="0" spc="-50"/>
              <a:t> </a:t>
            </a:r>
            <a:r>
              <a:rPr dirty="0" spc="-10"/>
              <a:t>bien</a:t>
            </a:r>
            <a:r>
              <a:rPr dirty="0" spc="-45"/>
              <a:t> </a:t>
            </a:r>
            <a:r>
              <a:rPr dirty="0" spc="-10"/>
              <a:t>sujetos.</a:t>
            </a:r>
          </a:p>
          <a:p>
            <a:pPr algn="just" marL="12700" marR="31115">
              <a:lnSpc>
                <a:spcPts val="1160"/>
              </a:lnSpc>
              <a:spcBef>
                <a:spcPts val="990"/>
              </a:spcBef>
            </a:pPr>
            <a:r>
              <a:rPr dirty="0" spc="-15"/>
              <a:t>La</a:t>
            </a:r>
            <a:r>
              <a:rPr dirty="0" spc="-110"/>
              <a:t> </a:t>
            </a:r>
            <a:r>
              <a:rPr dirty="0" spc="15"/>
              <a:t>documentación</a:t>
            </a:r>
            <a:r>
              <a:rPr dirty="0" spc="-105"/>
              <a:t> </a:t>
            </a:r>
            <a:r>
              <a:rPr dirty="0" spc="45"/>
              <a:t>de</a:t>
            </a:r>
            <a:r>
              <a:rPr dirty="0" spc="-114"/>
              <a:t> </a:t>
            </a:r>
            <a:r>
              <a:rPr dirty="0" spc="-60"/>
              <a:t>los</a:t>
            </a:r>
            <a:r>
              <a:rPr dirty="0" spc="-114"/>
              <a:t> </a:t>
            </a:r>
            <a:r>
              <a:rPr dirty="0" spc="-5"/>
              <a:t>daños</a:t>
            </a:r>
            <a:r>
              <a:rPr dirty="0" spc="-100"/>
              <a:t> </a:t>
            </a:r>
            <a:r>
              <a:rPr dirty="0" spc="-50"/>
              <a:t>físicos</a:t>
            </a:r>
            <a:r>
              <a:rPr dirty="0" spc="-114"/>
              <a:t> </a:t>
            </a:r>
            <a:r>
              <a:rPr dirty="0" spc="-50"/>
              <a:t>es</a:t>
            </a:r>
            <a:r>
              <a:rPr dirty="0" spc="-105"/>
              <a:t> </a:t>
            </a:r>
            <a:r>
              <a:rPr dirty="0" spc="-40"/>
              <a:t>un</a:t>
            </a:r>
            <a:r>
              <a:rPr dirty="0" spc="-110"/>
              <a:t> </a:t>
            </a:r>
            <a:r>
              <a:rPr dirty="0" spc="15"/>
              <a:t>aspecto</a:t>
            </a:r>
            <a:r>
              <a:rPr dirty="0" spc="-120"/>
              <a:t> </a:t>
            </a:r>
            <a:r>
              <a:rPr dirty="0" spc="-25"/>
              <a:t>crítico,</a:t>
            </a:r>
            <a:r>
              <a:rPr dirty="0" spc="-110"/>
              <a:t> </a:t>
            </a:r>
            <a:r>
              <a:rPr dirty="0"/>
              <a:t>no</a:t>
            </a:r>
            <a:r>
              <a:rPr dirty="0" spc="-105"/>
              <a:t> </a:t>
            </a:r>
            <a:r>
              <a:rPr dirty="0" spc="-35"/>
              <a:t>solo</a:t>
            </a:r>
            <a:r>
              <a:rPr dirty="0" spc="-120"/>
              <a:t> </a:t>
            </a:r>
            <a:r>
              <a:rPr dirty="0" spc="15"/>
              <a:t>para</a:t>
            </a:r>
            <a:r>
              <a:rPr dirty="0" spc="-110"/>
              <a:t> </a:t>
            </a:r>
            <a:r>
              <a:rPr dirty="0" spc="-40"/>
              <a:t>salvar</a:t>
            </a:r>
            <a:r>
              <a:rPr dirty="0" spc="-110"/>
              <a:t> </a:t>
            </a:r>
            <a:r>
              <a:rPr dirty="0" spc="-60"/>
              <a:t>y</a:t>
            </a:r>
            <a:r>
              <a:rPr dirty="0" spc="-110"/>
              <a:t> </a:t>
            </a:r>
            <a:r>
              <a:rPr dirty="0" spc="-25"/>
              <a:t>conservar</a:t>
            </a:r>
            <a:r>
              <a:rPr dirty="0" spc="-110"/>
              <a:t> </a:t>
            </a:r>
            <a:r>
              <a:rPr dirty="0" spc="-60"/>
              <a:t>los</a:t>
            </a:r>
            <a:r>
              <a:rPr dirty="0" spc="-114"/>
              <a:t> </a:t>
            </a:r>
            <a:r>
              <a:rPr dirty="0" spc="-30"/>
              <a:t>edificios</a:t>
            </a:r>
            <a:r>
              <a:rPr dirty="0" spc="-95"/>
              <a:t> </a:t>
            </a:r>
            <a:r>
              <a:rPr dirty="0" spc="-55"/>
              <a:t>históricos,</a:t>
            </a:r>
            <a:r>
              <a:rPr dirty="0" spc="-75"/>
              <a:t> </a:t>
            </a:r>
            <a:r>
              <a:rPr dirty="0" spc="-55"/>
              <a:t>sino</a:t>
            </a:r>
            <a:r>
              <a:rPr dirty="0" spc="-80"/>
              <a:t> </a:t>
            </a:r>
            <a:r>
              <a:rPr dirty="0" spc="15"/>
              <a:t>para</a:t>
            </a:r>
            <a:r>
              <a:rPr dirty="0" spc="-70"/>
              <a:t> </a:t>
            </a:r>
            <a:r>
              <a:rPr dirty="0" spc="-10"/>
              <a:t>reclamar</a:t>
            </a:r>
            <a:r>
              <a:rPr dirty="0" spc="-80"/>
              <a:t> </a:t>
            </a:r>
            <a:r>
              <a:rPr dirty="0" spc="-20"/>
              <a:t>el</a:t>
            </a:r>
            <a:r>
              <a:rPr dirty="0" spc="-65"/>
              <a:t> </a:t>
            </a:r>
            <a:r>
              <a:rPr dirty="0" spc="-40"/>
              <a:t>seguro,</a:t>
            </a:r>
            <a:r>
              <a:rPr dirty="0" spc="-75"/>
              <a:t> </a:t>
            </a:r>
            <a:r>
              <a:rPr dirty="0" spc="-55"/>
              <a:t>se</a:t>
            </a:r>
            <a:r>
              <a:rPr dirty="0" spc="-80"/>
              <a:t> </a:t>
            </a:r>
            <a:r>
              <a:rPr dirty="0" spc="45"/>
              <a:t>debe</a:t>
            </a:r>
            <a:r>
              <a:rPr dirty="0" spc="-80"/>
              <a:t> </a:t>
            </a:r>
            <a:r>
              <a:rPr dirty="0" spc="-40"/>
              <a:t>realizar</a:t>
            </a:r>
            <a:r>
              <a:rPr dirty="0" spc="-70"/>
              <a:t> </a:t>
            </a:r>
            <a:r>
              <a:rPr dirty="0"/>
              <a:t>la</a:t>
            </a:r>
            <a:r>
              <a:rPr dirty="0" spc="-75"/>
              <a:t> </a:t>
            </a:r>
            <a:r>
              <a:rPr dirty="0" spc="15"/>
              <a:t>documentación</a:t>
            </a:r>
            <a:r>
              <a:rPr dirty="0" spc="-75"/>
              <a:t> </a:t>
            </a:r>
            <a:r>
              <a:rPr dirty="0" spc="-20"/>
              <a:t>por</a:t>
            </a:r>
            <a:r>
              <a:rPr dirty="0" spc="-70"/>
              <a:t> </a:t>
            </a:r>
            <a:r>
              <a:rPr dirty="0" spc="-35"/>
              <a:t>escrito</a:t>
            </a:r>
            <a:r>
              <a:rPr dirty="0" spc="-85"/>
              <a:t> </a:t>
            </a:r>
            <a:r>
              <a:rPr dirty="0" spc="35"/>
              <a:t>como</a:t>
            </a:r>
            <a:r>
              <a:rPr dirty="0" spc="-65"/>
              <a:t> </a:t>
            </a:r>
            <a:r>
              <a:rPr dirty="0" spc="-35"/>
              <a:t>respaldo.</a:t>
            </a:r>
          </a:p>
          <a:p>
            <a:pPr algn="just" marL="12700" marR="5715">
              <a:lnSpc>
                <a:spcPts val="1100"/>
              </a:lnSpc>
              <a:spcBef>
                <a:spcPts val="1105"/>
              </a:spcBef>
            </a:pPr>
            <a:r>
              <a:rPr dirty="0"/>
              <a:t>Para </a:t>
            </a:r>
            <a:r>
              <a:rPr dirty="0" spc="-55"/>
              <a:t>movilizar</a:t>
            </a:r>
            <a:r>
              <a:rPr dirty="0"/>
              <a:t> </a:t>
            </a:r>
            <a:r>
              <a:rPr dirty="0" spc="-25"/>
              <a:t>obras</a:t>
            </a:r>
            <a:r>
              <a:rPr dirty="0"/>
              <a:t> de</a:t>
            </a:r>
            <a:r>
              <a:rPr dirty="0" spc="15"/>
              <a:t> </a:t>
            </a:r>
            <a:r>
              <a:rPr dirty="0" spc="-20"/>
              <a:t>arte</a:t>
            </a:r>
            <a:r>
              <a:rPr dirty="0"/>
              <a:t> </a:t>
            </a:r>
            <a:r>
              <a:rPr dirty="0" spc="-90"/>
              <a:t>es</a:t>
            </a:r>
            <a:r>
              <a:rPr dirty="0" spc="5"/>
              <a:t> </a:t>
            </a:r>
            <a:r>
              <a:rPr dirty="0" spc="-10"/>
              <a:t>necesario</a:t>
            </a:r>
            <a:r>
              <a:rPr dirty="0"/>
              <a:t> que </a:t>
            </a:r>
            <a:r>
              <a:rPr dirty="0" spc="80"/>
              <a:t>cada</a:t>
            </a:r>
            <a:r>
              <a:rPr dirty="0" spc="5"/>
              <a:t> </a:t>
            </a:r>
            <a:r>
              <a:rPr dirty="0" spc="-10"/>
              <a:t>trabajador</a:t>
            </a:r>
            <a:r>
              <a:rPr dirty="0"/>
              <a:t> o</a:t>
            </a:r>
            <a:r>
              <a:rPr dirty="0" spc="-5"/>
              <a:t> </a:t>
            </a:r>
            <a:r>
              <a:rPr dirty="0" spc="-35"/>
              <a:t>voluntario</a:t>
            </a:r>
            <a:r>
              <a:rPr dirty="0"/>
              <a:t> reciba</a:t>
            </a:r>
            <a:r>
              <a:rPr dirty="0" spc="5"/>
              <a:t> </a:t>
            </a:r>
            <a:r>
              <a:rPr dirty="0"/>
              <a:t>capacitación</a:t>
            </a:r>
            <a:r>
              <a:rPr dirty="0" spc="15"/>
              <a:t> </a:t>
            </a:r>
            <a:r>
              <a:rPr dirty="0" spc="-10"/>
              <a:t>sobre aspectos</a:t>
            </a:r>
            <a:r>
              <a:rPr dirty="0" spc="-45"/>
              <a:t> </a:t>
            </a:r>
            <a:r>
              <a:rPr dirty="0" spc="-10"/>
              <a:t>básicos</a:t>
            </a:r>
            <a:r>
              <a:rPr dirty="0" spc="-45"/>
              <a:t> </a:t>
            </a:r>
            <a:r>
              <a:rPr dirty="0"/>
              <a:t>del</a:t>
            </a:r>
            <a:r>
              <a:rPr dirty="0" spc="-40"/>
              <a:t> </a:t>
            </a:r>
            <a:r>
              <a:rPr dirty="0" spc="-10"/>
              <a:t>manejo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 spc="-25"/>
              <a:t>obras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 spc="-20"/>
              <a:t>arte</a:t>
            </a:r>
            <a:r>
              <a:rPr dirty="0" spc="-35"/>
              <a:t> </a:t>
            </a:r>
            <a:r>
              <a:rPr dirty="0" spc="-20"/>
              <a:t>durante</a:t>
            </a:r>
            <a:r>
              <a:rPr dirty="0" spc="-45"/>
              <a:t> </a:t>
            </a:r>
            <a:r>
              <a:rPr dirty="0"/>
              <a:t>una</a:t>
            </a:r>
            <a:r>
              <a:rPr dirty="0" spc="-35"/>
              <a:t> </a:t>
            </a:r>
            <a:r>
              <a:rPr dirty="0" spc="-10"/>
              <a:t>emergencia.</a:t>
            </a:r>
          </a:p>
          <a:p>
            <a:pPr algn="just" marL="12700" marR="6350">
              <a:lnSpc>
                <a:spcPts val="1100"/>
              </a:lnSpc>
              <a:spcBef>
                <a:spcPts val="1100"/>
              </a:spcBef>
            </a:pPr>
            <a:r>
              <a:rPr dirty="0" spc="-90"/>
              <a:t>Existen</a:t>
            </a:r>
            <a:r>
              <a:rPr dirty="0"/>
              <a:t> </a:t>
            </a:r>
            <a:r>
              <a:rPr dirty="0" spc="-25"/>
              <a:t>algunas</a:t>
            </a:r>
            <a:r>
              <a:rPr dirty="0" spc="-60"/>
              <a:t> </a:t>
            </a:r>
            <a:r>
              <a:rPr dirty="0" spc="-55"/>
              <a:t>reglas</a:t>
            </a:r>
            <a:r>
              <a:rPr dirty="0" spc="-35"/>
              <a:t> </a:t>
            </a:r>
            <a:r>
              <a:rPr dirty="0" spc="-20"/>
              <a:t>básicas</a:t>
            </a:r>
            <a:r>
              <a:rPr dirty="0" spc="-65"/>
              <a:t> </a:t>
            </a:r>
            <a:r>
              <a:rPr dirty="0"/>
              <a:t>que</a:t>
            </a:r>
            <a:r>
              <a:rPr dirty="0" spc="-35"/>
              <a:t> </a:t>
            </a:r>
            <a:r>
              <a:rPr dirty="0" spc="-150"/>
              <a:t>se</a:t>
            </a:r>
            <a:r>
              <a:rPr dirty="0" spc="60"/>
              <a:t> </a:t>
            </a:r>
            <a:r>
              <a:rPr dirty="0"/>
              <a:t>debe </a:t>
            </a:r>
            <a:r>
              <a:rPr dirty="0" spc="-70"/>
              <a:t>seguir</a:t>
            </a:r>
            <a:r>
              <a:rPr dirty="0"/>
              <a:t> </a:t>
            </a:r>
            <a:r>
              <a:rPr dirty="0" spc="-30"/>
              <a:t>en</a:t>
            </a:r>
            <a:r>
              <a:rPr dirty="0" spc="-15"/>
              <a:t> </a:t>
            </a:r>
            <a:r>
              <a:rPr dirty="0" spc="-80"/>
              <a:t>estos</a:t>
            </a:r>
            <a:r>
              <a:rPr dirty="0" spc="-10"/>
              <a:t> </a:t>
            </a:r>
            <a:r>
              <a:rPr dirty="0" spc="-60"/>
              <a:t>casos:</a:t>
            </a:r>
            <a:r>
              <a:rPr dirty="0" spc="-5"/>
              <a:t> </a:t>
            </a:r>
            <a:r>
              <a:rPr dirty="0" spc="-30"/>
              <a:t>No </a:t>
            </a:r>
            <a:r>
              <a:rPr dirty="0" spc="-50"/>
              <a:t>mover</a:t>
            </a:r>
            <a:r>
              <a:rPr dirty="0" spc="-10"/>
              <a:t> </a:t>
            </a:r>
            <a:r>
              <a:rPr dirty="0" spc="-100"/>
              <a:t>un</a:t>
            </a:r>
            <a:r>
              <a:rPr dirty="0" spc="15"/>
              <a:t> </a:t>
            </a:r>
            <a:r>
              <a:rPr dirty="0" spc="-20"/>
              <a:t>objeto</a:t>
            </a:r>
            <a:r>
              <a:rPr dirty="0" spc="-10"/>
              <a:t> </a:t>
            </a:r>
            <a:r>
              <a:rPr dirty="0" spc="-45"/>
              <a:t>salvo</a:t>
            </a:r>
            <a:r>
              <a:rPr dirty="0" spc="-10"/>
              <a:t> </a:t>
            </a:r>
            <a:r>
              <a:rPr dirty="0"/>
              <a:t>que </a:t>
            </a:r>
            <a:r>
              <a:rPr dirty="0" spc="-25"/>
              <a:t>sea</a:t>
            </a:r>
            <a:r>
              <a:rPr dirty="0"/>
              <a:t> </a:t>
            </a:r>
            <a:r>
              <a:rPr dirty="0" spc="-25"/>
              <a:t>muy </a:t>
            </a:r>
            <a:r>
              <a:rPr dirty="0" spc="-20"/>
              <a:t>necesario,</a:t>
            </a:r>
            <a:r>
              <a:rPr dirty="0" spc="-30"/>
              <a:t> </a:t>
            </a:r>
            <a:r>
              <a:rPr dirty="0"/>
              <a:t>No</a:t>
            </a:r>
            <a:r>
              <a:rPr dirty="0" spc="-30"/>
              <a:t> </a:t>
            </a:r>
            <a:r>
              <a:rPr dirty="0" spc="-10"/>
              <a:t>dejar</a:t>
            </a:r>
            <a:r>
              <a:rPr dirty="0" spc="-25"/>
              <a:t> objetos </a:t>
            </a:r>
            <a:r>
              <a:rPr dirty="0"/>
              <a:t>en</a:t>
            </a:r>
            <a:r>
              <a:rPr dirty="0" spc="-25"/>
              <a:t> </a:t>
            </a:r>
            <a:r>
              <a:rPr dirty="0"/>
              <a:t>el</a:t>
            </a:r>
            <a:r>
              <a:rPr dirty="0" spc="-20"/>
              <a:t> </a:t>
            </a:r>
            <a:r>
              <a:rPr dirty="0" spc="-40"/>
              <a:t>piso,</a:t>
            </a:r>
            <a:r>
              <a:rPr dirty="0" spc="-25"/>
              <a:t> </a:t>
            </a:r>
            <a:r>
              <a:rPr dirty="0"/>
              <a:t>transporte</a:t>
            </a:r>
            <a:r>
              <a:rPr dirty="0" spc="250"/>
              <a:t> </a:t>
            </a:r>
            <a:r>
              <a:rPr dirty="0"/>
              <a:t>el</a:t>
            </a:r>
            <a:r>
              <a:rPr dirty="0" spc="-20"/>
              <a:t> </a:t>
            </a:r>
            <a:r>
              <a:rPr dirty="0"/>
              <a:t>objeto</a:t>
            </a:r>
            <a:r>
              <a:rPr dirty="0" spc="-35"/>
              <a:t> </a:t>
            </a:r>
            <a:r>
              <a:rPr dirty="0"/>
              <a:t>con</a:t>
            </a:r>
            <a:r>
              <a:rPr dirty="0" spc="-10"/>
              <a:t> </a:t>
            </a:r>
            <a:r>
              <a:rPr dirty="0"/>
              <a:t>la</a:t>
            </a:r>
            <a:r>
              <a:rPr dirty="0" spc="-20"/>
              <a:t> mayor</a:t>
            </a:r>
            <a:r>
              <a:rPr dirty="0" spc="-10"/>
              <a:t> </a:t>
            </a:r>
            <a:r>
              <a:rPr dirty="0"/>
              <a:t>comodidad</a:t>
            </a:r>
            <a:r>
              <a:rPr dirty="0" spc="-25"/>
              <a:t> posible, </a:t>
            </a:r>
            <a:r>
              <a:rPr dirty="0"/>
              <a:t>en</a:t>
            </a:r>
            <a:r>
              <a:rPr dirty="0" spc="-20"/>
              <a:t> </a:t>
            </a:r>
            <a:r>
              <a:rPr dirty="0" spc="-25"/>
              <a:t>una </a:t>
            </a:r>
            <a:r>
              <a:rPr dirty="0" spc="-30"/>
              <a:t>escultura</a:t>
            </a:r>
            <a:r>
              <a:rPr dirty="0" spc="-25"/>
              <a:t> </a:t>
            </a:r>
            <a:r>
              <a:rPr dirty="0" spc="-50"/>
              <a:t>es</a:t>
            </a:r>
            <a:r>
              <a:rPr dirty="0" spc="-15"/>
              <a:t> </a:t>
            </a:r>
            <a:r>
              <a:rPr dirty="0" spc="-10"/>
              <a:t>necesario</a:t>
            </a:r>
            <a:r>
              <a:rPr dirty="0" spc="-20"/>
              <a:t> </a:t>
            </a:r>
            <a:r>
              <a:rPr dirty="0" spc="-40"/>
              <a:t>transportar</a:t>
            </a:r>
            <a:r>
              <a:rPr dirty="0" spc="-20"/>
              <a:t> </a:t>
            </a:r>
            <a:r>
              <a:rPr dirty="0" spc="-35"/>
              <a:t>siempre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/>
              <a:t>la</a:t>
            </a:r>
            <a:r>
              <a:rPr dirty="0" spc="-5"/>
              <a:t> </a:t>
            </a:r>
            <a:r>
              <a:rPr dirty="0"/>
              <a:t>base,</a:t>
            </a:r>
            <a:r>
              <a:rPr dirty="0" spc="-25"/>
              <a:t> </a:t>
            </a:r>
            <a:r>
              <a:rPr dirty="0" spc="-20"/>
              <a:t>identifique</a:t>
            </a:r>
            <a:r>
              <a:rPr dirty="0" spc="-10"/>
              <a:t> </a:t>
            </a:r>
            <a:r>
              <a:rPr dirty="0" spc="-30"/>
              <a:t>un</a:t>
            </a:r>
            <a:r>
              <a:rPr dirty="0" spc="-20"/>
              <a:t> lugar</a:t>
            </a:r>
            <a:r>
              <a:rPr dirty="0" spc="-25"/>
              <a:t> </a:t>
            </a:r>
            <a:r>
              <a:rPr dirty="0" spc="-30"/>
              <a:t>seguro</a:t>
            </a:r>
            <a:r>
              <a:rPr dirty="0" spc="-25"/>
              <a:t> </a:t>
            </a:r>
            <a:r>
              <a:rPr dirty="0"/>
              <a:t>para</a:t>
            </a:r>
            <a:r>
              <a:rPr dirty="0" spc="-25"/>
              <a:t> </a:t>
            </a:r>
            <a:r>
              <a:rPr dirty="0"/>
              <a:t>la</a:t>
            </a:r>
            <a:r>
              <a:rPr dirty="0" spc="-20"/>
              <a:t> </a:t>
            </a:r>
            <a:r>
              <a:rPr dirty="0" spc="-10"/>
              <a:t>evacuación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 spc="-50"/>
              <a:t>las</a:t>
            </a:r>
            <a:r>
              <a:rPr dirty="0" spc="-20"/>
              <a:t> </a:t>
            </a:r>
            <a:r>
              <a:rPr dirty="0" spc="-35"/>
              <a:t>piezas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 spc="-10"/>
              <a:t>colección.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409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51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7"/>
            <a:ext cx="7559675" cy="5760085"/>
            <a:chOff x="0" y="37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"/>
              <a:ext cx="7559420" cy="575995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47" y="504012"/>
              <a:ext cx="155346" cy="147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508" y="546315"/>
              <a:ext cx="69640" cy="6963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947" y="777582"/>
              <a:ext cx="155346" cy="14761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508" y="820000"/>
              <a:ext cx="69640" cy="6963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947" y="1067384"/>
              <a:ext cx="155346" cy="14762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508" y="1109789"/>
              <a:ext cx="69640" cy="6965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1947" y="1479638"/>
              <a:ext cx="155346" cy="14761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508" y="1521905"/>
              <a:ext cx="69640" cy="6965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947" y="2032190"/>
              <a:ext cx="155346" cy="14763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508" y="2074622"/>
              <a:ext cx="69640" cy="6964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1947" y="2449791"/>
              <a:ext cx="155346" cy="14761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5508" y="2492198"/>
              <a:ext cx="69640" cy="6964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1947" y="2865589"/>
              <a:ext cx="155346" cy="14761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5508" y="2907996"/>
              <a:ext cx="69640" cy="6964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947" y="3292170"/>
              <a:ext cx="155346" cy="14762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5508" y="3334589"/>
              <a:ext cx="69640" cy="6964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57161" y="5218963"/>
              <a:ext cx="3322954" cy="38100"/>
            </a:xfrm>
            <a:custGeom>
              <a:avLst/>
              <a:gdLst/>
              <a:ahLst/>
              <a:cxnLst/>
              <a:rect l="l" t="t" r="r" b="b"/>
              <a:pathLst>
                <a:path w="3322954" h="38100">
                  <a:moveTo>
                    <a:pt x="3322701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322701" y="38100"/>
                  </a:lnTo>
                  <a:lnTo>
                    <a:pt x="3322701" y="0"/>
                  </a:lnTo>
                  <a:close/>
                </a:path>
              </a:pathLst>
            </a:custGeom>
            <a:solidFill>
              <a:srgbClr val="FF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79901" y="5218964"/>
              <a:ext cx="3322701" cy="2280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75863" y="4975783"/>
              <a:ext cx="592747" cy="370839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735583" y="481329"/>
            <a:ext cx="6385560" cy="3110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No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mover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piezas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colección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menos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sea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sumamente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necesario.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Proteger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objetos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contra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otros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daños.</a:t>
            </a:r>
            <a:endParaRPr sz="1000">
              <a:latin typeface="Verdana"/>
              <a:cs typeface="Verdana"/>
            </a:endParaRPr>
          </a:p>
          <a:p>
            <a:pPr marL="12700" marR="31750">
              <a:lnSpc>
                <a:spcPts val="1100"/>
              </a:lnSpc>
              <a:spcBef>
                <a:spcPts val="1105"/>
              </a:spcBef>
            </a:pP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Cuando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disponga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un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lugar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seguro,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separar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objetos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dañados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estén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intactos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tratar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mantener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condiciones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ambientales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había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antes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emergencia.</a:t>
            </a:r>
            <a:endParaRPr sz="1000">
              <a:latin typeface="Verdana"/>
              <a:cs typeface="Verdana"/>
            </a:endParaRPr>
          </a:p>
          <a:p>
            <a:pPr algn="just" marL="12700" marR="10160">
              <a:lnSpc>
                <a:spcPct val="92100"/>
              </a:lnSpc>
              <a:spcBef>
                <a:spcPts val="1075"/>
              </a:spcBef>
            </a:pP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Embolsar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envolver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cuidado 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objetos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húmedos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 que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estén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hechos de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materiales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orgánicos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con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material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plástico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y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guardarlos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un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lugar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fresco.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Realizar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inspecciones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diarias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para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comprobar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221F1F"/>
                </a:solidFill>
                <a:latin typeface="Verdana"/>
                <a:cs typeface="Verdana"/>
              </a:rPr>
              <a:t>si</a:t>
            </a:r>
            <a:r>
              <a:rPr dirty="0" sz="1000" spc="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ha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crecido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moho,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221F1F"/>
                </a:solidFill>
                <a:latin typeface="Verdana"/>
                <a:cs typeface="Verdana"/>
              </a:rPr>
              <a:t>si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se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formó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moho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abrir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bolsa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para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dejar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aire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seque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objeto.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ts val="1100"/>
              </a:lnSpc>
              <a:spcBef>
                <a:spcPts val="1115"/>
              </a:spcBef>
            </a:pP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Colocar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pinturas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mojadas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dañadas,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posición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horizontal,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cara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arriba,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apoyadas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esquinas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para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procurar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haya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circulación</a:t>
            </a:r>
            <a:r>
              <a:rPr dirty="0" sz="1000" spc="254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aire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debajo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ellas.</a:t>
            </a:r>
            <a:endParaRPr sz="1000">
              <a:latin typeface="Verdana"/>
              <a:cs typeface="Verdana"/>
            </a:endParaRPr>
          </a:p>
          <a:p>
            <a:pPr marL="12700" marR="45720">
              <a:lnSpc>
                <a:spcPts val="1160"/>
              </a:lnSpc>
              <a:spcBef>
                <a:spcPts val="980"/>
              </a:spcBef>
            </a:pP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Envolver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libros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mojados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intercalar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papel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encerado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papel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para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productos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congelados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secarlos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un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flujo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aire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adecuado.</a:t>
            </a:r>
            <a:endParaRPr sz="1000">
              <a:latin typeface="Verdana"/>
              <a:cs typeface="Verdana"/>
            </a:endParaRPr>
          </a:p>
          <a:p>
            <a:pPr marL="12700" marR="5715">
              <a:lnSpc>
                <a:spcPts val="1100"/>
              </a:lnSpc>
              <a:spcBef>
                <a:spcPts val="1100"/>
              </a:spcBef>
            </a:pP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Secar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rápidamente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los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objetos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metal,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vidrio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cerámica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estén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mojados.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Limpiar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ligeramente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con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paños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trapos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estén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limpios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secos.</a:t>
            </a:r>
            <a:endParaRPr sz="1000">
              <a:latin typeface="Verdana"/>
              <a:cs typeface="Verdana"/>
            </a:endParaRPr>
          </a:p>
          <a:p>
            <a:pPr marL="12700" marR="5715">
              <a:lnSpc>
                <a:spcPts val="1100"/>
              </a:lnSpc>
              <a:spcBef>
                <a:spcPts val="1100"/>
              </a:spcBef>
            </a:pP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Tocar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lo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menos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posible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aquellos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objetos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dañados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por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humo,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chamuscados,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carbonizados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o</a:t>
            </a:r>
            <a:r>
              <a:rPr dirty="0" sz="1000" spc="-6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tierra endurecida.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2025-12-12T19:07:56Z</dcterms:created>
  <dcterms:modified xsi:type="dcterms:W3CDTF">2025-12-12T19:07:56Z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LastSaved">
    <vt:filetime>2025-12-12T00:00:00Z</vt:filetime>
  </property>
  <property fmtid="{D5CDD505-2E9C-101B-9397-08002B2CF9AE}" pid="4" name="Producer">
    <vt:lpwstr>iLovePDF</vt:lpwstr>
  </property>
</Properties>
</file>