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7569200" cy="5765800"/>
  <p:notesSz cx="7569200" cy="5765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690" y="1787398"/>
            <a:ext cx="6433820" cy="12108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5380" y="3228848"/>
            <a:ext cx="5298440" cy="144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460" y="1326134"/>
            <a:ext cx="3292602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8138" y="1326134"/>
            <a:ext cx="3292602" cy="3805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5992" y="562101"/>
            <a:ext cx="60363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4408F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243" y="1038097"/>
            <a:ext cx="6728459" cy="3869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3528" y="5362194"/>
            <a:ext cx="2422144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460" y="5362194"/>
            <a:ext cx="1740916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9824" y="5362194"/>
            <a:ext cx="1740916" cy="288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55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93" y="1570481"/>
              <a:ext cx="2901696" cy="27940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56" y="498398"/>
              <a:ext cx="418414" cy="62466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22825" y="2075687"/>
              <a:ext cx="1614297" cy="158711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5572" y="2329306"/>
              <a:ext cx="192506" cy="18110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17082" y="2343734"/>
              <a:ext cx="464248" cy="4361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9126" y="2806471"/>
              <a:ext cx="1150010" cy="85633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8497" y="1594954"/>
              <a:ext cx="836269" cy="70018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15051" y="1594980"/>
              <a:ext cx="955548" cy="48007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07683" y="1594891"/>
              <a:ext cx="839342" cy="69390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1512" y="470344"/>
              <a:ext cx="2891790" cy="6689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8097" y="509066"/>
              <a:ext cx="610387" cy="61043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3564851"/>
              <a:ext cx="117058" cy="5414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2588793"/>
              <a:ext cx="117058" cy="83766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0" y="2342960"/>
              <a:ext cx="117044" cy="106488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953514" y="2128850"/>
            <a:ext cx="2782570" cy="153098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r" marL="12700" marR="5080" indent="1444625">
              <a:lnSpc>
                <a:spcPct val="90300"/>
              </a:lnSpc>
              <a:spcBef>
                <a:spcPts val="625"/>
              </a:spcBef>
            </a:pPr>
            <a:r>
              <a:rPr dirty="0" sz="4500" b="1">
                <a:solidFill>
                  <a:srgbClr val="221F1F"/>
                </a:solidFill>
                <a:latin typeface="Tahoma"/>
                <a:cs typeface="Tahoma"/>
              </a:rPr>
              <a:t>G</a:t>
            </a:r>
            <a:r>
              <a:rPr dirty="0" sz="2000" b="1">
                <a:solidFill>
                  <a:srgbClr val="221F1F"/>
                </a:solidFill>
                <a:latin typeface="Tahoma"/>
                <a:cs typeface="Tahoma"/>
              </a:rPr>
              <a:t>UÍA</a:t>
            </a:r>
            <a:r>
              <a:rPr dirty="0" sz="2000" spc="8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2000" spc="-145" b="1">
                <a:solidFill>
                  <a:srgbClr val="221F1F"/>
                </a:solidFill>
                <a:latin typeface="Tahoma"/>
                <a:cs typeface="Tahoma"/>
              </a:rPr>
              <a:t>DE </a:t>
            </a:r>
            <a:r>
              <a:rPr dirty="0" sz="2000" spc="-10" b="1">
                <a:solidFill>
                  <a:srgbClr val="221F1F"/>
                </a:solidFill>
                <a:latin typeface="Tahoma"/>
                <a:cs typeface="Tahoma"/>
              </a:rPr>
              <a:t>CONSERVACIÓN </a:t>
            </a:r>
            <a:r>
              <a:rPr dirty="0" sz="2000" spc="-165" b="1">
                <a:solidFill>
                  <a:srgbClr val="221F1F"/>
                </a:solidFill>
                <a:latin typeface="Tahoma"/>
                <a:cs typeface="Tahoma"/>
              </a:rPr>
              <a:t>PREVENTIVA</a:t>
            </a:r>
            <a:r>
              <a:rPr dirty="0" sz="2000" spc="-8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2000" spc="-130" b="1">
                <a:solidFill>
                  <a:srgbClr val="221F1F"/>
                </a:solidFill>
                <a:latin typeface="Tahoma"/>
                <a:cs typeface="Tahoma"/>
              </a:rPr>
              <a:t>EN</a:t>
            </a:r>
            <a:r>
              <a:rPr dirty="0" sz="2000" spc="-8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2000" spc="-40" b="1">
                <a:solidFill>
                  <a:srgbClr val="221F1F"/>
                </a:solidFill>
                <a:latin typeface="Tahoma"/>
                <a:cs typeface="Tahoma"/>
              </a:rPr>
              <a:t>ZONAS </a:t>
            </a:r>
            <a:r>
              <a:rPr dirty="0" sz="2000" spc="-10" b="1">
                <a:solidFill>
                  <a:srgbClr val="221F1F"/>
                </a:solidFill>
                <a:latin typeface="Tahoma"/>
                <a:cs typeface="Tahoma"/>
              </a:rPr>
              <a:t>ARQUEOLÓGICAS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64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4845" y="2342960"/>
              <a:ext cx="6124448" cy="1064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353" y="3338424"/>
              <a:ext cx="75050" cy="9019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932" y="2586774"/>
              <a:ext cx="6602476" cy="841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56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6"/>
            <a:ext cx="7559675" cy="5760085"/>
            <a:chOff x="0" y="36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"/>
              <a:ext cx="7559420" cy="575995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7791" y="614032"/>
              <a:ext cx="50800" cy="933450"/>
            </a:xfrm>
            <a:custGeom>
              <a:avLst/>
              <a:gdLst/>
              <a:ahLst/>
              <a:cxnLst/>
              <a:rect l="l" t="t" r="r" b="b"/>
              <a:pathLst>
                <a:path w="50800" h="933450">
                  <a:moveTo>
                    <a:pt x="0" y="932954"/>
                  </a:moveTo>
                  <a:lnTo>
                    <a:pt x="50796" y="932954"/>
                  </a:lnTo>
                  <a:lnTo>
                    <a:pt x="50796" y="0"/>
                  </a:lnTo>
                  <a:lnTo>
                    <a:pt x="0" y="0"/>
                  </a:lnTo>
                  <a:lnTo>
                    <a:pt x="0" y="932954"/>
                  </a:lnTo>
                  <a:close/>
                </a:path>
              </a:pathLst>
            </a:custGeom>
            <a:ln w="508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9349" y="2836825"/>
              <a:ext cx="208508" cy="555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8846" y="2875140"/>
              <a:ext cx="133464" cy="12879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4980" y="2894761"/>
              <a:ext cx="114366" cy="10916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9349" y="3114079"/>
              <a:ext cx="208508" cy="5558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8846" y="3152241"/>
              <a:ext cx="133464" cy="128803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5864" y="3166441"/>
              <a:ext cx="153488" cy="11460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19349" y="3396641"/>
              <a:ext cx="208508" cy="555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58972" y="3434968"/>
              <a:ext cx="133451" cy="12877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5864" y="3449016"/>
              <a:ext cx="153357" cy="11473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9349" y="3679329"/>
              <a:ext cx="208508" cy="556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58846" y="3717518"/>
              <a:ext cx="133464" cy="12880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75864" y="3731591"/>
              <a:ext cx="153488" cy="11473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9349" y="3954704"/>
              <a:ext cx="208508" cy="5557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8846" y="3992880"/>
              <a:ext cx="133464" cy="12877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15106" y="4012615"/>
              <a:ext cx="114114" cy="10904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19349" y="4219220"/>
              <a:ext cx="208508" cy="555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58846" y="4257535"/>
              <a:ext cx="133464" cy="12879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75864" y="4271606"/>
              <a:ext cx="153357" cy="11471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9349" y="4512692"/>
              <a:ext cx="208508" cy="5558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8846" y="4550917"/>
              <a:ext cx="133464" cy="12877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5106" y="4570590"/>
              <a:ext cx="114239" cy="10910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57161" y="5218963"/>
              <a:ext cx="3322954" cy="22860"/>
            </a:xfrm>
            <a:custGeom>
              <a:avLst/>
              <a:gdLst/>
              <a:ahLst/>
              <a:cxnLst/>
              <a:rect l="l" t="t" r="r" b="b"/>
              <a:pathLst>
                <a:path w="3322954" h="22860">
                  <a:moveTo>
                    <a:pt x="3322701" y="0"/>
                  </a:moveTo>
                  <a:lnTo>
                    <a:pt x="0" y="0"/>
                  </a:lnTo>
                  <a:lnTo>
                    <a:pt x="0" y="22809"/>
                  </a:lnTo>
                  <a:lnTo>
                    <a:pt x="3322701" y="22809"/>
                  </a:lnTo>
                  <a:lnTo>
                    <a:pt x="3322701" y="0"/>
                  </a:lnTo>
                  <a:close/>
                </a:path>
              </a:pathLst>
            </a:custGeom>
            <a:solidFill>
              <a:srgbClr val="FF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79901" y="5218964"/>
              <a:ext cx="3322701" cy="2280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75863" y="4975783"/>
              <a:ext cx="592747" cy="370839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998016" y="734313"/>
            <a:ext cx="59182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25">
                <a:solidFill>
                  <a:srgbClr val="221F1F"/>
                </a:solidFill>
              </a:rPr>
              <a:t>INTERVENCIÓN</a:t>
            </a:r>
            <a:r>
              <a:rPr dirty="0" sz="3000" spc="25">
                <a:solidFill>
                  <a:srgbClr val="221F1F"/>
                </a:solidFill>
              </a:rPr>
              <a:t> </a:t>
            </a:r>
            <a:r>
              <a:rPr dirty="0" sz="3000" spc="-35">
                <a:solidFill>
                  <a:srgbClr val="221F1F"/>
                </a:solidFill>
              </a:rPr>
              <a:t>ARQUEOLÓGICA</a:t>
            </a:r>
            <a:endParaRPr sz="3000"/>
          </a:p>
        </p:txBody>
      </p:sp>
      <p:sp>
        <p:nvSpPr>
          <p:cNvPr id="31" name="object 31" descr=""/>
          <p:cNvSpPr txBox="1"/>
          <p:nvPr/>
        </p:nvSpPr>
        <p:spPr>
          <a:xfrm>
            <a:off x="729487" y="1856358"/>
            <a:ext cx="6384925" cy="59817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ts val="1100"/>
              </a:lnSpc>
              <a:spcBef>
                <a:spcPts val="215"/>
              </a:spcBef>
            </a:pP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Conjunto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acciones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propias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arqueología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que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garantizan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el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0">
                <a:solidFill>
                  <a:srgbClr val="221F1F"/>
                </a:solidFill>
                <a:latin typeface="Verdana"/>
                <a:cs typeface="Verdana"/>
              </a:rPr>
              <a:t>adecuado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registro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conservación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un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bien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arqueológico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5">
                <a:solidFill>
                  <a:srgbClr val="221F1F"/>
                </a:solidFill>
                <a:latin typeface="Verdana"/>
                <a:cs typeface="Verdana"/>
              </a:rPr>
              <a:t>(MDCyT-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Reglamentación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3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Autorizaciones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85">
                <a:solidFill>
                  <a:srgbClr val="221F1F"/>
                </a:solidFill>
                <a:latin typeface="Verdana"/>
                <a:cs typeface="Verdana"/>
              </a:rPr>
              <a:t>020/2018).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Sólo</a:t>
            </a:r>
            <a:r>
              <a:rPr dirty="0" sz="1000" spc="-3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5">
                <a:solidFill>
                  <a:srgbClr val="221F1F"/>
                </a:solidFill>
                <a:latin typeface="Verdana"/>
                <a:cs typeface="Verdana"/>
              </a:rPr>
              <a:t>podrá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realizarse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221F1F"/>
                </a:solidFill>
                <a:latin typeface="Verdana"/>
                <a:cs typeface="Verdana"/>
              </a:rPr>
              <a:t>después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emitirse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nota</a:t>
            </a:r>
            <a:r>
              <a:rPr dirty="0" sz="1000" spc="-4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conformidad</a:t>
            </a:r>
            <a:r>
              <a:rPr dirty="0" sz="1000" spc="1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diagnóstico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10">
                <a:solidFill>
                  <a:srgbClr val="221F1F"/>
                </a:solidFill>
                <a:latin typeface="Verdana"/>
                <a:cs typeface="Verdana"/>
              </a:rPr>
              <a:t>arqueológico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por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parte</a:t>
            </a:r>
            <a:r>
              <a:rPr dirty="0" sz="1000" spc="-5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la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UDAM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 y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com-</a:t>
            </a:r>
            <a:r>
              <a:rPr dirty="0" sz="1000" spc="-9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5">
                <a:solidFill>
                  <a:srgbClr val="221F1F"/>
                </a:solidFill>
                <a:latin typeface="Verdana"/>
                <a:cs typeface="Verdana"/>
              </a:rPr>
              <a:t>prende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45">
                <a:solidFill>
                  <a:srgbClr val="221F1F"/>
                </a:solidFill>
                <a:latin typeface="Verdana"/>
                <a:cs typeface="Verdana"/>
              </a:rPr>
              <a:t>de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20">
                <a:solidFill>
                  <a:srgbClr val="221F1F"/>
                </a:solidFill>
                <a:latin typeface="Verdana"/>
                <a:cs typeface="Verdana"/>
              </a:rPr>
              <a:t>forma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">
                <a:solidFill>
                  <a:srgbClr val="221F1F"/>
                </a:solidFill>
                <a:latin typeface="Verdana"/>
                <a:cs typeface="Verdana"/>
              </a:rPr>
              <a:t>enunciativa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60">
                <a:solidFill>
                  <a:srgbClr val="221F1F"/>
                </a:solidFill>
                <a:latin typeface="Verdana"/>
                <a:cs typeface="Verdana"/>
              </a:rPr>
              <a:t>y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>
                <a:solidFill>
                  <a:srgbClr val="221F1F"/>
                </a:solidFill>
                <a:latin typeface="Verdana"/>
                <a:cs typeface="Verdana"/>
              </a:rPr>
              <a:t>no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0">
                <a:solidFill>
                  <a:srgbClr val="221F1F"/>
                </a:solidFill>
                <a:latin typeface="Verdana"/>
                <a:cs typeface="Verdana"/>
              </a:rPr>
              <a:t>indicativa</a:t>
            </a:r>
            <a:r>
              <a:rPr dirty="0" sz="1000" spc="-75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las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221F1F"/>
                </a:solidFill>
                <a:latin typeface="Verdana"/>
                <a:cs typeface="Verdana"/>
              </a:rPr>
              <a:t>siguientes</a:t>
            </a:r>
            <a:r>
              <a:rPr dirty="0" sz="1000" spc="-80">
                <a:solidFill>
                  <a:srgbClr val="221F1F"/>
                </a:solidFill>
                <a:latin typeface="Verdana"/>
                <a:cs typeface="Verdana"/>
              </a:rPr>
              <a:t> </a:t>
            </a:r>
            <a:r>
              <a:rPr dirty="0" sz="1000" spc="-15">
                <a:solidFill>
                  <a:srgbClr val="221F1F"/>
                </a:solidFill>
                <a:latin typeface="Verdana"/>
                <a:cs typeface="Verdana"/>
              </a:rPr>
              <a:t>actividades: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163951" y="2831972"/>
            <a:ext cx="2117090" cy="185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Excavación</a:t>
            </a:r>
            <a:r>
              <a:rPr dirty="0" sz="10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en</a:t>
            </a:r>
            <a:r>
              <a:rPr dirty="0" sz="1000" spc="-7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unidades.</a:t>
            </a:r>
            <a:endParaRPr sz="1000">
              <a:latin typeface="Tahoma"/>
              <a:cs typeface="Tahoma"/>
            </a:endParaRPr>
          </a:p>
          <a:p>
            <a:pPr marL="12700" marR="736600">
              <a:lnSpc>
                <a:spcPts val="2200"/>
              </a:lnSpc>
              <a:spcBef>
                <a:spcPts val="225"/>
              </a:spcBef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Excavación</a:t>
            </a:r>
            <a:r>
              <a:rPr dirty="0" sz="1000" spc="-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en</a:t>
            </a:r>
            <a:r>
              <a:rPr dirty="0" sz="1000" spc="1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área. 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Análisis</a:t>
            </a:r>
            <a:r>
              <a:rPr dirty="0" sz="1000" spc="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40" b="1">
                <a:solidFill>
                  <a:srgbClr val="221F1F"/>
                </a:solidFill>
                <a:latin typeface="Tahoma"/>
                <a:cs typeface="Tahoma"/>
              </a:rPr>
              <a:t>materiales.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000" spc="-45" b="1">
                <a:solidFill>
                  <a:srgbClr val="221F1F"/>
                </a:solidFill>
                <a:latin typeface="Tahoma"/>
                <a:cs typeface="Tahoma"/>
              </a:rPr>
              <a:t>Traslado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221F1F"/>
                </a:solidFill>
                <a:latin typeface="Tahoma"/>
                <a:cs typeface="Tahoma"/>
              </a:rPr>
              <a:t>un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 bien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 arqueológico.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Enmallado.</a:t>
            </a:r>
            <a:endParaRPr sz="1000">
              <a:latin typeface="Tahoma"/>
              <a:cs typeface="Tahoma"/>
            </a:endParaRPr>
          </a:p>
          <a:p>
            <a:pPr marL="12700" marR="487045">
              <a:lnSpc>
                <a:spcPts val="2210"/>
              </a:lnSpc>
              <a:spcBef>
                <a:spcPts val="70"/>
              </a:spcBef>
            </a:pPr>
            <a:r>
              <a:rPr dirty="0" sz="1000" spc="-50" b="1">
                <a:solidFill>
                  <a:srgbClr val="221F1F"/>
                </a:solidFill>
                <a:latin typeface="Tahoma"/>
                <a:cs typeface="Tahoma"/>
              </a:rPr>
              <a:t>Trabajos</a:t>
            </a: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conservación. </a:t>
            </a:r>
            <a:r>
              <a:rPr dirty="0" sz="1000" spc="-45" b="1">
                <a:solidFill>
                  <a:srgbClr val="221F1F"/>
                </a:solidFill>
                <a:latin typeface="Tahoma"/>
                <a:cs typeface="Tahoma"/>
              </a:rPr>
              <a:t>Trabajos</a:t>
            </a:r>
            <a:r>
              <a:rPr dirty="0" sz="1000" spc="2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000" spc="2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mimetización.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03109" y="5447390"/>
            <a:ext cx="67310" cy="77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60"/>
              </a:lnSpc>
            </a:pPr>
            <a:r>
              <a:rPr dirty="0" sz="600" spc="-60">
                <a:solidFill>
                  <a:srgbClr val="221F1F"/>
                </a:solidFill>
                <a:latin typeface="Palatino Linotype"/>
                <a:cs typeface="Palatino Linotype"/>
              </a:rPr>
              <a:t>57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37"/>
            <a:ext cx="7559675" cy="5760085"/>
            <a:chOff x="0" y="37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672" y="163"/>
              <a:ext cx="5349748" cy="575982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17512" y="901915"/>
              <a:ext cx="25400" cy="1245870"/>
            </a:xfrm>
            <a:custGeom>
              <a:avLst/>
              <a:gdLst/>
              <a:ahLst/>
              <a:cxnLst/>
              <a:rect l="l" t="t" r="r" b="b"/>
              <a:pathLst>
                <a:path w="25400" h="1245870">
                  <a:moveTo>
                    <a:pt x="0" y="1245400"/>
                  </a:moveTo>
                  <a:lnTo>
                    <a:pt x="25397" y="1245400"/>
                  </a:lnTo>
                  <a:lnTo>
                    <a:pt x="25397" y="0"/>
                  </a:lnTo>
                  <a:lnTo>
                    <a:pt x="0" y="0"/>
                  </a:lnTo>
                  <a:lnTo>
                    <a:pt x="0" y="1245400"/>
                  </a:lnTo>
                  <a:close/>
                </a:path>
              </a:pathLst>
            </a:custGeom>
            <a:ln w="25400">
              <a:solidFill>
                <a:srgbClr val="22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781" y="2278837"/>
              <a:ext cx="155346" cy="1476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342" y="2321128"/>
              <a:ext cx="69640" cy="6964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781" y="2575750"/>
              <a:ext cx="155346" cy="14763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3342" y="2618194"/>
              <a:ext cx="69640" cy="6963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781" y="2876372"/>
              <a:ext cx="155346" cy="14762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342" y="2918802"/>
              <a:ext cx="69640" cy="696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781" y="3178759"/>
              <a:ext cx="155346" cy="14762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342" y="3221177"/>
              <a:ext cx="69640" cy="6964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781" y="3484841"/>
              <a:ext cx="155346" cy="1476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342" y="3527121"/>
              <a:ext cx="69640" cy="6964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85063" y="808989"/>
            <a:ext cx="142621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solidFill>
                  <a:srgbClr val="9D9FA1"/>
                </a:solidFill>
              </a:rPr>
              <a:t>PRINCIPALES </a:t>
            </a:r>
            <a:r>
              <a:rPr dirty="0" sz="1800" spc="-10">
                <a:solidFill>
                  <a:srgbClr val="9D9FA1"/>
                </a:solidFill>
              </a:rPr>
              <a:t>AMENAZAS </a:t>
            </a:r>
            <a:r>
              <a:rPr dirty="0" sz="1800" spc="-25">
                <a:solidFill>
                  <a:srgbClr val="9D9FA1"/>
                </a:solidFill>
              </a:rPr>
              <a:t>AL </a:t>
            </a:r>
            <a:r>
              <a:rPr dirty="0" sz="1800" spc="-145">
                <a:solidFill>
                  <a:srgbClr val="9D9FA1"/>
                </a:solidFill>
              </a:rPr>
              <a:t>PATRIMONIO</a:t>
            </a:r>
            <a:endParaRPr sz="1800"/>
          </a:p>
        </p:txBody>
      </p:sp>
      <p:sp>
        <p:nvSpPr>
          <p:cNvPr id="18" name="object 18" descr=""/>
          <p:cNvSpPr txBox="1"/>
          <p:nvPr/>
        </p:nvSpPr>
        <p:spPr>
          <a:xfrm>
            <a:off x="292100" y="2252598"/>
            <a:ext cx="1866900" cy="1392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Saqueo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y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tráfico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ilícito.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Abandono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y</a:t>
            </a:r>
            <a:r>
              <a:rPr dirty="0" sz="1000" spc="-35" b="1">
                <a:solidFill>
                  <a:srgbClr val="221F1F"/>
                </a:solidFill>
                <a:latin typeface="Tahoma"/>
                <a:cs typeface="Tahoma"/>
              </a:rPr>
              <a:t> deterioro 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natural.</a:t>
            </a:r>
            <a:endParaRPr sz="1000">
              <a:latin typeface="Tahoma"/>
              <a:cs typeface="Tahoma"/>
            </a:endParaRPr>
          </a:p>
          <a:p>
            <a:pPr marL="12700" marR="66040">
              <a:lnSpc>
                <a:spcPct val="200000"/>
              </a:lnSpc>
            </a:pP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Urbanización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descontrolada. </a:t>
            </a:r>
            <a:r>
              <a:rPr dirty="0" sz="1000" spc="-25" b="1">
                <a:solidFill>
                  <a:srgbClr val="221F1F"/>
                </a:solidFill>
                <a:latin typeface="Tahoma"/>
                <a:cs typeface="Tahoma"/>
              </a:rPr>
              <a:t>Guerras</a:t>
            </a:r>
            <a:r>
              <a:rPr dirty="0" sz="1000" spc="-2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y</a:t>
            </a:r>
            <a:r>
              <a:rPr dirty="0" sz="1000" spc="-3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conflictos.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1000" b="1">
                <a:solidFill>
                  <a:srgbClr val="221F1F"/>
                </a:solidFill>
                <a:latin typeface="Tahoma"/>
                <a:cs typeface="Tahoma"/>
              </a:rPr>
              <a:t>Cambio</a:t>
            </a:r>
            <a:r>
              <a:rPr dirty="0" sz="1000" spc="6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221F1F"/>
                </a:solidFill>
                <a:latin typeface="Tahoma"/>
                <a:cs typeface="Tahoma"/>
              </a:rPr>
              <a:t>climático.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58</a:t>
            </a:r>
            <a:endParaRPr sz="600">
              <a:latin typeface="Palatino Linotype"/>
              <a:cs typeface="Palatino Linotype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-50"/>
            <a:ext cx="7559675" cy="5760085"/>
            <a:chOff x="0" y="-50"/>
            <a:chExt cx="7559675" cy="57600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"/>
              <a:ext cx="7559420" cy="575995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38527" y="-50"/>
              <a:ext cx="5620258" cy="529615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4807" y="434085"/>
            <a:ext cx="97980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solidFill>
                  <a:srgbClr val="221F1F"/>
                </a:solidFill>
              </a:rPr>
              <a:t>LIMPIEZA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2886582" y="1238757"/>
            <a:ext cx="2436495" cy="3314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28700">
              <a:lnSpc>
                <a:spcPct val="100000"/>
              </a:lnSpc>
              <a:spcBef>
                <a:spcPts val="100"/>
              </a:spcBef>
            </a:pPr>
            <a:r>
              <a:rPr dirty="0" sz="1800" spc="-85" b="1">
                <a:solidFill>
                  <a:srgbClr val="221F1F"/>
                </a:solidFill>
                <a:latin typeface="Tahoma"/>
                <a:cs typeface="Tahoma"/>
              </a:rPr>
              <a:t>CONTROL</a:t>
            </a:r>
            <a:r>
              <a:rPr dirty="0" sz="18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221F1F"/>
                </a:solidFill>
                <a:latin typeface="Tahoma"/>
                <a:cs typeface="Tahoma"/>
              </a:rPr>
              <a:t>DE </a:t>
            </a:r>
            <a:r>
              <a:rPr dirty="0" sz="1800" spc="-10" b="1">
                <a:solidFill>
                  <a:srgbClr val="221F1F"/>
                </a:solidFill>
                <a:latin typeface="Tahoma"/>
                <a:cs typeface="Tahoma"/>
              </a:rPr>
              <a:t>FLORA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Tahoma"/>
              <a:cs typeface="Tahoma"/>
            </a:endParaRPr>
          </a:p>
          <a:p>
            <a:pPr marL="165100" marR="876300">
              <a:lnSpc>
                <a:spcPct val="100000"/>
              </a:lnSpc>
            </a:pPr>
            <a:r>
              <a:rPr dirty="0" sz="1800" spc="-85" b="1">
                <a:solidFill>
                  <a:srgbClr val="221F1F"/>
                </a:solidFill>
                <a:latin typeface="Tahoma"/>
                <a:cs typeface="Tahoma"/>
              </a:rPr>
              <a:t>CONTROL</a:t>
            </a:r>
            <a:r>
              <a:rPr dirty="0" sz="18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25" b="1">
                <a:solidFill>
                  <a:srgbClr val="221F1F"/>
                </a:solidFill>
                <a:latin typeface="Tahoma"/>
                <a:cs typeface="Tahoma"/>
              </a:rPr>
              <a:t>DE </a:t>
            </a:r>
            <a:r>
              <a:rPr dirty="0" sz="1800" spc="-10" b="1">
                <a:solidFill>
                  <a:srgbClr val="221F1F"/>
                </a:solidFill>
                <a:latin typeface="Tahoma"/>
                <a:cs typeface="Tahoma"/>
              </a:rPr>
              <a:t>FAUNA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800">
              <a:latin typeface="Tahoma"/>
              <a:cs typeface="Tahoma"/>
            </a:endParaRPr>
          </a:p>
          <a:p>
            <a:pPr marL="400685" marR="123189">
              <a:lnSpc>
                <a:spcPct val="78300"/>
              </a:lnSpc>
            </a:pPr>
            <a:r>
              <a:rPr dirty="0" sz="1800" b="1">
                <a:solidFill>
                  <a:srgbClr val="221F1F"/>
                </a:solidFill>
                <a:latin typeface="Tahoma"/>
                <a:cs typeface="Tahoma"/>
              </a:rPr>
              <a:t>COLOCACIÓN</a:t>
            </a:r>
            <a:r>
              <a:rPr dirty="0" sz="1800" spc="34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50" b="1">
                <a:solidFill>
                  <a:srgbClr val="221F1F"/>
                </a:solidFill>
                <a:latin typeface="Tahoma"/>
                <a:cs typeface="Tahoma"/>
              </a:rPr>
              <a:t>Y </a:t>
            </a:r>
            <a:r>
              <a:rPr dirty="0" sz="1800" spc="-100" b="1">
                <a:solidFill>
                  <a:srgbClr val="221F1F"/>
                </a:solidFill>
                <a:latin typeface="Tahoma"/>
                <a:cs typeface="Tahoma"/>
              </a:rPr>
              <a:t>MANTENIMIENTO </a:t>
            </a:r>
            <a:r>
              <a:rPr dirty="0" sz="1800" spc="-155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800" spc="-9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50" b="1">
                <a:solidFill>
                  <a:srgbClr val="221F1F"/>
                </a:solidFill>
                <a:latin typeface="Tahoma"/>
                <a:cs typeface="Tahoma"/>
              </a:rPr>
              <a:t>ELEMENTOS</a:t>
            </a:r>
            <a:r>
              <a:rPr dirty="0" sz="1800" spc="-8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221F1F"/>
                </a:solidFill>
                <a:latin typeface="Tahoma"/>
                <a:cs typeface="Tahoma"/>
              </a:rPr>
              <a:t>DE </a:t>
            </a:r>
            <a:r>
              <a:rPr dirty="0" sz="1800" spc="-10" b="1">
                <a:solidFill>
                  <a:srgbClr val="221F1F"/>
                </a:solidFill>
                <a:latin typeface="Tahoma"/>
                <a:cs typeface="Tahoma"/>
              </a:rPr>
              <a:t>PROTECCIÓN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800">
              <a:latin typeface="Tahoma"/>
              <a:cs typeface="Tahoma"/>
            </a:endParaRPr>
          </a:p>
          <a:p>
            <a:pPr marL="789940" marR="5080">
              <a:lnSpc>
                <a:spcPct val="78300"/>
              </a:lnSpc>
            </a:pPr>
            <a:r>
              <a:rPr dirty="0" sz="1800" spc="-90" b="1">
                <a:solidFill>
                  <a:srgbClr val="221F1F"/>
                </a:solidFill>
                <a:latin typeface="Tahoma"/>
                <a:cs typeface="Tahoma"/>
              </a:rPr>
              <a:t>INFORMACIÓN </a:t>
            </a:r>
            <a:r>
              <a:rPr dirty="0" sz="1800" spc="-150" b="1">
                <a:solidFill>
                  <a:srgbClr val="221F1F"/>
                </a:solidFill>
                <a:latin typeface="Tahoma"/>
                <a:cs typeface="Tahoma"/>
              </a:rPr>
              <a:t>DE</a:t>
            </a:r>
            <a:r>
              <a:rPr dirty="0" sz="1800" spc="-2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10" b="1">
                <a:solidFill>
                  <a:srgbClr val="221F1F"/>
                </a:solidFill>
                <a:latin typeface="Tahoma"/>
                <a:cs typeface="Tahoma"/>
              </a:rPr>
              <a:t>VISITANTES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7533" y="621497"/>
            <a:ext cx="588010" cy="4382135"/>
          </a:xfrm>
          <a:prstGeom prst="rect">
            <a:avLst/>
          </a:prstGeom>
        </p:spPr>
        <p:txBody>
          <a:bodyPr wrap="square" lIns="0" tIns="6350" rIns="0" bIns="0" rtlCol="0" vert="vert27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50"/>
              </a:spcBef>
            </a:pPr>
            <a:r>
              <a:rPr dirty="0" sz="1800" spc="-25" b="1">
                <a:solidFill>
                  <a:srgbClr val="221F1F"/>
                </a:solidFill>
                <a:latin typeface="Tahoma"/>
                <a:cs typeface="Tahoma"/>
              </a:rPr>
              <a:t>ACCIONES</a:t>
            </a:r>
            <a:r>
              <a:rPr dirty="0" sz="1800" spc="-5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80" b="1">
                <a:solidFill>
                  <a:srgbClr val="221F1F"/>
                </a:solidFill>
                <a:latin typeface="Tahoma"/>
                <a:cs typeface="Tahoma"/>
              </a:rPr>
              <a:t>PARA</a:t>
            </a:r>
            <a:r>
              <a:rPr dirty="0" sz="1800" spc="-5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220" b="1">
                <a:solidFill>
                  <a:srgbClr val="221F1F"/>
                </a:solidFill>
                <a:latin typeface="Tahoma"/>
                <a:cs typeface="Tahoma"/>
              </a:rPr>
              <a:t>EL</a:t>
            </a:r>
            <a:r>
              <a:rPr dirty="0" sz="1800" spc="-5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40" b="1">
                <a:solidFill>
                  <a:srgbClr val="221F1F"/>
                </a:solidFill>
                <a:latin typeface="Tahoma"/>
                <a:cs typeface="Tahoma"/>
              </a:rPr>
              <a:t>MANTENIMIENTO</a:t>
            </a:r>
            <a:r>
              <a:rPr dirty="0" sz="1800" spc="-50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90" b="1">
                <a:solidFill>
                  <a:srgbClr val="221F1F"/>
                </a:solidFill>
                <a:latin typeface="Tahoma"/>
                <a:cs typeface="Tahoma"/>
              </a:rPr>
              <a:t>DE </a:t>
            </a:r>
            <a:r>
              <a:rPr dirty="0" sz="1800" spc="-235" b="1">
                <a:solidFill>
                  <a:srgbClr val="221F1F"/>
                </a:solidFill>
                <a:latin typeface="Tahoma"/>
                <a:cs typeface="Tahoma"/>
              </a:rPr>
              <a:t>SITIOS</a:t>
            </a:r>
            <a:r>
              <a:rPr dirty="0" sz="1800" spc="15" b="1">
                <a:solidFill>
                  <a:srgbClr val="221F1F"/>
                </a:solidFill>
                <a:latin typeface="Tahoma"/>
                <a:cs typeface="Tahoma"/>
              </a:rPr>
              <a:t> </a:t>
            </a:r>
            <a:r>
              <a:rPr dirty="0" sz="1800" spc="-10" b="1">
                <a:solidFill>
                  <a:srgbClr val="221F1F"/>
                </a:solidFill>
                <a:latin typeface="Tahoma"/>
                <a:cs typeface="Tahoma"/>
              </a:rPr>
              <a:t>ARQUEOLÓGICOS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59</a:t>
            </a:r>
            <a:endParaRPr sz="600">
              <a:latin typeface="Palatino Linotype"/>
              <a:cs typeface="Palatino Linotyp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18784" y="569721"/>
            <a:ext cx="82041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60" b="1">
                <a:solidFill>
                  <a:srgbClr val="24408F"/>
                </a:solidFill>
                <a:latin typeface="Tahoma"/>
                <a:cs typeface="Tahoma"/>
              </a:rPr>
              <a:t>LIMPIEZA</a:t>
            </a:r>
            <a:endParaRPr sz="1500">
              <a:latin typeface="Tahoma"/>
              <a:cs typeface="Tahoma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95300" y="998473"/>
          <a:ext cx="6690359" cy="413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1000"/>
                <a:gridCol w="1656079"/>
                <a:gridCol w="1656079"/>
                <a:gridCol w="1651000"/>
              </a:tblGrid>
              <a:tr h="33591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78105"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Quién</a:t>
                      </a: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qué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hace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Tiempo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Herramientas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268095">
                <a:tc>
                  <a:txBody>
                    <a:bodyPr/>
                    <a:lstStyle/>
                    <a:p>
                      <a:pPr marL="83820" marR="182880">
                        <a:lnSpc>
                          <a:spcPct val="100699"/>
                        </a:lnSpc>
                        <a:spcBef>
                          <a:spcPts val="310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áreas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comunes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servicios: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plazas,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caminos,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áreas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concentraciones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4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visitantes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472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100" spc="-75">
                          <a:latin typeface="Verdana"/>
                          <a:cs typeface="Verdana"/>
                        </a:rPr>
                        <a:t>Barrer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1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basura, 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tierras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hojas.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89535" marR="100965">
                        <a:lnSpc>
                          <a:spcPct val="100899"/>
                        </a:lnSpc>
                        <a:spcBef>
                          <a:spcPts val="5"/>
                        </a:spcBef>
                      </a:pPr>
                      <a:r>
                        <a:rPr dirty="0" sz="1100" spc="-55">
                          <a:latin typeface="Verdana"/>
                          <a:cs typeface="Verdana"/>
                        </a:rPr>
                        <a:t>Limpiar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canaletas,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drenajes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conductos </a:t>
                      </a:r>
                      <a:r>
                        <a:rPr dirty="0" sz="110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agua,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evitando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su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acumulación</a:t>
                      </a:r>
                      <a:r>
                        <a:rPr dirty="0" sz="11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Personal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Servicio.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Diariamente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901065">
                        <a:lnSpc>
                          <a:spcPct val="100600"/>
                        </a:lnSpc>
                        <a:spcBef>
                          <a:spcPts val="310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Escobas Rastrillos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Carretillas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9C9C9"/>
                    </a:solidFill>
                  </a:tcPr>
                </a:tc>
              </a:tr>
              <a:tr h="1437005">
                <a:tc>
                  <a:txBody>
                    <a:bodyPr/>
                    <a:lstStyle/>
                    <a:p>
                      <a:pPr marL="83820" marR="226060">
                        <a:lnSpc>
                          <a:spcPct val="100800"/>
                        </a:lnSpc>
                        <a:spcBef>
                          <a:spcPts val="310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estructuras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arqueológicas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se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debe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dar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una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limpieza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sus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escalinatas,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basamento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muros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capas</a:t>
                      </a:r>
                      <a:r>
                        <a:rPr dirty="0" sz="1100" spc="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protección.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98755">
                        <a:lnSpc>
                          <a:spcPct val="101000"/>
                        </a:lnSpc>
                        <a:spcBef>
                          <a:spcPts val="305"/>
                        </a:spcBef>
                      </a:pPr>
                      <a:r>
                        <a:rPr dirty="0" sz="1100" spc="-75">
                          <a:latin typeface="Verdana"/>
                          <a:cs typeface="Verdana"/>
                        </a:rPr>
                        <a:t>Barrer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basura,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tierra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hojas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bajo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dirección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un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arqueólogo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21360">
                        <a:lnSpc>
                          <a:spcPct val="101099"/>
                        </a:lnSpc>
                        <a:spcBef>
                          <a:spcPts val="305"/>
                        </a:spcBef>
                      </a:pPr>
                      <a:r>
                        <a:rPr dirty="0" sz="1100" spc="10">
                          <a:latin typeface="Verdana"/>
                          <a:cs typeface="Verdana"/>
                        </a:rPr>
                        <a:t>Cuando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sea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necesario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901065">
                        <a:lnSpc>
                          <a:spcPct val="101000"/>
                        </a:lnSpc>
                        <a:spcBef>
                          <a:spcPts val="30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Escobas Rastrillos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Carretillas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pPr marL="83820" marR="197485">
                        <a:lnSpc>
                          <a:spcPct val="100600"/>
                        </a:lnSpc>
                        <a:spcBef>
                          <a:spcPts val="315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elementos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4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revoque,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pintura mural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piedras</a:t>
                      </a:r>
                      <a:r>
                        <a:rPr dirty="0" sz="11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con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relieve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33985">
                        <a:lnSpc>
                          <a:spcPct val="100699"/>
                        </a:lnSpc>
                        <a:spcBef>
                          <a:spcPts val="31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Limpiar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superficialmente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con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una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brocha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pelo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muy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suave,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bajo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dirección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un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arqueólogo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7213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10">
                          <a:latin typeface="Verdana"/>
                          <a:cs typeface="Verdana"/>
                        </a:rPr>
                        <a:t>Cuando</a:t>
                      </a:r>
                      <a:r>
                        <a:rPr dirty="0" sz="11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sea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necesario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508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10">
                          <a:latin typeface="Verdana"/>
                          <a:cs typeface="Verdana"/>
                        </a:rPr>
                        <a:t>Brocha</a:t>
                      </a:r>
                      <a:r>
                        <a:rPr dirty="0" sz="1100" spc="-1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pelo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suave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natural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8785" cy="57594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60</a:t>
            </a:r>
            <a:endParaRPr sz="600">
              <a:latin typeface="Palatino Linotype"/>
              <a:cs typeface="Palatino Linotyp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293" cy="57594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64634" y="562101"/>
            <a:ext cx="183133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0" b="1">
                <a:solidFill>
                  <a:srgbClr val="24408F"/>
                </a:solidFill>
                <a:latin typeface="Tahoma"/>
                <a:cs typeface="Tahoma"/>
              </a:rPr>
              <a:t>CONTROL</a:t>
            </a:r>
            <a:r>
              <a:rPr dirty="0" sz="1500" spc="-15" b="1">
                <a:solidFill>
                  <a:srgbClr val="24408F"/>
                </a:solidFill>
                <a:latin typeface="Tahoma"/>
                <a:cs typeface="Tahoma"/>
              </a:rPr>
              <a:t> </a:t>
            </a:r>
            <a:r>
              <a:rPr dirty="0" sz="1500" spc="-125" b="1">
                <a:solidFill>
                  <a:srgbClr val="24408F"/>
                </a:solidFill>
                <a:latin typeface="Tahoma"/>
                <a:cs typeface="Tahoma"/>
              </a:rPr>
              <a:t>DE</a:t>
            </a:r>
            <a:r>
              <a:rPr dirty="0" sz="1500" spc="10" b="1">
                <a:solidFill>
                  <a:srgbClr val="24408F"/>
                </a:solidFill>
                <a:latin typeface="Tahoma"/>
                <a:cs typeface="Tahoma"/>
              </a:rPr>
              <a:t> </a:t>
            </a:r>
            <a:r>
              <a:rPr dirty="0" sz="1500" spc="-70" b="1">
                <a:solidFill>
                  <a:srgbClr val="24408F"/>
                </a:solidFill>
                <a:latin typeface="Tahoma"/>
                <a:cs typeface="Tahoma"/>
              </a:rPr>
              <a:t>FLORA</a:t>
            </a:r>
            <a:endParaRPr sz="1500">
              <a:latin typeface="Tahoma"/>
              <a:cs typeface="Tahom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3295" y="1012189"/>
          <a:ext cx="6719570" cy="3844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620"/>
                <a:gridCol w="1657984"/>
                <a:gridCol w="1657985"/>
                <a:gridCol w="1657350"/>
              </a:tblGrid>
              <a:tr h="330835"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Quién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1050" spc="1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qué</a:t>
                      </a:r>
                      <a:r>
                        <a:rPr dirty="0" sz="1050" spc="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hace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Tiempo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Herramientas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844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88265" marR="233045">
                        <a:lnSpc>
                          <a:spcPct val="102099"/>
                        </a:lnSpc>
                        <a:spcBef>
                          <a:spcPts val="295"/>
                        </a:spcBef>
                      </a:pPr>
                      <a:r>
                        <a:rPr dirty="0" sz="1050" spc="-20">
                          <a:latin typeface="Verdana"/>
                          <a:cs typeface="Verdana"/>
                        </a:rPr>
                        <a:t>Áreas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comunes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servicios</a:t>
                      </a:r>
                      <a:r>
                        <a:rPr dirty="0" sz="10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como</a:t>
                      </a:r>
                      <a:r>
                        <a:rPr dirty="0" sz="105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ser 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plazas,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caminos, áreas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concentraciones</a:t>
                      </a:r>
                      <a:r>
                        <a:rPr dirty="0" sz="1050" spc="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visitantes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219710">
                        <a:lnSpc>
                          <a:spcPct val="102200"/>
                        </a:lnSpc>
                        <a:spcBef>
                          <a:spcPts val="295"/>
                        </a:spcBef>
                      </a:pPr>
                      <a:r>
                        <a:rPr dirty="0" sz="1050" spc="-60">
                          <a:latin typeface="Verdana"/>
                          <a:cs typeface="Verdana"/>
                        </a:rPr>
                        <a:t>Esta</a:t>
                      </a:r>
                      <a:r>
                        <a:rPr dirty="0" sz="105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actividad</a:t>
                      </a:r>
                      <a:r>
                        <a:rPr dirty="0" sz="10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se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puede</a:t>
                      </a:r>
                      <a:r>
                        <a:rPr dirty="0" sz="10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45">
                          <a:latin typeface="Verdana"/>
                          <a:cs typeface="Verdana"/>
                        </a:rPr>
                        <a:t>realizar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con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podadoras,</a:t>
                      </a:r>
                      <a:r>
                        <a:rPr dirty="0" sz="105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20">
                          <a:latin typeface="Verdana"/>
                          <a:cs typeface="Verdana"/>
                        </a:rPr>
                        <a:t>si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hierba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está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muy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crecida,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bien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con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una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segadora,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hoz</a:t>
                      </a:r>
                      <a:r>
                        <a:rPr dirty="0" sz="105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o machete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20">
                          <a:latin typeface="Verdana"/>
                          <a:cs typeface="Verdana"/>
                        </a:rPr>
                        <a:t>si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hierba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está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alta.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1050" spc="-25">
                          <a:latin typeface="Verdana"/>
                          <a:cs typeface="Verdana"/>
                        </a:rPr>
                        <a:t>Personal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Servicio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050" spc="90">
                          <a:latin typeface="Verdana"/>
                          <a:cs typeface="Verdana"/>
                        </a:rPr>
                        <a:t>Cada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quince</a:t>
                      </a:r>
                      <a:r>
                        <a:rPr dirty="0" sz="105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días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6360" marR="967740">
                        <a:lnSpc>
                          <a:spcPct val="102099"/>
                        </a:lnSpc>
                      </a:pPr>
                      <a:r>
                        <a:rPr dirty="0" sz="1050" spc="-25">
                          <a:latin typeface="Verdana"/>
                          <a:cs typeface="Verdana"/>
                        </a:rPr>
                        <a:t>Hoz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Machete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86360" marR="327025">
                        <a:lnSpc>
                          <a:spcPts val="1300"/>
                        </a:lnSpc>
                        <a:spcBef>
                          <a:spcPts val="35"/>
                        </a:spcBef>
                      </a:pPr>
                      <a:r>
                        <a:rPr dirty="0" sz="1050" spc="-90">
                          <a:latin typeface="Verdana"/>
                          <a:cs typeface="Verdana"/>
                        </a:rPr>
                        <a:t>Tijeras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5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35">
                          <a:latin typeface="Verdana"/>
                          <a:cs typeface="Verdana"/>
                        </a:rPr>
                        <a:t>jardinería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Carretilla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86360">
                        <a:lnSpc>
                          <a:spcPts val="1230"/>
                        </a:lnSpc>
                      </a:pPr>
                      <a:r>
                        <a:rPr dirty="0" sz="1050">
                          <a:latin typeface="Verdana"/>
                          <a:cs typeface="Verdana"/>
                        </a:rPr>
                        <a:t>Escoba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5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jardinería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050" spc="-10">
                          <a:latin typeface="Verdana"/>
                          <a:cs typeface="Verdana"/>
                        </a:rPr>
                        <a:t>Rastrillos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86360" marR="217804">
                        <a:lnSpc>
                          <a:spcPct val="101899"/>
                        </a:lnSpc>
                        <a:spcBef>
                          <a:spcPts val="10"/>
                        </a:spcBef>
                      </a:pPr>
                      <a:r>
                        <a:rPr dirty="0" sz="1050" spc="-40">
                          <a:latin typeface="Verdana"/>
                          <a:cs typeface="Verdana"/>
                        </a:rPr>
                        <a:t>Esponja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cepillos</a:t>
                      </a:r>
                      <a:r>
                        <a:rPr dirty="0" sz="105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raíz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  <a:tr h="1062355">
                <a:tc>
                  <a:txBody>
                    <a:bodyPr/>
                    <a:lstStyle/>
                    <a:p>
                      <a:pPr marL="88265" marR="261620">
                        <a:lnSpc>
                          <a:spcPct val="102299"/>
                        </a:lnSpc>
                        <a:spcBef>
                          <a:spcPts val="290"/>
                        </a:spcBef>
                      </a:pPr>
                      <a:r>
                        <a:rPr dirty="0" sz="1050" spc="-6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5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estructuras arqueológicas, escalinatas,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basamentos,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muros,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subestructuras</a:t>
                      </a:r>
                      <a:r>
                        <a:rPr dirty="0" sz="105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pilastras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050" spc="90">
                          <a:latin typeface="Verdana"/>
                          <a:cs typeface="Verdana"/>
                        </a:rPr>
                        <a:t>Cada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quince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días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marL="88265" marR="117475">
                        <a:lnSpc>
                          <a:spcPct val="102400"/>
                        </a:lnSpc>
                        <a:spcBef>
                          <a:spcPts val="290"/>
                        </a:spcBef>
                      </a:pPr>
                      <a:r>
                        <a:rPr dirty="0" sz="1050" spc="-6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5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pinturas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murales y </a:t>
                      </a:r>
                      <a:r>
                        <a:rPr dirty="0" sz="1050" spc="-55">
                          <a:latin typeface="Verdana"/>
                          <a:cs typeface="Verdana"/>
                        </a:rPr>
                        <a:t>otros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elementos decorativos delicados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no</a:t>
                      </a:r>
                      <a:r>
                        <a:rPr dirty="0" sz="105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45">
                          <a:latin typeface="Verdana"/>
                          <a:cs typeface="Verdana"/>
                        </a:rPr>
                        <a:t>realizar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el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control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flora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61</a:t>
            </a:r>
            <a:endParaRPr sz="600">
              <a:latin typeface="Palatino Linotype"/>
              <a:cs typeface="Palatino Linotyp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293" cy="57594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983860" y="548385"/>
            <a:ext cx="18802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0" b="1">
                <a:solidFill>
                  <a:srgbClr val="24408F"/>
                </a:solidFill>
                <a:latin typeface="Tahoma"/>
                <a:cs typeface="Tahoma"/>
              </a:rPr>
              <a:t>CONTROL</a:t>
            </a:r>
            <a:r>
              <a:rPr dirty="0" sz="1500" spc="-15" b="1">
                <a:solidFill>
                  <a:srgbClr val="24408F"/>
                </a:solidFill>
                <a:latin typeface="Tahoma"/>
                <a:cs typeface="Tahoma"/>
              </a:rPr>
              <a:t> </a:t>
            </a:r>
            <a:r>
              <a:rPr dirty="0" sz="1500" spc="-125" b="1">
                <a:solidFill>
                  <a:srgbClr val="24408F"/>
                </a:solidFill>
                <a:latin typeface="Tahoma"/>
                <a:cs typeface="Tahoma"/>
              </a:rPr>
              <a:t>DE</a:t>
            </a:r>
            <a:r>
              <a:rPr dirty="0" sz="1500" spc="10" b="1">
                <a:solidFill>
                  <a:srgbClr val="24408F"/>
                </a:solidFill>
                <a:latin typeface="Tahoma"/>
                <a:cs typeface="Tahoma"/>
              </a:rPr>
              <a:t> </a:t>
            </a:r>
            <a:r>
              <a:rPr dirty="0" sz="1500" spc="-30" b="1">
                <a:solidFill>
                  <a:srgbClr val="24408F"/>
                </a:solidFill>
                <a:latin typeface="Tahoma"/>
                <a:cs typeface="Tahoma"/>
              </a:rPr>
              <a:t>FAUNA</a:t>
            </a:r>
            <a:endParaRPr sz="1500">
              <a:latin typeface="Tahoma"/>
              <a:cs typeface="Tahom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1772" y="925169"/>
          <a:ext cx="6727190" cy="4317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620"/>
                <a:gridCol w="1660525"/>
                <a:gridCol w="1660525"/>
                <a:gridCol w="1660525"/>
              </a:tblGrid>
              <a:tr h="294640"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Quién</a:t>
                      </a:r>
                      <a:r>
                        <a:rPr dirty="0" sz="95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950" spc="-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qué</a:t>
                      </a:r>
                      <a:r>
                        <a:rPr dirty="0" sz="950" spc="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95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hace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Tiempo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4368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Herramientas</a:t>
                      </a:r>
                      <a:endParaRPr sz="950">
                        <a:latin typeface="Tahoma"/>
                        <a:cs typeface="Tahoma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</a:tr>
              <a:tr h="591820">
                <a:tc>
                  <a:txBody>
                    <a:bodyPr/>
                    <a:lstStyle/>
                    <a:p>
                      <a:pPr marL="77470" marR="255904">
                        <a:lnSpc>
                          <a:spcPct val="1038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En los</a:t>
                      </a:r>
                      <a:r>
                        <a:rPr dirty="0" sz="11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elementos</a:t>
                      </a:r>
                      <a:r>
                        <a:rPr dirty="0" sz="1100" spc="2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dirty="0" sz="1100" spc="20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como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cubiertas</a:t>
                      </a:r>
                      <a:r>
                        <a:rPr dirty="0" sz="11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1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techos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83185">
                        <a:lnSpc>
                          <a:spcPct val="1038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1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debe</a:t>
                      </a:r>
                      <a:r>
                        <a:rPr dirty="0" sz="11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colocar</a:t>
                      </a:r>
                      <a:r>
                        <a:rPr dirty="0" sz="11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una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tela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malla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fina</a:t>
                      </a:r>
                      <a:r>
                        <a:rPr dirty="0" sz="11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1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vanos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Arial MT"/>
                          <a:cs typeface="Arial MT"/>
                        </a:rPr>
                        <a:t>Anualmente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970915">
                        <a:lnSpc>
                          <a:spcPct val="103800"/>
                        </a:lnSpc>
                        <a:spcBef>
                          <a:spcPts val="245"/>
                        </a:spcBef>
                      </a:pPr>
                      <a:r>
                        <a:rPr dirty="0" sz="1100" spc="-20">
                          <a:latin typeface="Arial MT"/>
                          <a:cs typeface="Arial MT"/>
                        </a:rPr>
                        <a:t>Escaleras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Martillos Taladros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  <a:tr h="1283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 marR="116205">
                        <a:lnSpc>
                          <a:spcPct val="103299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1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áreas</a:t>
                      </a:r>
                      <a:r>
                        <a:rPr dirty="0" sz="11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comunes: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plazas,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caminos,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áreas </a:t>
                      </a:r>
                      <a:r>
                        <a:rPr dirty="0" sz="1100" spc="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1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10">
                          <a:latin typeface="Arial MT"/>
                          <a:cs typeface="Arial MT"/>
                        </a:rPr>
                        <a:t>concentraciones</a:t>
                      </a:r>
                      <a:r>
                        <a:rPr dirty="0" sz="11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visitantes.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31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122555">
                        <a:lnSpc>
                          <a:spcPct val="103499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1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huecos</a:t>
                      </a:r>
                      <a:r>
                        <a:rPr dirty="0" sz="110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muy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grandes</a:t>
                      </a:r>
                      <a:r>
                        <a:rPr dirty="0" sz="110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donde</a:t>
                      </a:r>
                      <a:r>
                        <a:rPr dirty="0" sz="110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hay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faltantes</a:t>
                      </a:r>
                      <a:r>
                        <a:rPr dirty="0" sz="11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1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piedras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deben</a:t>
                      </a:r>
                      <a:r>
                        <a:rPr dirty="0" sz="11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reintegrarse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con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piedras</a:t>
                      </a:r>
                      <a:r>
                        <a:rPr dirty="0" sz="11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similares</a:t>
                      </a:r>
                      <a:r>
                        <a:rPr dirty="0" sz="11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1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las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originales.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80645">
                        <a:lnSpc>
                          <a:spcPts val="1300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Personal</a:t>
                      </a:r>
                      <a:r>
                        <a:rPr dirty="0" sz="11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1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Servicio.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MT"/>
                          <a:cs typeface="Arial MT"/>
                        </a:rPr>
                        <a:t>Anualmente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 marR="538480">
                        <a:lnSpc>
                          <a:spcPct val="103600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Herramientas</a:t>
                      </a:r>
                      <a:r>
                        <a:rPr dirty="0"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Albañilería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</a:tr>
              <a:tr h="2147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 marR="434975">
                        <a:lnSpc>
                          <a:spcPct val="1036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1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1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estructuras arqueológicas.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marL="78740" marR="314960">
                        <a:lnSpc>
                          <a:spcPct val="103499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vez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retirado</a:t>
                      </a:r>
                      <a:r>
                        <a:rPr dirty="0" sz="11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nidos</a:t>
                      </a:r>
                      <a:r>
                        <a:rPr dirty="0" sz="11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deberá</a:t>
                      </a:r>
                      <a:r>
                        <a:rPr dirty="0" sz="1100" spc="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ser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reportado</a:t>
                      </a:r>
                      <a:r>
                        <a:rPr dirty="0" sz="11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al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arqueólogo responsable.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0645" marR="78105">
                        <a:lnSpc>
                          <a:spcPct val="102200"/>
                        </a:lnSpc>
                        <a:spcBef>
                          <a:spcPts val="27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1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necesario</a:t>
                      </a:r>
                      <a:r>
                        <a:rPr dirty="0" sz="11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1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entre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1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coyunturas</a:t>
                      </a:r>
                      <a:r>
                        <a:rPr dirty="0" sz="110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piedras,</a:t>
                      </a:r>
                      <a:r>
                        <a:rPr dirty="0" sz="110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revoques</a:t>
                      </a:r>
                      <a:r>
                        <a:rPr dirty="0" sz="110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muros</a:t>
                      </a:r>
                      <a:r>
                        <a:rPr dirty="0" sz="11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1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existan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aperturas,</a:t>
                      </a:r>
                      <a:r>
                        <a:rPr dirty="0" sz="11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resquicios</a:t>
                      </a:r>
                      <a:r>
                        <a:rPr dirty="0" sz="11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rajaduras.</a:t>
                      </a:r>
                      <a:r>
                        <a:rPr dirty="0" sz="11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Si</a:t>
                      </a:r>
                      <a:r>
                        <a:rPr dirty="0" sz="11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existen</a:t>
                      </a:r>
                      <a:r>
                        <a:rPr dirty="0" sz="11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debe</a:t>
                      </a:r>
                      <a:r>
                        <a:rPr dirty="0" sz="11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tapar</a:t>
                      </a:r>
                      <a:r>
                        <a:rPr dirty="0" sz="11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11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piedras,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mezcla</a:t>
                      </a:r>
                      <a:r>
                        <a:rPr dirty="0" sz="11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1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barro</a:t>
                      </a:r>
                      <a:r>
                        <a:rPr dirty="0" sz="11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según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11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patrón</a:t>
                      </a:r>
                      <a:r>
                        <a:rPr dirty="0" sz="11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constructivo.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Supervisión</a:t>
                      </a:r>
                      <a:r>
                        <a:rPr dirty="0" sz="1100" spc="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3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arqueólogo</a:t>
                      </a:r>
                      <a:r>
                        <a:rPr dirty="0" sz="1100" spc="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50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conservador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dirty="0" sz="1100" spc="-10">
                          <a:latin typeface="Arial MT"/>
                          <a:cs typeface="Arial MT"/>
                        </a:rPr>
                        <a:t>Mensualmente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8740" marR="166370">
                        <a:lnSpc>
                          <a:spcPct val="103499"/>
                        </a:lnSpc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1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fumigación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interior</a:t>
                      </a:r>
                      <a:r>
                        <a:rPr dirty="0" sz="110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usar</a:t>
                      </a:r>
                      <a:r>
                        <a:rPr dirty="0" sz="110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guantes,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bata,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mascarilla</a:t>
                      </a:r>
                      <a:r>
                        <a:rPr dirty="0" sz="11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contra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vapores</a:t>
                      </a:r>
                      <a:r>
                        <a:rPr dirty="0" sz="1100" spc="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orgánicos,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gorro</a:t>
                      </a:r>
                      <a:r>
                        <a:rPr dirty="0" sz="11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1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lentes</a:t>
                      </a:r>
                      <a:r>
                        <a:rPr dirty="0" sz="11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protección.</a:t>
                      </a:r>
                      <a:endParaRPr sz="1100">
                        <a:latin typeface="Arial MT"/>
                        <a:cs typeface="Arial MT"/>
                      </a:endParaRPr>
                    </a:p>
                    <a:p>
                      <a:pPr algn="just" marL="78740" marR="131445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1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cal</a:t>
                      </a:r>
                      <a:r>
                        <a:rPr dirty="0" sz="1100" spc="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1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polvo</a:t>
                      </a:r>
                      <a:r>
                        <a:rPr dirty="0" sz="11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20">
                          <a:latin typeface="Arial MT"/>
                          <a:cs typeface="Arial MT"/>
                        </a:rPr>
                        <a:t>puede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usarse</a:t>
                      </a:r>
                      <a:r>
                        <a:rPr dirty="0" sz="11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100" spc="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ahuyentar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plagas</a:t>
                      </a:r>
                      <a:r>
                        <a:rPr dirty="0" sz="11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1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100" spc="-10">
                          <a:latin typeface="Arial MT"/>
                          <a:cs typeface="Arial MT"/>
                        </a:rPr>
                        <a:t>insectos.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7152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62</a:t>
            </a:r>
            <a:endParaRPr sz="600">
              <a:latin typeface="Palatino Linotype"/>
              <a:cs typeface="Palatino Linotyp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293" cy="57594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COLOCACIÓN</a:t>
            </a:r>
            <a:r>
              <a:rPr dirty="0" spc="40"/>
              <a:t> </a:t>
            </a:r>
            <a:r>
              <a:rPr dirty="0"/>
              <a:t>Y</a:t>
            </a:r>
            <a:r>
              <a:rPr dirty="0" spc="20"/>
              <a:t> </a:t>
            </a:r>
            <a:r>
              <a:rPr dirty="0" spc="-114"/>
              <a:t>MANTENIMIENTO</a:t>
            </a:r>
            <a:r>
              <a:rPr dirty="0" spc="35"/>
              <a:t> </a:t>
            </a:r>
            <a:r>
              <a:rPr dirty="0" spc="-125"/>
              <a:t>DE</a:t>
            </a:r>
            <a:r>
              <a:rPr dirty="0" spc="35"/>
              <a:t> </a:t>
            </a:r>
            <a:r>
              <a:rPr dirty="0" spc="-125"/>
              <a:t>ELEMNETOS</a:t>
            </a:r>
            <a:r>
              <a:rPr dirty="0" spc="20"/>
              <a:t> </a:t>
            </a:r>
            <a:r>
              <a:rPr dirty="0" spc="-125"/>
              <a:t>DE</a:t>
            </a:r>
            <a:r>
              <a:rPr dirty="0" spc="60"/>
              <a:t> </a:t>
            </a:r>
            <a:r>
              <a:rPr dirty="0" spc="-40"/>
              <a:t>PROTECCIÓN</a:t>
            </a: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6343" y="1038097"/>
          <a:ext cx="6728459" cy="3869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889"/>
                <a:gridCol w="1659889"/>
                <a:gridCol w="1659889"/>
                <a:gridCol w="1659889"/>
              </a:tblGrid>
              <a:tr h="400050">
                <a:tc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Quién</a:t>
                      </a:r>
                      <a:r>
                        <a:rPr dirty="0" sz="1100" spc="2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1100" spc="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qué</a:t>
                      </a:r>
                      <a:r>
                        <a:rPr dirty="0" sz="1100" spc="3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hace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Tiempo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1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Herramientas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</a:tr>
              <a:tr h="1991360">
                <a:tc>
                  <a:txBody>
                    <a:bodyPr/>
                    <a:lstStyle/>
                    <a:p>
                      <a:pPr marL="90805" marR="618490">
                        <a:lnSpc>
                          <a:spcPct val="102000"/>
                        </a:lnSpc>
                        <a:spcBef>
                          <a:spcPts val="320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cubiertas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techos.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0805" marR="179705">
                        <a:lnSpc>
                          <a:spcPct val="101800"/>
                        </a:lnSpc>
                        <a:spcBef>
                          <a:spcPts val="35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áreas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comunes,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plazas,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caminos,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áreas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concentradas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visitantes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20650">
                        <a:lnSpc>
                          <a:spcPct val="102200"/>
                        </a:lnSpc>
                        <a:spcBef>
                          <a:spcPts val="315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techos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cubiertas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tengan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algunas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fracturas,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hay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que reemplazar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cubierta,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caso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fisuras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pequeñas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se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deberá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sellar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con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material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o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pegamentos impermeabilizantes.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Personal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Servicio.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4470">
                        <a:lnSpc>
                          <a:spcPct val="102400"/>
                        </a:lnSpc>
                        <a:spcBef>
                          <a:spcPts val="31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Cuando</a:t>
                      </a:r>
                      <a:r>
                        <a:rPr dirty="0" sz="110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aparezcan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daños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cada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cuatro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meses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93775">
                        <a:lnSpc>
                          <a:spcPct val="102099"/>
                        </a:lnSpc>
                        <a:spcBef>
                          <a:spcPts val="315"/>
                        </a:spcBef>
                      </a:pPr>
                      <a:r>
                        <a:rPr dirty="0" sz="1100" spc="-45">
                          <a:latin typeface="Verdana"/>
                          <a:cs typeface="Verdana"/>
                        </a:rPr>
                        <a:t>Espátula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Balde Pintura Brocha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Pato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  <a:tr h="1478280">
                <a:tc>
                  <a:txBody>
                    <a:bodyPr/>
                    <a:lstStyle/>
                    <a:p>
                      <a:pPr marL="90805" marR="127635">
                        <a:lnSpc>
                          <a:spcPct val="102000"/>
                        </a:lnSpc>
                        <a:spcBef>
                          <a:spcPts val="325"/>
                        </a:spcBef>
                      </a:pPr>
                      <a:r>
                        <a:rPr dirty="0" sz="1100" spc="-70">
                          <a:latin typeface="Verdana"/>
                          <a:cs typeface="Verdana"/>
                        </a:rPr>
                        <a:t>Se</a:t>
                      </a:r>
                      <a:r>
                        <a:rPr dirty="0" sz="11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puede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restringir</a:t>
                      </a:r>
                      <a:r>
                        <a:rPr dirty="0" sz="11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el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paso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20">
                          <a:latin typeface="Verdana"/>
                          <a:cs typeface="Verdana"/>
                        </a:rPr>
                        <a:t>si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hubiere</a:t>
                      </a:r>
                      <a:r>
                        <a:rPr dirty="0" sz="11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riesgo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accidentes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se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comprometa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integridad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del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patrimonio.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0805" marR="411480">
                        <a:lnSpc>
                          <a:spcPct val="101800"/>
                        </a:lnSpc>
                        <a:spcBef>
                          <a:spcPts val="70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las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estructuras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arqueológicas.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19380">
                        <a:lnSpc>
                          <a:spcPct val="102000"/>
                        </a:lnSpc>
                        <a:spcBef>
                          <a:spcPts val="325"/>
                        </a:spcBef>
                      </a:pPr>
                      <a:r>
                        <a:rPr dirty="0" sz="1100" spc="-8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delimitación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las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vallas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55">
                          <a:latin typeface="Verdana"/>
                          <a:cs typeface="Verdana"/>
                        </a:rPr>
                        <a:t>o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rejas,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podrán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realizarse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acuerdo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85">
                          <a:latin typeface="Verdana"/>
                          <a:cs typeface="Verdana"/>
                        </a:rPr>
                        <a:t>a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110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zona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definida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30">
                          <a:latin typeface="Verdana"/>
                          <a:cs typeface="Verdana"/>
                        </a:rPr>
                        <a:t>como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arqueológica.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90805" marR="378460">
                        <a:lnSpc>
                          <a:spcPct val="101800"/>
                        </a:lnSpc>
                        <a:spcBef>
                          <a:spcPts val="70"/>
                        </a:spcBef>
                      </a:pPr>
                      <a:r>
                        <a:rPr dirty="0" sz="1100" spc="-65">
                          <a:latin typeface="Verdana"/>
                          <a:cs typeface="Verdana"/>
                        </a:rPr>
                        <a:t>Supervisión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un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Arqueólogo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4470">
                        <a:lnSpc>
                          <a:spcPct val="101800"/>
                        </a:lnSpc>
                        <a:spcBef>
                          <a:spcPts val="325"/>
                        </a:spcBef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Cuando</a:t>
                      </a:r>
                      <a:r>
                        <a:rPr dirty="0" sz="1100" spc="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aparezcan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daños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1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65">
                          <a:latin typeface="Verdana"/>
                          <a:cs typeface="Verdana"/>
                        </a:rPr>
                        <a:t>cada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cuatro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meses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3515">
                        <a:lnSpc>
                          <a:spcPct val="102000"/>
                        </a:lnSpc>
                        <a:spcBef>
                          <a:spcPts val="325"/>
                        </a:spcBef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Clavos,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tornillos,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brocha,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guantes, cubetas,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ropa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4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trabajo,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alambre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4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amarre,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pinzas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alicates.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90409" y="5409691"/>
            <a:ext cx="958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solidFill>
                  <a:srgbClr val="221F1F"/>
                </a:solidFill>
                <a:latin typeface="Palatino Linotype"/>
                <a:cs typeface="Palatino Linotype"/>
              </a:rPr>
              <a:t>63</a:t>
            </a:r>
            <a:endParaRPr sz="600">
              <a:latin typeface="Palatino Linotype"/>
              <a:cs typeface="Palatino Linotyp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293" cy="57594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938142" y="548385"/>
            <a:ext cx="27051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60" b="1">
                <a:solidFill>
                  <a:srgbClr val="24408F"/>
                </a:solidFill>
                <a:latin typeface="Tahoma"/>
                <a:cs typeface="Tahoma"/>
              </a:rPr>
              <a:t>INFORMACIÓN</a:t>
            </a:r>
            <a:r>
              <a:rPr dirty="0" sz="1500" spc="-30" b="1">
                <a:solidFill>
                  <a:srgbClr val="24408F"/>
                </a:solidFill>
                <a:latin typeface="Tahoma"/>
                <a:cs typeface="Tahoma"/>
              </a:rPr>
              <a:t> </a:t>
            </a:r>
            <a:r>
              <a:rPr dirty="0" sz="1500" spc="-130" b="1">
                <a:solidFill>
                  <a:srgbClr val="24408F"/>
                </a:solidFill>
                <a:latin typeface="Tahoma"/>
                <a:cs typeface="Tahoma"/>
              </a:rPr>
              <a:t>DE</a:t>
            </a:r>
            <a:r>
              <a:rPr dirty="0" sz="1500" spc="-15" b="1">
                <a:solidFill>
                  <a:srgbClr val="24408F"/>
                </a:solidFill>
                <a:latin typeface="Tahoma"/>
                <a:cs typeface="Tahoma"/>
              </a:rPr>
              <a:t> </a:t>
            </a:r>
            <a:r>
              <a:rPr dirty="0" sz="1500" spc="-155" b="1">
                <a:solidFill>
                  <a:srgbClr val="24408F"/>
                </a:solidFill>
                <a:latin typeface="Tahoma"/>
                <a:cs typeface="Tahoma"/>
              </a:rPr>
              <a:t>VISITANTES</a:t>
            </a:r>
            <a:endParaRPr sz="1500">
              <a:latin typeface="Tahoma"/>
              <a:cs typeface="Tahoma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6344" y="1039621"/>
          <a:ext cx="6727190" cy="3763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9889"/>
                <a:gridCol w="1658619"/>
                <a:gridCol w="1659889"/>
                <a:gridCol w="1659889"/>
              </a:tblGrid>
              <a:tr h="374015"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Lugar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Quién</a:t>
                      </a:r>
                      <a:r>
                        <a:rPr dirty="0" sz="1050" spc="-2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y</a:t>
                      </a:r>
                      <a:r>
                        <a:rPr dirty="0" sz="1050" spc="-4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qué</a:t>
                      </a:r>
                      <a:r>
                        <a:rPr dirty="0" sz="1050" spc="-5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5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hace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Tiempo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05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Herramientas</a:t>
                      </a:r>
                      <a:endParaRPr sz="1050">
                        <a:latin typeface="Tahoma"/>
                        <a:cs typeface="Tahoma"/>
                      </a:endParaRPr>
                    </a:p>
                  </a:txBody>
                  <a:tcPr marL="0" marR="0" marB="0" marT="1041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8D9B"/>
                    </a:solidFill>
                  </a:tcPr>
                </a:tc>
              </a:tr>
              <a:tr h="1419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7155">
                        <a:lnSpc>
                          <a:spcPct val="98800"/>
                        </a:lnSpc>
                        <a:spcBef>
                          <a:spcPts val="290"/>
                        </a:spcBef>
                      </a:pPr>
                      <a:r>
                        <a:rPr dirty="0" sz="1050" spc="-70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5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el</a:t>
                      </a:r>
                      <a:r>
                        <a:rPr dirty="0" sz="105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75">
                          <a:latin typeface="Verdana"/>
                          <a:cs typeface="Verdana"/>
                        </a:rPr>
                        <a:t>sitio</a:t>
                      </a:r>
                      <a:r>
                        <a:rPr dirty="0" sz="105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arqueológico </a:t>
                      </a:r>
                      <a:r>
                        <a:rPr dirty="0" sz="1050" spc="-45">
                          <a:latin typeface="Verdana"/>
                          <a:cs typeface="Verdana"/>
                        </a:rPr>
                        <a:t>se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debe</a:t>
                      </a:r>
                      <a:r>
                        <a:rPr dirty="0" sz="105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prever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elaboración</a:t>
                      </a:r>
                      <a:r>
                        <a:rPr dirty="0" sz="1050" spc="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y/o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explicación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5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un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guión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40">
                          <a:latin typeface="Verdana"/>
                          <a:cs typeface="Verdana"/>
                        </a:rPr>
                        <a:t>informativo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 que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incluye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señalética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circulación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restricciones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050" spc="-10">
                          <a:latin typeface="Verdana"/>
                          <a:cs typeface="Verdana"/>
                        </a:rPr>
                        <a:t>Permanente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39700">
                        <a:lnSpc>
                          <a:spcPct val="98700"/>
                        </a:lnSpc>
                        <a:spcBef>
                          <a:spcPts val="300"/>
                        </a:spcBef>
                      </a:pPr>
                      <a:r>
                        <a:rPr dirty="0" sz="1050" spc="-130">
                          <a:latin typeface="Verdana"/>
                          <a:cs typeface="Verdana"/>
                        </a:rPr>
                        <a:t>Es</a:t>
                      </a:r>
                      <a:r>
                        <a:rPr dirty="0" sz="105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necesario</a:t>
                      </a:r>
                      <a:r>
                        <a:rPr dirty="0" sz="105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revisar</a:t>
                      </a:r>
                      <a:r>
                        <a:rPr dirty="0" sz="105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45">
                          <a:latin typeface="Verdana"/>
                          <a:cs typeface="Verdana"/>
                        </a:rPr>
                        <a:t>las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cédulas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información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y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limpiarlas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050" spc="-10">
                          <a:latin typeface="Verdana"/>
                          <a:cs typeface="Verdana"/>
                        </a:rPr>
                        <a:t>Permanente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37490">
                        <a:lnSpc>
                          <a:spcPts val="1250"/>
                        </a:lnSpc>
                        <a:spcBef>
                          <a:spcPts val="334"/>
                        </a:spcBef>
                      </a:pPr>
                      <a:r>
                        <a:rPr dirty="0" sz="1050" spc="-10">
                          <a:latin typeface="Verdana"/>
                          <a:cs typeface="Verdana"/>
                        </a:rPr>
                        <a:t>Brocha</a:t>
                      </a:r>
                      <a:r>
                        <a:rPr dirty="0" sz="105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5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material</a:t>
                      </a:r>
                      <a:r>
                        <a:rPr dirty="0" sz="105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30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limpieza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425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ED"/>
                    </a:solidFill>
                  </a:tcPr>
                </a:tc>
              </a:tr>
              <a:tr h="1252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69545">
                        <a:lnSpc>
                          <a:spcPct val="98900"/>
                        </a:lnSpc>
                        <a:spcBef>
                          <a:spcPts val="280"/>
                        </a:spcBef>
                      </a:pPr>
                      <a:r>
                        <a:rPr dirty="0" sz="1050" spc="-130">
                          <a:latin typeface="Verdana"/>
                          <a:cs typeface="Verdana"/>
                        </a:rPr>
                        <a:t>Es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necesaria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participación</a:t>
                      </a:r>
                      <a:r>
                        <a:rPr dirty="0" sz="1050" spc="35">
                          <a:latin typeface="Verdana"/>
                          <a:cs typeface="Verdana"/>
                        </a:rPr>
                        <a:t> de </a:t>
                      </a:r>
                      <a:r>
                        <a:rPr dirty="0" sz="1050" spc="-35">
                          <a:latin typeface="Verdana"/>
                          <a:cs typeface="Verdana"/>
                        </a:rPr>
                        <a:t>custodios,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vigilantes, encargados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administrativos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y</a:t>
                      </a:r>
                      <a:r>
                        <a:rPr dirty="0" sz="105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todo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personal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trabaje </a:t>
                      </a:r>
                      <a:r>
                        <a:rPr dirty="0" sz="1050">
                          <a:latin typeface="Verdana"/>
                          <a:cs typeface="Verdana"/>
                        </a:rPr>
                        <a:t>para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el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sitio.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-10">
                          <a:latin typeface="Verdana"/>
                          <a:cs typeface="Verdana"/>
                        </a:rPr>
                        <a:t>Permanente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2025-12-12T19:06:10Z</dcterms:created>
  <dcterms:modified xsi:type="dcterms:W3CDTF">2025-12-12T19:06:10Z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LastSaved">
    <vt:filetime>2025-12-12T00:00:00Z</vt:filetime>
  </property>
  <property fmtid="{D5CDD505-2E9C-101B-9397-08002B2CF9AE}" pid="4" name="Producer">
    <vt:lpwstr>iLovePDF</vt:lpwstr>
  </property>
</Properties>
</file>