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5765800"/>
  <p:notesSz cx="75565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787398"/>
            <a:ext cx="642842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3228848"/>
            <a:ext cx="529399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5295" y="352846"/>
            <a:ext cx="355225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326134"/>
            <a:ext cx="6806565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5362194"/>
            <a:ext cx="24201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33" Type="http://schemas.openxmlformats.org/officeDocument/2006/relationships/image" Target="../media/image46.png"/><Relationship Id="rId34" Type="http://schemas.openxmlformats.org/officeDocument/2006/relationships/image" Target="../media/image47.png"/><Relationship Id="rId35" Type="http://schemas.openxmlformats.org/officeDocument/2006/relationships/image" Target="../media/image48.png"/><Relationship Id="rId36" Type="http://schemas.openxmlformats.org/officeDocument/2006/relationships/image" Target="../media/image49.png"/><Relationship Id="rId37" Type="http://schemas.openxmlformats.org/officeDocument/2006/relationships/image" Target="../media/image50.png"/><Relationship Id="rId38" Type="http://schemas.openxmlformats.org/officeDocument/2006/relationships/image" Target="../media/image51.png"/><Relationship Id="rId39" Type="http://schemas.openxmlformats.org/officeDocument/2006/relationships/image" Target="../media/image52.png"/><Relationship Id="rId40" Type="http://schemas.openxmlformats.org/officeDocument/2006/relationships/image" Target="../media/image53.png"/><Relationship Id="rId41" Type="http://schemas.openxmlformats.org/officeDocument/2006/relationships/image" Target="../media/image54.png"/><Relationship Id="rId42" Type="http://schemas.openxmlformats.org/officeDocument/2006/relationships/image" Target="../media/image55.png"/><Relationship Id="rId43" Type="http://schemas.openxmlformats.org/officeDocument/2006/relationships/image" Target="../media/image56.png"/><Relationship Id="rId44" Type="http://schemas.openxmlformats.org/officeDocument/2006/relationships/image" Target="../media/image57.png"/><Relationship Id="rId45" Type="http://schemas.openxmlformats.org/officeDocument/2006/relationships/image" Target="../media/image58.png"/><Relationship Id="rId46" Type="http://schemas.openxmlformats.org/officeDocument/2006/relationships/image" Target="../media/image59.png"/><Relationship Id="rId47" Type="http://schemas.openxmlformats.org/officeDocument/2006/relationships/image" Target="../media/image60.png"/><Relationship Id="rId48" Type="http://schemas.openxmlformats.org/officeDocument/2006/relationships/image" Target="../media/image61.png"/><Relationship Id="rId49" Type="http://schemas.openxmlformats.org/officeDocument/2006/relationships/image" Target="../media/image62.png"/><Relationship Id="rId50" Type="http://schemas.openxmlformats.org/officeDocument/2006/relationships/image" Target="../media/image63.png"/><Relationship Id="rId51" Type="http://schemas.openxmlformats.org/officeDocument/2006/relationships/image" Target="../media/image6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70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71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7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45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7299" y="1985638"/>
            <a:ext cx="4695825" cy="16103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425"/>
              </a:spcBef>
            </a:pPr>
            <a:r>
              <a:rPr dirty="0" sz="4500" b="1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dirty="0" sz="2100" b="1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dirty="0" sz="2000" b="1">
                <a:solidFill>
                  <a:srgbClr val="231F20"/>
                </a:solidFill>
                <a:latin typeface="Tahoma"/>
                <a:cs typeface="Tahoma"/>
              </a:rPr>
              <a:t>Í</a:t>
            </a:r>
            <a:r>
              <a:rPr dirty="0" sz="2100" b="1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2100" spc="-1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21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231F20"/>
                </a:solidFill>
                <a:latin typeface="Tahoma"/>
                <a:cs typeface="Tahoma"/>
              </a:rPr>
              <a:t>CONFORMACIÓN</a:t>
            </a:r>
            <a:r>
              <a:rPr dirty="0" sz="2100" spc="-8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dirty="0" sz="2100" spc="-100" b="1">
                <a:solidFill>
                  <a:srgbClr val="231F20"/>
                </a:solidFill>
                <a:latin typeface="Tahoma"/>
                <a:cs typeface="Tahoma"/>
              </a:rPr>
              <a:t>COMISIONES/COMITÉS/CONSEJOS</a:t>
            </a:r>
            <a:r>
              <a:rPr dirty="0" sz="21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110" b="1">
                <a:solidFill>
                  <a:srgbClr val="231F20"/>
                </a:solidFill>
                <a:latin typeface="Tahoma"/>
                <a:cs typeface="Tahoma"/>
              </a:rPr>
              <a:t>Y </a:t>
            </a:r>
            <a:r>
              <a:rPr dirty="0" sz="2100" spc="-200" b="1">
                <a:solidFill>
                  <a:srgbClr val="231F20"/>
                </a:solidFill>
                <a:latin typeface="Tahoma"/>
                <a:cs typeface="Tahoma"/>
              </a:rPr>
              <a:t>ENTIDADES</a:t>
            </a:r>
            <a:r>
              <a:rPr dirty="0" sz="21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231F20"/>
                </a:solidFill>
                <a:latin typeface="Tahoma"/>
                <a:cs typeface="Tahoma"/>
              </a:rPr>
              <a:t>GESTORAS</a:t>
            </a:r>
            <a:r>
              <a:rPr dirty="0" sz="21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21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270" b="1">
                <a:solidFill>
                  <a:srgbClr val="231F20"/>
                </a:solidFill>
                <a:latin typeface="Tahoma"/>
                <a:cs typeface="Tahoma"/>
              </a:rPr>
              <a:t>SITIOS</a:t>
            </a:r>
            <a:r>
              <a:rPr dirty="0" sz="21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231F20"/>
                </a:solidFill>
                <a:latin typeface="Tahoma"/>
                <a:cs typeface="Tahoma"/>
              </a:rPr>
              <a:t>Y/O </a:t>
            </a:r>
            <a:r>
              <a:rPr dirty="0" sz="2100" spc="-125" b="1">
                <a:solidFill>
                  <a:srgbClr val="231F20"/>
                </a:solidFill>
                <a:latin typeface="Tahoma"/>
                <a:cs typeface="Tahoma"/>
              </a:rPr>
              <a:t>MANIFESTACIONES</a:t>
            </a:r>
            <a:r>
              <a:rPr dirty="0" sz="21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100" spc="-95" b="1">
                <a:solidFill>
                  <a:srgbClr val="231F20"/>
                </a:solidFill>
                <a:latin typeface="Tahoma"/>
                <a:cs typeface="Tahoma"/>
              </a:rPr>
              <a:t>PATRIMONIALES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470328"/>
            <a:ext cx="7284720" cy="3246120"/>
            <a:chOff x="0" y="470328"/>
            <a:chExt cx="7284720" cy="32461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707" y="498436"/>
              <a:ext cx="418445" cy="62466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7988" y="2129294"/>
              <a:ext cx="1614440" cy="158696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0812" y="2382659"/>
              <a:ext cx="192519" cy="1811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2347" y="2397125"/>
              <a:ext cx="464286" cy="4361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4366" y="2859913"/>
              <a:ext cx="1150137" cy="8563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3610" y="1648333"/>
              <a:ext cx="836333" cy="7001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0329" y="1648332"/>
              <a:ext cx="955611" cy="4800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2936" y="1648333"/>
              <a:ext cx="839419" cy="693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1708" y="470328"/>
              <a:ext cx="2891987" cy="66897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8190" y="509024"/>
              <a:ext cx="610443" cy="61044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564864"/>
              <a:ext cx="192417" cy="541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2342908"/>
              <a:ext cx="192404" cy="10648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2588831"/>
              <a:ext cx="192417" cy="8376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46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" y="0"/>
            <a:ext cx="7559850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299" y="1455421"/>
            <a:ext cx="171894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25"/>
              <a:t>O</a:t>
            </a:r>
            <a:r>
              <a:rPr dirty="0" sz="2500" spc="-125"/>
              <a:t>BJETIVO</a:t>
            </a:r>
            <a:endParaRPr sz="2500"/>
          </a:p>
        </p:txBody>
      </p:sp>
      <p:sp>
        <p:nvSpPr>
          <p:cNvPr id="5" name="object 5" descr=""/>
          <p:cNvSpPr txBox="1"/>
          <p:nvPr/>
        </p:nvSpPr>
        <p:spPr>
          <a:xfrm>
            <a:off x="4355832" y="2697370"/>
            <a:ext cx="287020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343535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656668"/>
                </a:solidFill>
                <a:latin typeface="Tahoma"/>
                <a:cs typeface="Tahoma"/>
              </a:rPr>
              <a:t>Ley</a:t>
            </a:r>
            <a:r>
              <a:rPr dirty="0" sz="1100" spc="-1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95" b="1">
                <a:solidFill>
                  <a:srgbClr val="656668"/>
                </a:solidFill>
                <a:latin typeface="Tahoma"/>
                <a:cs typeface="Tahoma"/>
              </a:rPr>
              <a:t>031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Establece</a:t>
            </a:r>
            <a:r>
              <a:rPr dirty="0" sz="1100" spc="-1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656668"/>
                </a:solidFill>
                <a:latin typeface="Tahoma"/>
                <a:cs typeface="Tahoma"/>
              </a:rPr>
              <a:t>distribuir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20" b="1">
                <a:solidFill>
                  <a:srgbClr val="656668"/>
                </a:solidFill>
                <a:latin typeface="Tahoma"/>
                <a:cs typeface="Tahoma"/>
              </a:rPr>
              <a:t>funciones </a:t>
            </a:r>
            <a:r>
              <a:rPr dirty="0" sz="1100" spc="-25" b="1">
                <a:solidFill>
                  <a:srgbClr val="656668"/>
                </a:solidFill>
                <a:latin typeface="Tahoma"/>
                <a:cs typeface="Tahoma"/>
              </a:rPr>
              <a:t>político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40" b="1">
                <a:solidFill>
                  <a:srgbClr val="656668"/>
                </a:solidFill>
                <a:latin typeface="Tahoma"/>
                <a:cs typeface="Tahoma"/>
              </a:rPr>
              <a:t>administrativas</a:t>
            </a:r>
            <a:r>
              <a:rPr dirty="0" sz="1100" spc="30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con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participación</a:t>
            </a:r>
            <a:endParaRPr sz="11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de</a:t>
            </a:r>
            <a:r>
              <a:rPr dirty="0" sz="1100" spc="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la</a:t>
            </a:r>
            <a:r>
              <a:rPr dirty="0" sz="1100" spc="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ciudadanía.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65699" y="3521934"/>
            <a:ext cx="247015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656668"/>
                </a:solidFill>
                <a:latin typeface="Tahoma"/>
                <a:cs typeface="Tahoma"/>
              </a:rPr>
              <a:t>Ley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95" b="1">
                <a:solidFill>
                  <a:srgbClr val="656668"/>
                </a:solidFill>
                <a:latin typeface="Tahoma"/>
                <a:cs typeface="Tahoma"/>
              </a:rPr>
              <a:t>031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 propone</a:t>
            </a:r>
            <a:r>
              <a:rPr dirty="0" sz="1100" spc="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la creación</a:t>
            </a:r>
            <a:r>
              <a:rPr dirty="0" sz="1100" spc="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de </a:t>
            </a:r>
            <a:r>
              <a:rPr dirty="0" sz="1100" spc="-25" b="1">
                <a:solidFill>
                  <a:srgbClr val="656668"/>
                </a:solidFill>
                <a:latin typeface="Tahoma"/>
                <a:cs typeface="Tahoma"/>
              </a:rPr>
              <a:t>dos entes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en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656668"/>
                </a:solidFill>
                <a:latin typeface="Tahoma"/>
                <a:cs typeface="Tahoma"/>
              </a:rPr>
              <a:t>sitios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y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 manifestaciones culturales.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61583" y="4337170"/>
            <a:ext cx="16891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dirty="0" sz="1100" spc="-80" b="1">
                <a:solidFill>
                  <a:srgbClr val="656668"/>
                </a:solidFill>
                <a:latin typeface="Tahoma"/>
                <a:cs typeface="Tahoma"/>
              </a:rPr>
              <a:t>1.</a:t>
            </a:r>
            <a:r>
              <a:rPr dirty="0" sz="1100" spc="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656668"/>
                </a:solidFill>
                <a:latin typeface="Tahoma"/>
                <a:cs typeface="Tahoma"/>
              </a:rPr>
              <a:t>Comisiones </a:t>
            </a:r>
            <a:r>
              <a:rPr dirty="0" sz="1100" spc="-20" b="1">
                <a:solidFill>
                  <a:srgbClr val="656668"/>
                </a:solidFill>
                <a:latin typeface="Tahoma"/>
                <a:cs typeface="Tahoma"/>
              </a:rPr>
              <a:t>consejos,</a:t>
            </a:r>
            <a:r>
              <a:rPr dirty="0" sz="1100" spc="-1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656668"/>
                </a:solidFill>
                <a:latin typeface="Tahoma"/>
                <a:cs typeface="Tahoma"/>
              </a:rPr>
              <a:t>comisiones</a:t>
            </a:r>
            <a:r>
              <a:rPr dirty="0" sz="1100" spc="-1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35" b="1">
                <a:solidFill>
                  <a:srgbClr val="656668"/>
                </a:solidFill>
                <a:latin typeface="Tahoma"/>
                <a:cs typeface="Tahoma"/>
              </a:rPr>
              <a:t>de </a:t>
            </a:r>
            <a:r>
              <a:rPr dirty="0" sz="1100" spc="-85" b="1">
                <a:solidFill>
                  <a:srgbClr val="656668"/>
                </a:solidFill>
                <a:latin typeface="Tahoma"/>
                <a:cs typeface="Tahoma"/>
              </a:rPr>
              <a:t>Sitios</a:t>
            </a:r>
            <a:r>
              <a:rPr dirty="0" sz="1100" spc="20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656668"/>
                </a:solidFill>
                <a:latin typeface="Tahoma"/>
                <a:cs typeface="Tahoma"/>
              </a:rPr>
              <a:t>o</a:t>
            </a:r>
            <a:r>
              <a:rPr dirty="0" sz="1100" spc="25" b="1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dirty="0" sz="1100" spc="-20" b="1">
                <a:solidFill>
                  <a:srgbClr val="656668"/>
                </a:solidFill>
                <a:latin typeface="Tahoma"/>
                <a:cs typeface="Tahoma"/>
              </a:rPr>
              <a:t>manifestaciones.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9052" y="3154146"/>
            <a:ext cx="159766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64184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000">
                <a:solidFill>
                  <a:srgbClr val="656668"/>
                </a:solidFill>
                <a:latin typeface="Verdana"/>
                <a:cs typeface="Verdana"/>
              </a:rPr>
              <a:t>Cómo </a:t>
            </a:r>
            <a:r>
              <a:rPr dirty="0" sz="1000" spc="-60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000">
                <a:solidFill>
                  <a:srgbClr val="656668"/>
                </a:solidFill>
                <a:latin typeface="Verdana"/>
                <a:cs typeface="Verdana"/>
              </a:rPr>
              <a:t> para </a:t>
            </a:r>
            <a:r>
              <a:rPr dirty="0" sz="1000" spc="-25">
                <a:solidFill>
                  <a:srgbClr val="656668"/>
                </a:solidFill>
                <a:latin typeface="Verdana"/>
                <a:cs typeface="Verdana"/>
              </a:rPr>
              <a:t>que se</a:t>
            </a:r>
            <a:r>
              <a:rPr dirty="0" sz="1000">
                <a:solidFill>
                  <a:srgbClr val="656668"/>
                </a:solidFill>
                <a:latin typeface="Verdana"/>
                <a:cs typeface="Verdana"/>
              </a:rPr>
              <a:t>	</a:t>
            </a:r>
            <a:r>
              <a:rPr dirty="0" sz="1000" spc="-10">
                <a:solidFill>
                  <a:srgbClr val="656668"/>
                </a:solidFill>
                <a:latin typeface="Verdana"/>
                <a:cs typeface="Verdana"/>
              </a:rPr>
              <a:t>conformarán</a:t>
            </a:r>
            <a:r>
              <a:rPr dirty="0" sz="10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656668"/>
                </a:solidFill>
                <a:latin typeface="Verdana"/>
                <a:cs typeface="Verdana"/>
              </a:rPr>
              <a:t>las </a:t>
            </a:r>
            <a:r>
              <a:rPr dirty="0" sz="1000" spc="-40">
                <a:solidFill>
                  <a:srgbClr val="656668"/>
                </a:solidFill>
                <a:latin typeface="Verdana"/>
                <a:cs typeface="Verdana"/>
              </a:rPr>
              <a:t>comisiones/consejos</a:t>
            </a:r>
            <a:r>
              <a:rPr dirty="0" sz="1000" spc="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656668"/>
                </a:solidFill>
                <a:latin typeface="Verdana"/>
                <a:cs typeface="Verdana"/>
              </a:rPr>
              <a:t>y </a:t>
            </a:r>
            <a:r>
              <a:rPr dirty="0" sz="1000" spc="-10">
                <a:solidFill>
                  <a:srgbClr val="656668"/>
                </a:solidFill>
                <a:latin typeface="Verdana"/>
                <a:cs typeface="Verdana"/>
              </a:rPr>
              <a:t>entidades</a:t>
            </a:r>
            <a:r>
              <a:rPr dirty="0" sz="1000" spc="-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656668"/>
                </a:solidFill>
                <a:latin typeface="Verdana"/>
                <a:cs typeface="Verdana"/>
              </a:rPr>
              <a:t>gestoras</a:t>
            </a:r>
            <a:r>
              <a:rPr dirty="0" sz="1000" spc="-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000" spc="-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656668"/>
                </a:solidFill>
                <a:latin typeface="Verdana"/>
                <a:cs typeface="Verdana"/>
              </a:rPr>
              <a:t>los</a:t>
            </a:r>
            <a:endParaRPr sz="10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10">
                <a:solidFill>
                  <a:srgbClr val="656668"/>
                </a:solidFill>
                <a:latin typeface="Verdana"/>
                <a:cs typeface="Verdana"/>
              </a:rPr>
              <a:t>sitios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498598" y="2825343"/>
            <a:ext cx="1516380" cy="1479550"/>
            <a:chOff x="2498598" y="2825343"/>
            <a:chExt cx="1516380" cy="147955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8598" y="2825343"/>
              <a:ext cx="1516338" cy="1479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1604" y="3120351"/>
              <a:ext cx="286969" cy="2189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9340" y="3138347"/>
              <a:ext cx="148297" cy="13983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4789" y="3138347"/>
              <a:ext cx="175145" cy="22707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0324" y="3404920"/>
              <a:ext cx="253644" cy="26221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626" y="3207664"/>
              <a:ext cx="51841" cy="373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6011" y="3123348"/>
              <a:ext cx="704278" cy="70462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5955" y="3789883"/>
              <a:ext cx="521211" cy="2100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9961" y="3625062"/>
              <a:ext cx="85712" cy="16611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9175" y="3219818"/>
              <a:ext cx="230314" cy="59491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4710" y="3857155"/>
              <a:ext cx="158889" cy="14274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1804" y="3885285"/>
              <a:ext cx="89458" cy="2663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27375" y="3180626"/>
              <a:ext cx="34226" cy="333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4298" y="3404920"/>
              <a:ext cx="108508" cy="15759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75864" y="3164852"/>
              <a:ext cx="21818" cy="212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529" y="3180626"/>
              <a:ext cx="34226" cy="3338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6661" y="3431908"/>
              <a:ext cx="162267" cy="48158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5423" y="3164852"/>
              <a:ext cx="21805" cy="212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65652" y="3647655"/>
              <a:ext cx="71259" cy="8962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2677" y="3745293"/>
              <a:ext cx="110490" cy="16722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99752" y="3686708"/>
              <a:ext cx="45300" cy="5057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00602" y="3165322"/>
              <a:ext cx="43560" cy="4250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96209" y="3147339"/>
              <a:ext cx="43522" cy="4249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68713" y="3165322"/>
              <a:ext cx="43586" cy="4250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68013" y="3640785"/>
              <a:ext cx="43548" cy="4249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37128" y="3948226"/>
              <a:ext cx="38874" cy="3793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29266" y="3946093"/>
              <a:ext cx="34175" cy="3333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49663" y="3946093"/>
              <a:ext cx="34175" cy="333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6757" y="3949509"/>
              <a:ext cx="34175" cy="3333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62198" y="3949509"/>
              <a:ext cx="34175" cy="33337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457200" y="2433154"/>
            <a:ext cx="6645909" cy="2914015"/>
            <a:chOff x="457200" y="2433154"/>
            <a:chExt cx="6645909" cy="2914015"/>
          </a:xfrm>
        </p:grpSpPr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88095" y="2433154"/>
              <a:ext cx="2328506" cy="224789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55557" y="3147847"/>
              <a:ext cx="156809" cy="12216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15995" y="3251187"/>
              <a:ext cx="171107" cy="10673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26092" y="3278034"/>
              <a:ext cx="80568" cy="7910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45206" y="3422954"/>
              <a:ext cx="96913" cy="13713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49878" y="3147847"/>
              <a:ext cx="170281" cy="16349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59595" y="3328200"/>
              <a:ext cx="75615" cy="10142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34613" y="3170212"/>
              <a:ext cx="73393" cy="13262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27323" y="3208654"/>
              <a:ext cx="93637" cy="11652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622" y="3680168"/>
              <a:ext cx="85365" cy="10203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16248" y="3783799"/>
              <a:ext cx="90690" cy="756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45726" y="3120351"/>
              <a:ext cx="98856" cy="9646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05542" y="3505746"/>
              <a:ext cx="152057" cy="9523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50324" y="3290811"/>
              <a:ext cx="98831" cy="9649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86784" y="3158731"/>
              <a:ext cx="73328" cy="10266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06153" y="3783799"/>
              <a:ext cx="90766" cy="756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11804" y="3919956"/>
              <a:ext cx="112102" cy="8994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44710" y="3851312"/>
              <a:ext cx="69138" cy="6969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309531" y="3871874"/>
              <a:ext cx="71399" cy="12461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63975" y="3290811"/>
              <a:ext cx="98831" cy="9649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32188" y="3919956"/>
              <a:ext cx="100736" cy="7653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47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48109"/>
              <a:ext cx="5468030" cy="33118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0332" y="2172035"/>
              <a:ext cx="2109673" cy="35879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72042"/>
              <a:ext cx="5468030" cy="2874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7299" y="681421"/>
            <a:ext cx="305181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280"/>
              <a:t>L</a:t>
            </a:r>
            <a:r>
              <a:rPr dirty="0" sz="2500" spc="-280"/>
              <a:t>INEAS</a:t>
            </a:r>
            <a:r>
              <a:rPr dirty="0" sz="2500" spc="-20"/>
              <a:t> </a:t>
            </a:r>
            <a:r>
              <a:rPr dirty="0" sz="2500" spc="-195"/>
              <a:t>DE</a:t>
            </a:r>
            <a:r>
              <a:rPr dirty="0" sz="2500" spc="-15"/>
              <a:t> </a:t>
            </a:r>
            <a:r>
              <a:rPr dirty="0" sz="2500" spc="-10"/>
              <a:t>ACCIÓN</a:t>
            </a:r>
            <a:endParaRPr sz="2500"/>
          </a:p>
        </p:txBody>
      </p:sp>
      <p:sp>
        <p:nvSpPr>
          <p:cNvPr id="9" name="object 9" descr=""/>
          <p:cNvSpPr txBox="1"/>
          <p:nvPr/>
        </p:nvSpPr>
        <p:spPr>
          <a:xfrm>
            <a:off x="701446" y="1553846"/>
            <a:ext cx="59823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solidFill>
                  <a:srgbClr val="656668"/>
                </a:solidFill>
                <a:latin typeface="Verdana"/>
                <a:cs typeface="Verdana"/>
              </a:rPr>
              <a:t>Articular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65">
                <a:solidFill>
                  <a:srgbClr val="656668"/>
                </a:solidFill>
                <a:latin typeface="Verdana"/>
                <a:cs typeface="Verdana"/>
              </a:rPr>
              <a:t>las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656668"/>
                </a:solidFill>
                <a:latin typeface="Verdana"/>
                <a:cs typeface="Verdana"/>
              </a:rPr>
              <a:t>políticas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656668"/>
                </a:solidFill>
                <a:latin typeface="Verdana"/>
                <a:cs typeface="Verdana"/>
              </a:rPr>
              <a:t>públicas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656668"/>
                </a:solidFill>
                <a:latin typeface="Verdana"/>
                <a:cs typeface="Verdana"/>
              </a:rPr>
              <a:t>entre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85">
                <a:solidFill>
                  <a:srgbClr val="656668"/>
                </a:solidFill>
                <a:latin typeface="Verdana"/>
                <a:cs typeface="Verdana"/>
              </a:rPr>
              <a:t>los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sectores</a:t>
            </a:r>
            <a:r>
              <a:rPr dirty="0" sz="1400" spc="-7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656668"/>
                </a:solidFill>
                <a:latin typeface="Verdana"/>
                <a:cs typeface="Verdana"/>
              </a:rPr>
              <a:t>niveles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4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656668"/>
                </a:solidFill>
                <a:latin typeface="Verdana"/>
                <a:cs typeface="Verdana"/>
              </a:rPr>
              <a:t>gobierno </a:t>
            </a:r>
            <a:r>
              <a:rPr dirty="0" sz="1400">
                <a:solidFill>
                  <a:srgbClr val="656668"/>
                </a:solidFill>
                <a:latin typeface="Verdana"/>
                <a:cs typeface="Verdana"/>
              </a:rPr>
              <a:t>para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656668"/>
                </a:solidFill>
                <a:latin typeface="Verdana"/>
                <a:cs typeface="Verdana"/>
              </a:rPr>
              <a:t>que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656668"/>
                </a:solidFill>
                <a:latin typeface="Verdana"/>
                <a:cs typeface="Verdana"/>
              </a:rPr>
              <a:t>el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656668"/>
                </a:solidFill>
                <a:latin typeface="Verdana"/>
                <a:cs typeface="Verdana"/>
              </a:rPr>
              <a:t>patrimonio</a:t>
            </a:r>
            <a:r>
              <a:rPr dirty="0" sz="14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45">
                <a:solidFill>
                  <a:srgbClr val="656668"/>
                </a:solidFill>
                <a:latin typeface="Verdana"/>
                <a:cs typeface="Verdana"/>
              </a:rPr>
              <a:t>cultural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656668"/>
                </a:solidFill>
                <a:latin typeface="Verdana"/>
                <a:cs typeface="Verdana"/>
              </a:rPr>
              <a:t>genere</a:t>
            </a:r>
            <a:r>
              <a:rPr dirty="0" sz="14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656668"/>
                </a:solidFill>
                <a:latin typeface="Verdana"/>
                <a:cs typeface="Verdana"/>
              </a:rPr>
              <a:t>Desarrollo</a:t>
            </a:r>
            <a:r>
              <a:rPr dirty="0" sz="14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656668"/>
                </a:solidFill>
                <a:latin typeface="Verdana"/>
                <a:cs typeface="Verdana"/>
              </a:rPr>
              <a:t>Económico.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0845" y="2790446"/>
            <a:ext cx="1812925" cy="151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solidFill>
                  <a:srgbClr val="231F20"/>
                </a:solidFill>
                <a:latin typeface="Verdana"/>
                <a:cs typeface="Verdana"/>
              </a:rPr>
              <a:t>Articular</a:t>
            </a:r>
            <a:r>
              <a:rPr dirty="0" sz="14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6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4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políticas públicas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los </a:t>
            </a:r>
            <a:r>
              <a:rPr dirty="0" sz="1400" spc="-40">
                <a:solidFill>
                  <a:srgbClr val="231F20"/>
                </a:solidFill>
                <a:latin typeface="Verdana"/>
                <a:cs typeface="Verdana"/>
              </a:rPr>
              <a:t>sectores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231F20"/>
                </a:solidFill>
                <a:latin typeface="Verdana"/>
                <a:cs typeface="Verdana"/>
              </a:rPr>
              <a:t>niveles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gobierno</a:t>
            </a:r>
            <a:r>
              <a:rPr dirty="0" sz="14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4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que </a:t>
            </a:r>
            <a:r>
              <a:rPr dirty="0" sz="1400" spc="-3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4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4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cultu- </a:t>
            </a:r>
            <a:r>
              <a:rPr dirty="0" sz="1400" spc="-65">
                <a:solidFill>
                  <a:srgbClr val="231F20"/>
                </a:solidFill>
                <a:latin typeface="Verdana"/>
                <a:cs typeface="Verdana"/>
              </a:rPr>
              <a:t>ral</a:t>
            </a:r>
            <a:r>
              <a:rPr dirty="0" sz="14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genere</a:t>
            </a:r>
            <a:r>
              <a:rPr dirty="0" sz="14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231F20"/>
                </a:solidFill>
                <a:latin typeface="Verdana"/>
                <a:cs typeface="Verdana"/>
              </a:rPr>
              <a:t>Desarrollo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Económico.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56500" y="2790446"/>
            <a:ext cx="1847214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Apoyar</a:t>
            </a:r>
            <a:r>
              <a:rPr dirty="0" sz="14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forta- 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lecimiento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114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4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6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Co- 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munidades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valorización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y</a:t>
            </a:r>
            <a:r>
              <a:rPr dirty="0" sz="14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puesta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4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2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patri- monio.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49700" y="2790446"/>
            <a:ext cx="1847214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Apoyar</a:t>
            </a:r>
            <a:r>
              <a:rPr dirty="0" sz="14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4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forta- 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lecimiento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114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4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6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Co- 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munidades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4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dirty="0" sz="1400" spc="-25">
                <a:solidFill>
                  <a:srgbClr val="231F20"/>
                </a:solidFill>
                <a:latin typeface="Verdana"/>
                <a:cs typeface="Verdana"/>
              </a:rPr>
              <a:t>valorización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y</a:t>
            </a:r>
            <a:r>
              <a:rPr dirty="0" sz="14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puesta </a:t>
            </a:r>
            <a:r>
              <a:rPr dirty="0" sz="14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4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2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4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Verdana"/>
                <a:cs typeface="Verdana"/>
              </a:rPr>
              <a:t>patri- monio.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57200" y="2483992"/>
            <a:ext cx="6645909" cy="3276600"/>
            <a:chOff x="457200" y="2483992"/>
            <a:chExt cx="6645909" cy="3276600"/>
          </a:xfrm>
        </p:grpSpPr>
        <p:sp>
          <p:nvSpPr>
            <p:cNvPr id="14" name="object 14" descr=""/>
            <p:cNvSpPr/>
            <p:nvPr/>
          </p:nvSpPr>
          <p:spPr>
            <a:xfrm>
              <a:off x="2506751" y="2515742"/>
              <a:ext cx="2519045" cy="3213100"/>
            </a:xfrm>
            <a:custGeom>
              <a:avLst/>
              <a:gdLst/>
              <a:ahLst/>
              <a:cxnLst/>
              <a:rect l="l" t="t" r="r" b="b"/>
              <a:pathLst>
                <a:path w="2519045" h="3213100">
                  <a:moveTo>
                    <a:pt x="0" y="3212503"/>
                  </a:moveTo>
                  <a:lnTo>
                    <a:pt x="63500" y="3212503"/>
                  </a:lnTo>
                  <a:lnTo>
                    <a:pt x="63500" y="0"/>
                  </a:lnTo>
                  <a:lnTo>
                    <a:pt x="0" y="0"/>
                  </a:lnTo>
                  <a:lnTo>
                    <a:pt x="0" y="3212503"/>
                  </a:lnTo>
                  <a:close/>
                </a:path>
                <a:path w="2519045" h="3213100">
                  <a:moveTo>
                    <a:pt x="2455202" y="3212503"/>
                  </a:moveTo>
                  <a:lnTo>
                    <a:pt x="2518702" y="3212503"/>
                  </a:lnTo>
                  <a:lnTo>
                    <a:pt x="2518702" y="0"/>
                  </a:lnTo>
                  <a:lnTo>
                    <a:pt x="2455202" y="0"/>
                  </a:lnTo>
                  <a:lnTo>
                    <a:pt x="2455202" y="3212503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48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" y="0"/>
            <a:ext cx="7559850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7633" y="352846"/>
            <a:ext cx="4325620" cy="762000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1478915" marR="5080" indent="-1466850">
              <a:lnSpc>
                <a:spcPct val="92300"/>
              </a:lnSpc>
              <a:spcBef>
                <a:spcPts val="375"/>
              </a:spcBef>
            </a:pPr>
            <a:r>
              <a:rPr dirty="0" cap="small" spc="-275"/>
              <a:t>Conformación</a:t>
            </a:r>
            <a:r>
              <a:rPr dirty="0" cap="small" spc="-135"/>
              <a:t> </a:t>
            </a:r>
            <a:r>
              <a:rPr dirty="0" cap="small" spc="-430"/>
              <a:t>de</a:t>
            </a:r>
            <a:r>
              <a:rPr dirty="0" cap="small" spc="-135"/>
              <a:t> </a:t>
            </a:r>
            <a:r>
              <a:rPr dirty="0" cap="small" spc="-405"/>
              <a:t>comisiones </a:t>
            </a:r>
            <a:r>
              <a:rPr dirty="0" cap="small" spc="-190"/>
              <a:t>o</a:t>
            </a:r>
            <a:r>
              <a:rPr dirty="0" cap="small" spc="-145"/>
              <a:t> </a:t>
            </a:r>
            <a:r>
              <a:rPr dirty="0" cap="small" spc="-415"/>
              <a:t>comités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010500" y="1461196"/>
            <a:ext cx="46666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656668"/>
                </a:solidFill>
                <a:latin typeface="Verdana"/>
                <a:cs typeface="Verdana"/>
              </a:rPr>
              <a:t>Ministerio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Culturas,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Gobernación,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Municipios,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Representa-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ción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1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organizaciones</a:t>
            </a:r>
            <a:r>
              <a:rPr dirty="0" sz="1200" spc="-1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656668"/>
                </a:solidFill>
                <a:latin typeface="Verdana"/>
                <a:cs typeface="Verdana"/>
              </a:rPr>
              <a:t>territoriales,</a:t>
            </a:r>
            <a:r>
              <a:rPr dirty="0" sz="1200" spc="-1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Sociedad</a:t>
            </a:r>
            <a:r>
              <a:rPr dirty="0" sz="1200" spc="-1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656668"/>
                </a:solidFill>
                <a:latin typeface="Verdana"/>
                <a:cs typeface="Verdana"/>
              </a:rPr>
              <a:t>Civil</a:t>
            </a:r>
            <a:r>
              <a:rPr dirty="0" sz="1200" spc="-1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Organizada (Comité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Cívico,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Sociedad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geográfica,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Colegios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Profesiona- </a:t>
            </a:r>
            <a:r>
              <a:rPr dirty="0" sz="1200" spc="-65">
                <a:solidFill>
                  <a:srgbClr val="656668"/>
                </a:solidFill>
                <a:latin typeface="Verdana"/>
                <a:cs typeface="Verdana"/>
              </a:rPr>
              <a:t>les</a:t>
            </a:r>
            <a:r>
              <a:rPr dirty="0" sz="1200" spc="-8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200" spc="-8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Universidades).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3899" y="1611445"/>
            <a:ext cx="93916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231F20"/>
                </a:solidFill>
                <a:latin typeface="Tahoma"/>
                <a:cs typeface="Tahoma"/>
              </a:rPr>
              <a:t>Patrimonio </a:t>
            </a:r>
            <a:r>
              <a:rPr dirty="0" sz="1400" spc="-20" b="1">
                <a:solidFill>
                  <a:srgbClr val="231F20"/>
                </a:solidFill>
                <a:latin typeface="Tahoma"/>
                <a:cs typeface="Tahoma"/>
              </a:rPr>
              <a:t>Mundial</a:t>
            </a:r>
            <a:r>
              <a:rPr dirty="0" sz="1400" spc="-50" b="1">
                <a:solidFill>
                  <a:srgbClr val="231F20"/>
                </a:solidFill>
                <a:latin typeface="Tahoma"/>
                <a:cs typeface="Tahoma"/>
              </a:rPr>
              <a:t> y </a:t>
            </a: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Nacional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69299" y="2925555"/>
            <a:ext cx="1049020" cy="4933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Patrimonio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-20" b="1">
                <a:solidFill>
                  <a:srgbClr val="231F20"/>
                </a:solidFill>
                <a:latin typeface="Tahoma"/>
                <a:cs typeface="Tahoma"/>
              </a:rPr>
              <a:t>Departamental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19393" y="4198046"/>
            <a:ext cx="9391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231F20"/>
                </a:solidFill>
                <a:latin typeface="Tahoma"/>
                <a:cs typeface="Tahoma"/>
              </a:rPr>
              <a:t>Patrimonio </a:t>
            </a: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Municipal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10500" y="2745502"/>
            <a:ext cx="45580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Gobernación,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Municipios,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Representación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organizacio- 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nes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656668"/>
                </a:solidFill>
                <a:latin typeface="Verdana"/>
                <a:cs typeface="Verdana"/>
              </a:rPr>
              <a:t>territoriales,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Sociedad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656668"/>
                </a:solidFill>
                <a:latin typeface="Verdana"/>
                <a:cs typeface="Verdana"/>
              </a:rPr>
              <a:t>Civil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Organizada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(Comité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Cívico,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Sociedad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geográfica,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Colegios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Profesionales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656668"/>
                </a:solidFill>
                <a:latin typeface="Verdana"/>
                <a:cs typeface="Verdana"/>
              </a:rPr>
              <a:t>Universida-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des).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10500" y="3990209"/>
            <a:ext cx="45853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Gobernación,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Municipios,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Representación</a:t>
            </a:r>
            <a:r>
              <a:rPr dirty="0" sz="1200" spc="-2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2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organizaciones </a:t>
            </a:r>
            <a:r>
              <a:rPr dirty="0" sz="1200" spc="-70">
                <a:solidFill>
                  <a:srgbClr val="656668"/>
                </a:solidFill>
                <a:latin typeface="Verdana"/>
                <a:cs typeface="Verdana"/>
              </a:rPr>
              <a:t>territoriales,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Sociedad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Civil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Organizada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(Comité</a:t>
            </a:r>
            <a:r>
              <a:rPr dirty="0" sz="1200" spc="-3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Cívico,</a:t>
            </a:r>
            <a:r>
              <a:rPr dirty="0" sz="1200" spc="-3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Socie- </a:t>
            </a:r>
            <a:r>
              <a:rPr dirty="0" sz="1200" spc="70">
                <a:solidFill>
                  <a:srgbClr val="656668"/>
                </a:solidFill>
                <a:latin typeface="Verdana"/>
                <a:cs typeface="Verdana"/>
              </a:rPr>
              <a:t>dad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geográfica,</a:t>
            </a:r>
            <a:r>
              <a:rPr dirty="0" sz="1200" spc="-5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656668"/>
                </a:solidFill>
                <a:latin typeface="Verdana"/>
                <a:cs typeface="Verdana"/>
              </a:rPr>
              <a:t>Colegios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200" spc="-5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656668"/>
                </a:solidFill>
                <a:latin typeface="Verdana"/>
                <a:cs typeface="Verdana"/>
              </a:rPr>
              <a:t>Profesionales</a:t>
            </a:r>
            <a:r>
              <a:rPr dirty="0" sz="1200" spc="-5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200" spc="-5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656668"/>
                </a:solidFill>
                <a:latin typeface="Verdana"/>
                <a:cs typeface="Verdana"/>
              </a:rPr>
              <a:t>Universidades).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403" y="1444840"/>
            <a:ext cx="1133373" cy="10715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403" y="2720136"/>
            <a:ext cx="1133373" cy="107156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403" y="3955846"/>
            <a:ext cx="1133373" cy="1071562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457200" y="5218963"/>
            <a:ext cx="6645909" cy="22860"/>
            <a:chOff x="457200" y="5218963"/>
            <a:chExt cx="6645909" cy="22860"/>
          </a:xfrm>
        </p:grpSpPr>
        <p:sp>
          <p:nvSpPr>
            <p:cNvPr id="15" name="object 15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6129" y="4975783"/>
            <a:ext cx="592797" cy="370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49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635" y="736955"/>
              <a:ext cx="6577744" cy="39470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cap="small" spc="-370"/>
              <a:t>Funciones</a:t>
            </a:r>
            <a:r>
              <a:rPr dirty="0" cap="small" spc="-145"/>
              <a:t> </a:t>
            </a:r>
            <a:r>
              <a:rPr dirty="0" cap="small" spc="-390"/>
              <a:t>y</a:t>
            </a:r>
            <a:r>
              <a:rPr dirty="0" cap="small" spc="-145"/>
              <a:t> </a:t>
            </a:r>
            <a:r>
              <a:rPr dirty="0" cap="small" spc="-459"/>
              <a:t>atribuciones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27300" y="1076845"/>
            <a:ext cx="1096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solidFill>
                  <a:srgbClr val="231F20"/>
                </a:solidFill>
                <a:latin typeface="Tahoma"/>
                <a:cs typeface="Tahoma"/>
              </a:rPr>
              <a:t>Constitución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7300" y="1976982"/>
            <a:ext cx="1352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Diseño Organizacional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7300" y="2920188"/>
            <a:ext cx="12382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Compromisos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400" spc="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Operación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3299" y="3848845"/>
            <a:ext cx="92836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31F20"/>
                </a:solidFill>
                <a:latin typeface="Tahoma"/>
                <a:cs typeface="Tahoma"/>
              </a:rPr>
              <a:t>Gestión </a:t>
            </a:r>
            <a:r>
              <a:rPr dirty="0" sz="1400" spc="-35" b="1">
                <a:solidFill>
                  <a:srgbClr val="231F20"/>
                </a:solidFill>
                <a:latin typeface="Tahoma"/>
                <a:cs typeface="Tahoma"/>
              </a:rPr>
              <a:t>Financiera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14900" y="855545"/>
            <a:ext cx="360108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11760">
              <a:lnSpc>
                <a:spcPct val="100000"/>
              </a:lnSpc>
              <a:spcBef>
                <a:spcPts val="100"/>
              </a:spcBef>
              <a:buChar char="•"/>
              <a:tabLst>
                <a:tab pos="124460" algn="l"/>
              </a:tabLst>
            </a:pP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Los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Comités,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Consejos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Comisiones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estarán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conforma-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dos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personalidades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Verdana"/>
                <a:cs typeface="Verdana"/>
              </a:rPr>
              <a:t>sus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respectivas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entidades 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cumplan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rol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protagónico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Verdana"/>
                <a:cs typeface="Verdana"/>
              </a:rPr>
              <a:t>coadyuve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fortalecer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funciones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coordinación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relacionamiento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instituciones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estatales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organizaciones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sociales.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14900" y="1769182"/>
            <a:ext cx="35236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1760">
              <a:lnSpc>
                <a:spcPct val="100000"/>
              </a:lnSpc>
              <a:spcBef>
                <a:spcPts val="100"/>
              </a:spcBef>
              <a:buChar char="•"/>
              <a:tabLst>
                <a:tab pos="124460" algn="l"/>
              </a:tabLst>
            </a:pP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Elaborar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documento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análisis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organizacional,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ge-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neración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políticas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normas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Conservación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del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Cultural.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14900" y="2721388"/>
            <a:ext cx="35566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1760">
              <a:lnSpc>
                <a:spcPct val="100000"/>
              </a:lnSpc>
              <a:spcBef>
                <a:spcPts val="100"/>
              </a:spcBef>
              <a:buChar char="•"/>
              <a:tabLst>
                <a:tab pos="124460" algn="l"/>
              </a:tabLst>
            </a:pP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Al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ser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órganos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consulta,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apoyo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gestión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estarán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facultados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proponer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al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Ministerio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Culturas,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Go-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bernaciones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Municipios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medidas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pertinentes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Conservación,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restauración,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protección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registro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investi-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gación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Jurisdicción.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14900" y="3641045"/>
            <a:ext cx="36556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1760">
              <a:lnSpc>
                <a:spcPct val="100000"/>
              </a:lnSpc>
              <a:spcBef>
                <a:spcPts val="100"/>
              </a:spcBef>
              <a:buChar char="•"/>
              <a:tabLst>
                <a:tab pos="124460" algn="l"/>
              </a:tabLst>
            </a:pP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Comisiones,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consejos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comités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tendrán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funciones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gestionar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ante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diferentes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niveles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Estado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Coope-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ración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internacional,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recursos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permitan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inter-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vención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bien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patrimonial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riesgo.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82299" y="4628395"/>
            <a:ext cx="41071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Dependencia: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Dependen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MAE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5">
                <a:solidFill>
                  <a:srgbClr val="231F20"/>
                </a:solidFill>
                <a:latin typeface="Verdana"/>
                <a:cs typeface="Verdana"/>
              </a:rPr>
              <a:t>ETA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85">
                <a:solidFill>
                  <a:srgbClr val="231F20"/>
                </a:solidFill>
                <a:latin typeface="Verdana"/>
                <a:cs typeface="Verdana"/>
              </a:rPr>
              <a:t>sus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diferentes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niveles.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Estructura: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MAE’s,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representantes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Org.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Civil,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directorio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estatutos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reglamentos.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57200" y="4666500"/>
            <a:ext cx="6645909" cy="680720"/>
            <a:chOff x="457200" y="4666500"/>
            <a:chExt cx="6645909" cy="680720"/>
          </a:xfrm>
        </p:grpSpPr>
        <p:sp>
          <p:nvSpPr>
            <p:cNvPr id="17" name="object 17" descr=""/>
            <p:cNvSpPr/>
            <p:nvPr/>
          </p:nvSpPr>
          <p:spPr>
            <a:xfrm>
              <a:off x="1318653" y="4685550"/>
              <a:ext cx="38100" cy="194945"/>
            </a:xfrm>
            <a:custGeom>
              <a:avLst/>
              <a:gdLst/>
              <a:ahLst/>
              <a:cxnLst/>
              <a:rect l="l" t="t" r="r" b="b"/>
              <a:pathLst>
                <a:path w="38100" h="194945">
                  <a:moveTo>
                    <a:pt x="0" y="194640"/>
                  </a:moveTo>
                  <a:lnTo>
                    <a:pt x="38100" y="19464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946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7200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95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954" y="38100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dirty="0" cap="small" spc="-430"/>
              <a:t>Entidades</a:t>
            </a:r>
            <a:r>
              <a:rPr dirty="0" cap="small" spc="-145"/>
              <a:t> </a:t>
            </a:r>
            <a:r>
              <a:rPr dirty="0" cap="small" spc="-434"/>
              <a:t>gestoras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36299" y="851895"/>
            <a:ext cx="634619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9860">
              <a:lnSpc>
                <a:spcPct val="100000"/>
              </a:lnSpc>
              <a:spcBef>
                <a:spcPts val="100"/>
              </a:spcBef>
            </a:pPr>
            <a:r>
              <a:rPr dirty="0" sz="1200" spc="-15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comité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técnico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descentralizado,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bajo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tuición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Gobierno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Autónomo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Munici- pal,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donde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encuentra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Verdana"/>
                <a:cs typeface="Verdana"/>
              </a:rPr>
              <a:t>desarrolla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cultural.</a:t>
            </a:r>
            <a:endParaRPr sz="1200">
              <a:latin typeface="Verdana"/>
              <a:cs typeface="Verdana"/>
            </a:endParaRPr>
          </a:p>
          <a:p>
            <a:pPr marL="12700" marR="323215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Verdana"/>
                <a:cs typeface="Verdana"/>
              </a:rPr>
              <a:t>Está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encargado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gestión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Cultural,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generando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Verdana"/>
                <a:cs typeface="Verdana"/>
              </a:rPr>
              <a:t>sinergias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dirty="0" sz="12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sociedad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Verdana"/>
                <a:cs typeface="Verdana"/>
              </a:rPr>
              <a:t>civil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Estado.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Identifica,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registra,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protege,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Verdana"/>
                <a:cs typeface="Verdana"/>
              </a:rPr>
              <a:t>conserva,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recupera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Verdana"/>
                <a:cs typeface="Verdana"/>
              </a:rPr>
              <a:t>valoriza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Cultural.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Diseña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Verdana"/>
                <a:cs typeface="Verdana"/>
              </a:rPr>
              <a:t>políticas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fomento,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formación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difusión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local,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nacional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internacional.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DESCENTRALIZADAS.</a:t>
            </a:r>
            <a:endParaRPr sz="1200">
              <a:latin typeface="Tahoma"/>
              <a:cs typeface="Tahoma"/>
            </a:endParaRPr>
          </a:p>
          <a:p>
            <a:pPr marL="12700" marR="41275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Conformadas</a:t>
            </a:r>
            <a:r>
              <a:rPr dirty="0"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Empresas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Públicas</a:t>
            </a:r>
            <a:r>
              <a:rPr dirty="0"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Municipales,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bajo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tuición</a:t>
            </a:r>
            <a:r>
              <a:rPr dirty="0"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Municipio,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cuya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presidencia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ejercida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Alcalde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Municipal.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Conformadas</a:t>
            </a:r>
            <a:r>
              <a:rPr dirty="0"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entidades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Mixtas,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donde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participa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Municipio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organizaciones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privadas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Verdana"/>
                <a:cs typeface="Verdana"/>
              </a:rPr>
              <a:t>sin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Verdana"/>
                <a:cs typeface="Verdana"/>
              </a:rPr>
              <a:t>fines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lucro.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Directorio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estará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Verdana"/>
                <a:cs typeface="Verdana"/>
              </a:rPr>
              <a:t>cabeza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Alcalde</a:t>
            </a:r>
            <a:r>
              <a:rPr dirty="0" sz="12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Municipal.</a:t>
            </a:r>
            <a:endParaRPr sz="1200">
              <a:latin typeface="Verdana"/>
              <a:cs typeface="Verdana"/>
            </a:endParaRPr>
          </a:p>
          <a:p>
            <a:pPr marL="12700" marR="147320">
              <a:lnSpc>
                <a:spcPct val="100000"/>
              </a:lnSpc>
              <a:spcBef>
                <a:spcPts val="1440"/>
              </a:spcBef>
            </a:pPr>
            <a:r>
              <a:rPr dirty="0" sz="1200" spc="-120" b="1">
                <a:solidFill>
                  <a:srgbClr val="231F20"/>
                </a:solidFill>
                <a:latin typeface="Tahoma"/>
                <a:cs typeface="Tahoma"/>
              </a:rPr>
              <a:t>DEPENDIENTE</a:t>
            </a:r>
            <a:r>
              <a:rPr dirty="0" sz="12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DE:</a:t>
            </a:r>
            <a:r>
              <a:rPr dirty="0" sz="12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Verdana"/>
                <a:cs typeface="Verdana"/>
              </a:rPr>
              <a:t>Comisiones,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Consejos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Verdana"/>
                <a:cs typeface="Verdana"/>
              </a:rPr>
              <a:t>Comités,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231F20"/>
                </a:solidFill>
                <a:latin typeface="Verdana"/>
                <a:cs typeface="Verdana"/>
              </a:rPr>
              <a:t>Coordina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Empresas</a:t>
            </a:r>
            <a:r>
              <a:rPr dirty="0"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entida- </a:t>
            </a:r>
            <a:r>
              <a:rPr dirty="0" sz="1200" spc="-35">
                <a:solidFill>
                  <a:srgbClr val="231F20"/>
                </a:solidFill>
                <a:latin typeface="Verdana"/>
                <a:cs typeface="Verdana"/>
              </a:rPr>
              <a:t>des,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Verdana"/>
                <a:cs typeface="Verdana"/>
              </a:rPr>
              <a:t>Direcciones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Verdana"/>
                <a:cs typeface="Verdana"/>
              </a:rPr>
              <a:t>culturas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Verdana"/>
                <a:cs typeface="Verdana"/>
              </a:rPr>
              <a:t>Municipios.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00" y="4975783"/>
            <a:ext cx="6645909" cy="370840"/>
            <a:chOff x="457200" y="4975783"/>
            <a:chExt cx="6645909" cy="370840"/>
          </a:xfrm>
        </p:grpSpPr>
        <p:sp>
          <p:nvSpPr>
            <p:cNvPr id="7" name="object 7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51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2001" y="1130401"/>
              <a:ext cx="5669965" cy="340229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7017" y="651495"/>
            <a:ext cx="733425" cy="3877310"/>
          </a:xfrm>
          <a:prstGeom prst="rect">
            <a:avLst/>
          </a:prstGeom>
        </p:spPr>
        <p:txBody>
          <a:bodyPr wrap="square" lIns="0" tIns="60325" rIns="0" bIns="0" rtlCol="0" vert="vert270">
            <a:spAutoFit/>
          </a:bodyPr>
          <a:lstStyle/>
          <a:p>
            <a:pPr marL="23495" marR="5080" indent="-11430">
              <a:lnSpc>
                <a:spcPct val="90000"/>
              </a:lnSpc>
              <a:spcBef>
                <a:spcPts val="475"/>
              </a:spcBef>
            </a:pPr>
            <a:r>
              <a:rPr dirty="0" sz="3000" spc="-95" b="1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dirty="0" sz="1800" spc="-95" b="1">
                <a:solidFill>
                  <a:srgbClr val="231F20"/>
                </a:solidFill>
                <a:latin typeface="Tahoma"/>
                <a:cs typeface="Tahoma"/>
              </a:rPr>
              <a:t>ROCESOS</a:t>
            </a:r>
            <a:r>
              <a:rPr dirty="0" sz="18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dirty="0" sz="18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231F20"/>
                </a:solidFill>
                <a:latin typeface="Tahoma"/>
                <a:cs typeface="Tahoma"/>
              </a:rPr>
              <a:t>PRODUCTOS</a:t>
            </a:r>
            <a:r>
              <a:rPr dirty="0" sz="18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231F20"/>
                </a:solidFill>
                <a:latin typeface="Tahoma"/>
                <a:cs typeface="Tahoma"/>
              </a:rPr>
              <a:t>PARA </a:t>
            </a:r>
            <a:r>
              <a:rPr dirty="0" sz="1800" spc="-165" b="1">
                <a:solidFill>
                  <a:srgbClr val="231F20"/>
                </a:solidFill>
                <a:latin typeface="Tahoma"/>
                <a:cs typeface="Tahoma"/>
              </a:rPr>
              <a:t>PROPUESTAS</a:t>
            </a:r>
            <a:r>
              <a:rPr dirty="0" sz="18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-15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8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231F20"/>
                </a:solidFill>
                <a:latin typeface="Tahoma"/>
                <a:cs typeface="Tahoma"/>
              </a:rPr>
              <a:t>GESTIÓN</a:t>
            </a:r>
            <a:r>
              <a:rPr dirty="0" sz="18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231F20"/>
                </a:solidFill>
                <a:latin typeface="Tahoma"/>
                <a:cs typeface="Tahoma"/>
              </a:rPr>
              <a:t>CULTURAL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20700" y="4722444"/>
            <a:ext cx="421005" cy="127000"/>
          </a:xfrm>
          <a:custGeom>
            <a:avLst/>
            <a:gdLst/>
            <a:ahLst/>
            <a:cxnLst/>
            <a:rect l="l" t="t" r="r" b="b"/>
            <a:pathLst>
              <a:path w="421005" h="127000">
                <a:moveTo>
                  <a:pt x="0" y="127000"/>
                </a:moveTo>
                <a:lnTo>
                  <a:pt x="420954" y="127000"/>
                </a:lnTo>
                <a:lnTo>
                  <a:pt x="42095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ln w="1270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 rot="18780000">
            <a:off x="2999158" y="2181164"/>
            <a:ext cx="11644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-10" b="1">
                <a:solidFill>
                  <a:srgbClr val="231F20"/>
                </a:solidFill>
                <a:latin typeface="Tahoma"/>
                <a:cs typeface="Tahoma"/>
              </a:rPr>
              <a:t>Prospección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 rot="2640000">
            <a:off x="3026095" y="3246119"/>
            <a:ext cx="11644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95"/>
              </a:lnSpc>
            </a:pPr>
            <a:r>
              <a:rPr dirty="0" sz="1500" spc="-10" b="1">
                <a:solidFill>
                  <a:srgbClr val="231F20"/>
                </a:solidFill>
                <a:latin typeface="Tahoma"/>
                <a:cs typeface="Tahoma"/>
              </a:rPr>
              <a:t>Prospección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2760000">
            <a:off x="4035250" y="2171592"/>
            <a:ext cx="12245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90"/>
              </a:lnSpc>
            </a:pPr>
            <a:r>
              <a:rPr dirty="0" sz="1500" spc="-10" b="1">
                <a:solidFill>
                  <a:srgbClr val="231F20"/>
                </a:solidFill>
                <a:latin typeface="Tahoma"/>
                <a:cs typeface="Tahoma"/>
              </a:rPr>
              <a:t>Negociación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 rot="18780000">
            <a:off x="4020659" y="3277066"/>
            <a:ext cx="12245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-10" b="1">
                <a:solidFill>
                  <a:srgbClr val="231F20"/>
                </a:solidFill>
                <a:latin typeface="Tahoma"/>
                <a:cs typeface="Tahoma"/>
              </a:rPr>
              <a:t>Negociación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76499" y="1373945"/>
            <a:ext cx="13792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Estudios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 de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opinión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pública,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Encuestas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cuestionarios,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Talleres.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84900" y="1373945"/>
            <a:ext cx="14198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Estudios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previos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Arqueoló-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gico,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Mueble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inmue-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54299" y="3852546"/>
            <a:ext cx="12452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Plan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Maestro,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Plan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manejo,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Plan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de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paisajes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culturales.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76500" y="3533270"/>
            <a:ext cx="14884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Cartas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compromi- 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so,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Actas,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Informe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validación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Informe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verificación.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57200" y="1591297"/>
            <a:ext cx="6645909" cy="3755390"/>
            <a:chOff x="457200" y="1591297"/>
            <a:chExt cx="6645909" cy="3755390"/>
          </a:xfrm>
        </p:grpSpPr>
        <p:sp>
          <p:nvSpPr>
            <p:cNvPr id="17" name="object 17" descr=""/>
            <p:cNvSpPr/>
            <p:nvPr/>
          </p:nvSpPr>
          <p:spPr>
            <a:xfrm>
              <a:off x="457200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95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954" y="38100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2602" y="1591297"/>
              <a:ext cx="2446705" cy="2474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2025-12-11T13:52:46Z</dcterms:created>
  <dcterms:modified xsi:type="dcterms:W3CDTF">2025-12-11T13:52:46Z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iLovePDF</vt:lpwstr>
  </property>
</Properties>
</file>